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CED89172-238E-4854-A080-8ABEA9530CC7}">
          <p14:sldIdLst>
            <p14:sldId id="256"/>
          </p14:sldIdLst>
        </p14:section>
        <p14:section name="The Introduction" id="{2A5CFAFE-8F3F-46D1-81FA-6D83B3DEEE47}">
          <p14:sldIdLst>
            <p14:sldId id="257"/>
            <p14:sldId id="258"/>
            <p14:sldId id="259"/>
            <p14:sldId id="260"/>
          </p14:sldIdLst>
        </p14:section>
        <p14:section name="The Personal Brand" id="{4D119E28-AA2E-4855-B5E2-3FA5DC825889}">
          <p14:sldIdLst>
            <p14:sldId id="261"/>
            <p14:sldId id="262"/>
            <p14:sldId id="263"/>
          </p14:sldIdLst>
        </p14:section>
        <p14:section name="The Professional Skills" id="{FD4F4420-87AA-49EA-BA71-E9F59AB75FBE}">
          <p14:sldIdLst>
            <p14:sldId id="264"/>
            <p14:sldId id="265"/>
            <p14:sldId id="266"/>
            <p14:sldId id="267"/>
          </p14:sldIdLst>
        </p14:section>
        <p14:section name="The Project Experience" id="{23E32A1F-D5DE-4683-B125-22B6AB3111C4}">
          <p14:sldIdLst>
            <p14:sldId id="268"/>
            <p14:sldId id="269"/>
            <p14:sldId id="270"/>
            <p14:sldId id="271"/>
            <p14:sldId id="272"/>
          </p14:sldIdLst>
        </p14:section>
        <p14:section name="The Internship Experience" id="{15905919-AF36-415F-9142-351085750076}">
          <p14:sldIdLst>
            <p14:sldId id="273"/>
            <p14:sldId id="274"/>
            <p14:sldId id="275"/>
            <p14:sldId id="276"/>
          </p14:sldIdLst>
        </p14:section>
        <p14:section name="The Personal Achievements" id="{C623FEC5-29EE-48C6-A6B7-B0C664D4B9B5}">
          <p14:sldIdLst>
            <p14:sldId id="277"/>
            <p14:sldId id="278"/>
            <p14:sldId id="279"/>
          </p14:sldIdLst>
        </p14:section>
        <p14:section name="The Recommendation Letters" id="{2416E047-C6C2-405B-8B26-EBA3ACDD700A}">
          <p14:sldIdLst>
            <p14:sldId id="280"/>
            <p14:sldId id="281"/>
            <p14:sldId id="282"/>
          </p14:sldIdLst>
        </p14:section>
        <p14:section name="The Future Outlook" id="{2755656B-6D03-43A6-B93A-668282D2B39C}">
          <p14:sldIdLst>
            <p14:sldId id="283"/>
            <p14:sldId id="284"/>
            <p14:sldId id="285"/>
          </p14:sldIdLst>
        </p14:section>
        <p14:section name="The Call to Action" id="{3428869D-7916-4CD1-A8A9-11DE16B410AB}">
          <p14:sldIdLst>
            <p14:sldId id="286"/>
            <p14:sldId id="287"/>
            <p14:sldId id="288"/>
          </p14:sldIdLst>
        </p14:section>
        <p14:section name="The Appendix" id="{C33E8CA1-82F2-4EDF-953F-847D6A9EE8BA}">
          <p14:sldIdLst>
            <p14:sldId id="289"/>
            <p14:sldId id="290"/>
            <p14:sldId id="291"/>
          </p14:sldIdLst>
        </p14:section>
        <p14:section name="Ending" id="{165886B8-103F-4A97-8932-0DFB4B2F2F8B}">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635000" y="3886200"/>
            <a:ext cx="8737600" cy="2286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AutoShape 6"/>
          <p:cNvSpPr/>
          <p:nvPr/>
        </p:nvSpPr>
        <p:spPr>
          <a:xfrm>
            <a:off x="3632200" y="762000"/>
            <a:ext cx="3111500" cy="0"/>
          </a:xfrm>
          <a:prstGeom prst="rect">
            <a:avLst/>
          </a:prstGeom>
          <a:solidFill>
            <a:srgbClr val="000000"/>
          </a:solidFill>
        </p:spPr>
      </p:sp>
      <p:sp>
        <p:nvSpPr>
          <p:cNvPr id="7" name="AutoShape 7"/>
          <p:cNvSpPr/>
          <p:nvPr/>
        </p:nvSpPr>
        <p:spPr>
          <a:xfrm>
            <a:off x="635000" y="3048000"/>
            <a:ext cx="8737600" cy="1066800"/>
          </a:xfrm>
          <a:prstGeom prst="rect">
            <a:avLst/>
          </a:prstGeom>
          <a:solidFill>
            <a:srgbClr val="00694C">
              <a:alpha val="0"/>
            </a:srgbClr>
          </a:solidFill>
        </p:spPr>
      </p:sp>
      <p:sp>
        <p:nvSpPr>
          <p:cNvPr id="8" name="TextBox 8"/>
          <p:cNvSpPr txBox="1"/>
          <p:nvPr/>
        </p:nvSpPr>
        <p:spPr>
          <a:xfrm>
            <a:off x="698500" y="2425700"/>
            <a:ext cx="8737600" cy="533400"/>
          </a:xfrm>
          <a:prstGeom prst="rect">
            <a:avLst/>
          </a:prstGeom>
          <a:solidFill>
            <a:srgbClr val="000000">
              <a:alpha val="0"/>
            </a:srgbClr>
          </a:solidFill>
        </p:spPr>
        <p:txBody>
          <a:bodyPr lIns="0" tIns="0" rIns="0" bIns="0" rtlCol="0" anchor="ctr"/>
          <a:lstStyle/>
          <a:p>
            <a:pPr indent="0" algn="ctr">
              <a:lnSpc>
                <a:spcPct val="100000"/>
              </a:lnSpc>
              <a:defRPr/>
            </a:pPr>
            <a:r>
              <a:rPr lang="en-US" sz="4200" b="1">
                <a:solidFill>
                  <a:srgbClr val="388315"/>
                </a:solidFill>
                <a:latin typeface="Poppins ExtraBold" panose="00000900000000000000" charset="0"/>
                <a:cs typeface="Poppins ExtraBold" panose="00000900000000000000" charset="0"/>
              </a:rPr>
              <a:t>Personal Branding</a:t>
            </a:r>
            <a:endParaRPr lang="en-US" sz="4200" b="1">
              <a:solidFill>
                <a:srgbClr val="388315"/>
              </a:solidFill>
              <a:latin typeface="Poppins ExtraBold" panose="00000900000000000000" charset="0"/>
              <a:cs typeface="Poppins ExtraBold" panose="00000900000000000000" charset="0"/>
            </a:endParaRPr>
          </a:p>
          <a:p>
            <a:pPr indent="0" algn="ctr">
              <a:lnSpc>
                <a:spcPct val="100000"/>
              </a:lnSpc>
              <a:defRPr/>
            </a:pPr>
            <a:r>
              <a:rPr lang="en-US" sz="4200" b="1">
                <a:solidFill>
                  <a:srgbClr val="388315"/>
                </a:solidFill>
                <a:latin typeface="Poppins ExtraBold" panose="00000900000000000000" charset="0"/>
                <a:cs typeface="Poppins ExtraBold" panose="00000900000000000000" charset="0"/>
              </a:rPr>
              <a:t>Pitch Deck</a:t>
            </a:r>
            <a:endParaRPr lang="en-US" sz="1100">
              <a:latin typeface="Poppins ExtraBold" panose="00000900000000000000" charset="0"/>
              <a:cs typeface="Poppins ExtraBold" panose="00000900000000000000" charset="0"/>
            </a:endParaRPr>
          </a:p>
        </p:txBody>
      </p:sp>
      <p:sp>
        <p:nvSpPr>
          <p:cNvPr id="9" name="TextBox 9"/>
          <p:cNvSpPr txBox="1"/>
          <p:nvPr/>
        </p:nvSpPr>
        <p:spPr>
          <a:xfrm>
            <a:off x="698500" y="3308350"/>
            <a:ext cx="8737600" cy="228600"/>
          </a:xfrm>
          <a:prstGeom prst="rect">
            <a:avLst/>
          </a:prstGeom>
          <a:solidFill>
            <a:srgbClr val="000000">
              <a:alpha val="0"/>
            </a:srgbClr>
          </a:solidFill>
        </p:spPr>
        <p:txBody>
          <a:bodyPr lIns="0" tIns="0" rIns="0" bIns="0" rtlCol="0" anchor="ctr"/>
          <a:lstStyle/>
          <a:p>
            <a:pPr indent="0" algn="ctr">
              <a:lnSpc>
                <a:spcPct val="100000"/>
              </a:lnSpc>
              <a:defRPr/>
            </a:pPr>
            <a:r>
              <a:rPr lang="en-US" sz="1800" b="0">
                <a:solidFill>
                  <a:srgbClr val="000000"/>
                </a:solidFill>
                <a:latin typeface="Poppins Light" panose="00000400000000000000" charset="0"/>
                <a:cs typeface="Poppins Light" panose="00000400000000000000" charset="0"/>
              </a:rPr>
              <a:t>Presenter: Your Name</a:t>
            </a:r>
            <a:endParaRPr lang="en-US" sz="1100">
              <a:latin typeface="Poppins Light" panose="00000400000000000000" charset="0"/>
              <a:cs typeface="Poppins Light" panose="00000400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333500"/>
            <a:ext cx="2641600" cy="3835400"/>
          </a:xfrm>
          <a:prstGeom prst="rect">
            <a:avLst/>
          </a:prstGeom>
          <a:solidFill>
            <a:srgbClr val="EDF4FD">
              <a:alpha val="0"/>
            </a:srgbClr>
          </a:solidFill>
        </p:spPr>
      </p:sp>
      <p:sp>
        <p:nvSpPr>
          <p:cNvPr id="5" name="AutoShape 5"/>
          <p:cNvSpPr/>
          <p:nvPr/>
        </p:nvSpPr>
        <p:spPr>
          <a:xfrm>
            <a:off x="3860800" y="1333500"/>
            <a:ext cx="2641600" cy="3835400"/>
          </a:xfrm>
          <a:prstGeom prst="rect">
            <a:avLst/>
          </a:prstGeom>
          <a:solidFill>
            <a:srgbClr val="EDF4FD">
              <a:alpha val="0"/>
            </a:srgbClr>
          </a:solidFill>
        </p:spPr>
      </p:sp>
      <p:sp>
        <p:nvSpPr>
          <p:cNvPr id="6" name="AutoShape 6"/>
          <p:cNvSpPr/>
          <p:nvPr/>
        </p:nvSpPr>
        <p:spPr>
          <a:xfrm>
            <a:off x="6718300" y="1333500"/>
            <a:ext cx="2641600" cy="3835400"/>
          </a:xfrm>
          <a:prstGeom prst="rect">
            <a:avLst/>
          </a:prstGeom>
          <a:solidFill>
            <a:srgbClr val="EDF4FD">
              <a:alpha val="0"/>
            </a:srgbClr>
          </a:solidFill>
        </p:spPr>
      </p:sp>
      <p:sp>
        <p:nvSpPr>
          <p:cNvPr id="7" name="AutoShape 7"/>
          <p:cNvSpPr/>
          <p:nvPr/>
        </p:nvSpPr>
        <p:spPr>
          <a:xfrm>
            <a:off x="1016000" y="5295900"/>
            <a:ext cx="2641600" cy="0"/>
          </a:xfrm>
          <a:prstGeom prst="rect">
            <a:avLst/>
          </a:prstGeom>
          <a:solidFill>
            <a:srgbClr val="000000"/>
          </a:solidFill>
        </p:spPr>
      </p:sp>
      <p:sp>
        <p:nvSpPr>
          <p:cNvPr id="8" name="AutoShape 8"/>
          <p:cNvSpPr/>
          <p:nvPr/>
        </p:nvSpPr>
        <p:spPr>
          <a:xfrm>
            <a:off x="3860800" y="5295900"/>
            <a:ext cx="2641600" cy="0"/>
          </a:xfrm>
          <a:prstGeom prst="rect">
            <a:avLst/>
          </a:prstGeom>
          <a:solidFill>
            <a:srgbClr val="000000"/>
          </a:solidFill>
        </p:spPr>
      </p:sp>
      <p:sp>
        <p:nvSpPr>
          <p:cNvPr id="9" name="AutoShape 9"/>
          <p:cNvSpPr/>
          <p:nvPr/>
        </p:nvSpPr>
        <p:spPr>
          <a:xfrm>
            <a:off x="6718300" y="5295900"/>
            <a:ext cx="26416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1016000" y="1333500"/>
            <a:ext cx="2641600" cy="1485900"/>
          </a:xfrm>
          <a:prstGeom prst="rect">
            <a:avLst/>
          </a:prstGeom>
        </p:spPr>
      </p:pic>
      <p:pic>
        <p:nvPicPr>
          <p:cNvPr id="11" name="Picture 11"/>
          <p:cNvPicPr>
            <a:picLocks noChangeAspect="1"/>
          </p:cNvPicPr>
          <p:nvPr/>
        </p:nvPicPr>
        <p:blipFill>
          <a:blip r:embed="rId3"/>
          <a:srcRect l="1000" r="1000"/>
          <a:stretch>
            <a:fillRect/>
          </a:stretch>
        </p:blipFill>
        <p:spPr>
          <a:xfrm>
            <a:off x="3860800" y="1333500"/>
            <a:ext cx="2641600" cy="1485900"/>
          </a:xfrm>
          <a:prstGeom prst="rect">
            <a:avLst/>
          </a:prstGeom>
        </p:spPr>
      </p:pic>
      <p:pic>
        <p:nvPicPr>
          <p:cNvPr id="12" name="Picture 12"/>
          <p:cNvPicPr>
            <a:picLocks noChangeAspect="1"/>
          </p:cNvPicPr>
          <p:nvPr/>
        </p:nvPicPr>
        <p:blipFill>
          <a:blip r:embed="rId4"/>
          <a:srcRect l="1000" r="1000"/>
          <a:stretch>
            <a:fillRect/>
          </a:stretch>
        </p:blipFill>
        <p:spPr>
          <a:xfrm>
            <a:off x="6718300" y="1333500"/>
            <a:ext cx="2641600" cy="1485900"/>
          </a:xfrm>
          <a:prstGeom prst="rect">
            <a:avLst/>
          </a:prstGeom>
        </p:spPr>
      </p:pic>
      <p:sp>
        <p:nvSpPr>
          <p:cNvPr id="13" name="TextBox 13"/>
          <p:cNvSpPr txBox="1"/>
          <p:nvPr/>
        </p:nvSpPr>
        <p:spPr>
          <a:xfrm>
            <a:off x="1016000" y="457200"/>
            <a:ext cx="8356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Market Research and Analysis Skills</a:t>
            </a:r>
            <a:endParaRPr lang="en-US" sz="1100"/>
          </a:p>
        </p:txBody>
      </p:sp>
      <p:sp>
        <p:nvSpPr>
          <p:cNvPr id="14" name="TextBox 14"/>
          <p:cNvSpPr txBox="1"/>
          <p:nvPr/>
        </p:nvSpPr>
        <p:spPr>
          <a:xfrm>
            <a:off x="10160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Comprehensive Data Collection Techniques</a:t>
            </a:r>
            <a:endParaRPr lang="en-US" sz="1100"/>
          </a:p>
        </p:txBody>
      </p:sp>
      <p:sp>
        <p:nvSpPr>
          <p:cNvPr id="15" name="TextBox 15"/>
          <p:cNvSpPr txBox="1"/>
          <p:nvPr/>
        </p:nvSpPr>
        <p:spPr>
          <a:xfrm>
            <a:off x="38608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Advanced Analytical Proficiency</a:t>
            </a:r>
            <a:endParaRPr lang="en-US" sz="1100"/>
          </a:p>
        </p:txBody>
      </p:sp>
      <p:sp>
        <p:nvSpPr>
          <p:cNvPr id="16" name="TextBox 16"/>
          <p:cNvSpPr txBox="1"/>
          <p:nvPr/>
        </p:nvSpPr>
        <p:spPr>
          <a:xfrm>
            <a:off x="67183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Competitive Insights</a:t>
            </a:r>
            <a:endParaRPr lang="en-US" sz="1100"/>
          </a:p>
        </p:txBody>
      </p:sp>
      <p:sp>
        <p:nvSpPr>
          <p:cNvPr id="17" name="TextBox 17"/>
          <p:cNvSpPr txBox="1"/>
          <p:nvPr/>
        </p:nvSpPr>
        <p:spPr>
          <a:xfrm>
            <a:off x="1016000" y="3683000"/>
            <a:ext cx="26416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Xiaomei employs a variety of data collection methods, including surveys and focus groups, to ensure a thorough understanding of market dynamics and consumer preferences.</a:t>
            </a:r>
            <a:endParaRPr lang="en-US" sz="1100"/>
          </a:p>
        </p:txBody>
      </p:sp>
      <p:sp>
        <p:nvSpPr>
          <p:cNvPr id="18" name="TextBox 18"/>
          <p:cNvSpPr txBox="1"/>
          <p:nvPr/>
        </p:nvSpPr>
        <p:spPr>
          <a:xfrm>
            <a:off x="3860800" y="36830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Utilizing tools like SPSS and Google Analytics, Xiaomei effectively interprets complex data sets, identifying actionable insights that inform strategic marketing decisions and enhance campaign effectiveness.</a:t>
            </a:r>
            <a:endParaRPr lang="en-US" sz="1100"/>
          </a:p>
        </p:txBody>
      </p:sp>
      <p:sp>
        <p:nvSpPr>
          <p:cNvPr id="19" name="TextBox 19"/>
          <p:cNvSpPr txBox="1"/>
          <p:nvPr/>
        </p:nvSpPr>
        <p:spPr>
          <a:xfrm>
            <a:off x="6718300" y="3683000"/>
            <a:ext cx="26416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Through rigorous competitive analysis, Xiaomei evaluates market positioning and competitor strategies, enabling her to provide valuable recommendations that drive innovation and improve market share for clients.</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835900"/>
          </a:xfrm>
          <a:prstGeom prst="rect">
            <a:avLst/>
          </a:prstGeom>
        </p:spPr>
      </p:pic>
      <p:sp>
        <p:nvSpPr>
          <p:cNvPr id="3" name="AutoShape 3"/>
          <p:cNvSpPr/>
          <p:nvPr/>
        </p:nvSpPr>
        <p:spPr>
          <a:xfrm>
            <a:off x="0" y="0"/>
            <a:ext cx="10388600" cy="7835900"/>
          </a:xfrm>
          <a:prstGeom prst="rect">
            <a:avLst/>
          </a:prstGeom>
          <a:solidFill>
            <a:srgbClr val="000000">
              <a:alpha val="0"/>
            </a:srgbClr>
          </a:solidFill>
        </p:spPr>
      </p:sp>
      <p:sp>
        <p:nvSpPr>
          <p:cNvPr id="4" name="AutoShape 4"/>
          <p:cNvSpPr/>
          <p:nvPr/>
        </p:nvSpPr>
        <p:spPr>
          <a:xfrm>
            <a:off x="774700" y="2120900"/>
            <a:ext cx="4216400" cy="53340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2349500"/>
            <a:ext cx="4216400" cy="48768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8509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苹方-简"/>
              </a:rPr>
              <a:t>Advertising Creativity and Planning Abilities</a:t>
            </a:r>
            <a:endParaRPr lang="en-US" sz="1100"/>
          </a:p>
        </p:txBody>
      </p:sp>
      <p:sp>
        <p:nvSpPr>
          <p:cNvPr id="7" name="TextBox 7"/>
          <p:cNvSpPr txBox="1"/>
          <p:nvPr/>
        </p:nvSpPr>
        <p:spPr>
          <a:xfrm>
            <a:off x="1422400" y="26543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苹方-简"/>
              </a:rPr>
              <a:t>Innovative Campaign Development</a:t>
            </a:r>
            <a:endParaRPr lang="en-US" sz="1100"/>
          </a:p>
        </p:txBody>
      </p:sp>
      <p:sp>
        <p:nvSpPr>
          <p:cNvPr id="8" name="TextBox 8"/>
          <p:cNvSpPr txBox="1"/>
          <p:nvPr/>
        </p:nvSpPr>
        <p:spPr>
          <a:xfrm>
            <a:off x="6019800" y="28829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苹方-简"/>
              </a:rPr>
              <a:t>Effective Resource Management</a:t>
            </a:r>
            <a:endParaRPr lang="en-US" sz="1100"/>
          </a:p>
        </p:txBody>
      </p:sp>
      <p:sp>
        <p:nvSpPr>
          <p:cNvPr id="9" name="TextBox 9"/>
          <p:cNvSpPr txBox="1"/>
          <p:nvPr/>
        </p:nvSpPr>
        <p:spPr>
          <a:xfrm>
            <a:off x="1054100" y="4165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Xiaomei excels in creating campaigns that not only capture attention but also drive engagement through unique storytelling and visual elements. Her ability to blend creativity with strategic insights ensures that each campaign resonates deeply with target audiences, enhancing brand loyalty and recognition.</a:t>
            </a:r>
            <a:endParaRPr lang="en-US" sz="1100"/>
          </a:p>
        </p:txBody>
      </p:sp>
      <p:sp>
        <p:nvSpPr>
          <p:cNvPr id="10" name="TextBox 10"/>
          <p:cNvSpPr txBox="1"/>
          <p:nvPr/>
        </p:nvSpPr>
        <p:spPr>
          <a:xfrm>
            <a:off x="5664200" y="39370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Xiaomei's planning abilities are complemented by her adeptness in resource allocation, ensuring that creative ideas are executed efficiently. By balancing budgetary constraints with innovative concepts, she maximizes the impact of campaigns while maintaining alignment with overall marketing objectives and timelines.</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8089900"/>
          </a:xfrm>
          <a:prstGeom prst="rect">
            <a:avLst/>
          </a:prstGeom>
          <a:solidFill>
            <a:srgbClr val="000000">
              <a:alpha val="0"/>
            </a:srgbClr>
          </a:solidFill>
        </p:spPr>
      </p:sp>
      <p:pic>
        <p:nvPicPr>
          <p:cNvPr id="3" name="Picture 3"/>
          <p:cNvPicPr>
            <a:picLocks noChangeAspect="1"/>
          </p:cNvPicPr>
          <p:nvPr/>
        </p:nvPicPr>
        <p:blipFill>
          <a:blip r:embed="rId1"/>
          <a:srcRect l="12000" r="12000"/>
          <a:stretch>
            <a:fillRect/>
          </a:stretch>
        </p:blipFill>
        <p:spPr>
          <a:xfrm>
            <a:off x="0" y="0"/>
            <a:ext cx="3454400" cy="8089900"/>
          </a:xfrm>
          <a:prstGeom prst="rect">
            <a:avLst/>
          </a:prstGeom>
        </p:spPr>
      </p:pic>
      <p:sp>
        <p:nvSpPr>
          <p:cNvPr id="4" name="AutoShape 4"/>
          <p:cNvSpPr/>
          <p:nvPr/>
        </p:nvSpPr>
        <p:spPr>
          <a:xfrm>
            <a:off x="4318000" y="16891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5" name="AutoShape 5"/>
          <p:cNvSpPr/>
          <p:nvPr/>
        </p:nvSpPr>
        <p:spPr>
          <a:xfrm>
            <a:off x="4318000" y="37338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6" name="AutoShape 6"/>
          <p:cNvSpPr/>
          <p:nvPr/>
        </p:nvSpPr>
        <p:spPr>
          <a:xfrm>
            <a:off x="4318000" y="57912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7" name="AutoShape 7"/>
          <p:cNvSpPr/>
          <p:nvPr/>
        </p:nvSpPr>
        <p:spPr>
          <a:xfrm>
            <a:off x="0" y="0"/>
            <a:ext cx="3454400" cy="8089900"/>
          </a:xfrm>
          <a:prstGeom prst="rect">
            <a:avLst/>
          </a:prstGeom>
          <a:solidFill>
            <a:srgbClr val="000000">
              <a:alpha val="0"/>
            </a:srgbClr>
          </a:solidFill>
        </p:spPr>
      </p:sp>
      <p:sp>
        <p:nvSpPr>
          <p:cNvPr id="8" name="AutoShape 8"/>
          <p:cNvSpPr/>
          <p:nvPr/>
        </p:nvSpPr>
        <p:spPr>
          <a:xfrm>
            <a:off x="4318000" y="1866900"/>
            <a:ext cx="0" cy="1498600"/>
          </a:xfrm>
          <a:prstGeom prst="rect">
            <a:avLst/>
          </a:prstGeom>
          <a:solidFill>
            <a:srgbClr val="FFFFFF"/>
          </a:solidFill>
        </p:spPr>
      </p:sp>
      <p:sp>
        <p:nvSpPr>
          <p:cNvPr id="9" name="AutoShape 9"/>
          <p:cNvSpPr/>
          <p:nvPr/>
        </p:nvSpPr>
        <p:spPr>
          <a:xfrm>
            <a:off x="4318000" y="3924300"/>
            <a:ext cx="0" cy="1498600"/>
          </a:xfrm>
          <a:prstGeom prst="rect">
            <a:avLst/>
          </a:prstGeom>
          <a:solidFill>
            <a:srgbClr val="FFFFFF"/>
          </a:solidFill>
        </p:spPr>
      </p:sp>
      <p:sp>
        <p:nvSpPr>
          <p:cNvPr id="10" name="AutoShape 10"/>
          <p:cNvSpPr/>
          <p:nvPr/>
        </p:nvSpPr>
        <p:spPr>
          <a:xfrm>
            <a:off x="4318000" y="5981700"/>
            <a:ext cx="0" cy="14986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318000" y="53340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Social Media Management and Digital Marketing Skills</a:t>
            </a:r>
            <a:endParaRPr lang="en-US" sz="1100"/>
          </a:p>
        </p:txBody>
      </p:sp>
      <p:sp>
        <p:nvSpPr>
          <p:cNvPr id="13" name="TextBox 13"/>
          <p:cNvSpPr txBox="1"/>
          <p:nvPr/>
        </p:nvSpPr>
        <p:spPr>
          <a:xfrm>
            <a:off x="4521200" y="18923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Content Planning</a:t>
            </a:r>
            <a:endParaRPr lang="en-US" sz="1100"/>
          </a:p>
        </p:txBody>
      </p:sp>
      <p:sp>
        <p:nvSpPr>
          <p:cNvPr id="14" name="TextBox 14"/>
          <p:cNvSpPr txBox="1"/>
          <p:nvPr/>
        </p:nvSpPr>
        <p:spPr>
          <a:xfrm>
            <a:off x="4521200" y="3937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Performance Optimization Techniques</a:t>
            </a:r>
            <a:endParaRPr lang="en-US" sz="1100"/>
          </a:p>
        </p:txBody>
      </p:sp>
      <p:sp>
        <p:nvSpPr>
          <p:cNvPr id="15" name="TextBox 15"/>
          <p:cNvSpPr txBox="1"/>
          <p:nvPr/>
        </p:nvSpPr>
        <p:spPr>
          <a:xfrm>
            <a:off x="4521200" y="59944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Cross-Platform Integration</a:t>
            </a:r>
            <a:endParaRPr lang="en-US" sz="1100"/>
          </a:p>
        </p:txBody>
      </p:sp>
      <p:sp>
        <p:nvSpPr>
          <p:cNvPr id="16" name="TextBox 16"/>
          <p:cNvSpPr txBox="1"/>
          <p:nvPr/>
        </p:nvSpPr>
        <p:spPr>
          <a:xfrm>
            <a:off x="4521200" y="2260600"/>
            <a:ext cx="4648200" cy="11176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Xiaomei excels in developing comprehensive content strategies that align with brand goals, ensuring consistent messaging across platforms while adapting to audience preferences and trends for maximum engagement.</a:t>
            </a:r>
            <a:endParaRPr lang="en-US" sz="1100"/>
          </a:p>
        </p:txBody>
      </p:sp>
      <p:sp>
        <p:nvSpPr>
          <p:cNvPr id="17" name="TextBox 17"/>
          <p:cNvSpPr txBox="1"/>
          <p:nvPr/>
        </p:nvSpPr>
        <p:spPr>
          <a:xfrm>
            <a:off x="4521200" y="4318000"/>
            <a:ext cx="4648200" cy="11176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Utilizing A/B testing and audience segmentation, Xiaomei refines marketing campaigns based on real-time data, enhancing effectiveness and driving higher conversion rates through targeted approaches.</a:t>
            </a:r>
            <a:endParaRPr lang="en-US" sz="1100"/>
          </a:p>
        </p:txBody>
      </p:sp>
      <p:sp>
        <p:nvSpPr>
          <p:cNvPr id="18" name="TextBox 18"/>
          <p:cNvSpPr txBox="1"/>
          <p:nvPr/>
        </p:nvSpPr>
        <p:spPr>
          <a:xfrm>
            <a:off x="4521200" y="6362700"/>
            <a:ext cx="4648200" cy="11176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Xiaomei understands the importance of integrating social media efforts with broader digital marketing initiatives, creating cohesive campaigns that leverage multiple channels for increased brand visibility and audience reach.</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Project Experience</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4</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5400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514600"/>
            <a:ext cx="635000" cy="25400"/>
          </a:xfrm>
          <a:prstGeom prst="rect">
            <a:avLst/>
          </a:prstGeom>
          <a:solidFill>
            <a:srgbClr val="388315"/>
          </a:solidFill>
        </p:spPr>
      </p:sp>
      <p:sp>
        <p:nvSpPr>
          <p:cNvPr id="8" name="TextBox 8"/>
          <p:cNvSpPr txBox="1"/>
          <p:nvPr/>
        </p:nvSpPr>
        <p:spPr>
          <a:xfrm>
            <a:off x="5461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Case 1: Market Research Project Overview</a:t>
            </a:r>
            <a:endParaRPr lang="en-US" sz="1100"/>
          </a:p>
        </p:txBody>
      </p:sp>
      <p:sp>
        <p:nvSpPr>
          <p:cNvPr id="9" name="TextBox 9"/>
          <p:cNvSpPr txBox="1"/>
          <p:nvPr/>
        </p:nvSpPr>
        <p:spPr>
          <a:xfrm>
            <a:off x="5461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Key Project Insights</a:t>
            </a:r>
            <a:endParaRPr lang="en-US" sz="1100"/>
          </a:p>
        </p:txBody>
      </p:sp>
      <p:sp>
        <p:nvSpPr>
          <p:cNvPr id="10" name="TextBox 10"/>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Consumer behavior analysis</a:t>
            </a:r>
            <a:endParaRPr lang="en-US" sz="1100"/>
          </a:p>
        </p:txBody>
      </p:sp>
      <p:sp>
        <p:nvSpPr>
          <p:cNvPr id="11" name="TextBox 11"/>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Advertising effectiveness evaluation</a:t>
            </a:r>
            <a:endParaRPr lang="en-US" sz="1100"/>
          </a:p>
        </p:txBody>
      </p:sp>
      <p:sp>
        <p:nvSpPr>
          <p:cNvPr id="12" name="TextBox 12"/>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Personalized marketing strategies</a:t>
            </a:r>
            <a:endParaRPr lang="en-US" sz="1100"/>
          </a:p>
        </p:txBody>
      </p:sp>
      <p:sp>
        <p:nvSpPr>
          <p:cNvPr id="13" name="TextBox 13"/>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Engagement rate improvements</a:t>
            </a:r>
            <a:endParaRPr lang="en-US" sz="1100"/>
          </a:p>
        </p:txBody>
      </p:sp>
      <p:sp>
        <p:nvSpPr>
          <p:cNvPr id="14" name="TextBox 14"/>
          <p:cNvSpPr txBox="1"/>
          <p:nvPr/>
        </p:nvSpPr>
        <p:spPr>
          <a:xfrm>
            <a:off x="5461000" y="4051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Data-driven recommendations</a:t>
            </a:r>
            <a:endParaRPr lang="en-US" sz="1100"/>
          </a:p>
        </p:txBody>
      </p:sp>
      <p:sp>
        <p:nvSpPr>
          <p:cNvPr id="15" name="TextBox 15"/>
          <p:cNvSpPr txBox="1"/>
          <p:nvPr/>
        </p:nvSpPr>
        <p:spPr>
          <a:xfrm>
            <a:off x="5461000" y="4267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Target demographic focus</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16800"/>
          </a:xfrm>
          <a:prstGeom prst="rect">
            <a:avLst/>
          </a:prstGeom>
        </p:spPr>
      </p:pic>
      <p:sp>
        <p:nvSpPr>
          <p:cNvPr id="3" name="AutoShape 3"/>
          <p:cNvSpPr/>
          <p:nvPr/>
        </p:nvSpPr>
        <p:spPr>
          <a:xfrm>
            <a:off x="0" y="0"/>
            <a:ext cx="10388600" cy="7416800"/>
          </a:xfrm>
          <a:prstGeom prst="rect">
            <a:avLst/>
          </a:prstGeom>
          <a:solidFill>
            <a:srgbClr val="000000">
              <a:alpha val="0"/>
            </a:srgbClr>
          </a:solidFill>
        </p:spPr>
      </p:sp>
      <p:sp>
        <p:nvSpPr>
          <p:cNvPr id="4" name="AutoShape 4"/>
          <p:cNvSpPr/>
          <p:nvPr/>
        </p:nvSpPr>
        <p:spPr>
          <a:xfrm>
            <a:off x="774700" y="1917700"/>
            <a:ext cx="4216400" cy="48768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689100"/>
            <a:ext cx="4216400" cy="53340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苹方-简"/>
              </a:rPr>
              <a:t>Case 1: Objectives, Process, and Results</a:t>
            </a:r>
            <a:endParaRPr lang="en-US" sz="1100"/>
          </a:p>
        </p:txBody>
      </p:sp>
      <p:sp>
        <p:nvSpPr>
          <p:cNvPr id="7" name="TextBox 7"/>
          <p:cNvSpPr txBox="1"/>
          <p:nvPr/>
        </p:nvSpPr>
        <p:spPr>
          <a:xfrm>
            <a:off x="1422400" y="24511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苹方-简"/>
              </a:rPr>
              <a:t>Target Market Identification</a:t>
            </a:r>
            <a:endParaRPr lang="en-US" sz="1100"/>
          </a:p>
        </p:txBody>
      </p:sp>
      <p:sp>
        <p:nvSpPr>
          <p:cNvPr id="8" name="TextBox 8"/>
          <p:cNvSpPr txBox="1"/>
          <p:nvPr/>
        </p:nvSpPr>
        <p:spPr>
          <a:xfrm>
            <a:off x="60198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苹方-简"/>
              </a:rPr>
              <a:t>Strategic Recommendations Development</a:t>
            </a:r>
            <a:endParaRPr lang="en-US" sz="1100"/>
          </a:p>
        </p:txBody>
      </p:sp>
      <p:sp>
        <p:nvSpPr>
          <p:cNvPr id="9" name="TextBox 9"/>
          <p:cNvSpPr txBox="1"/>
          <p:nvPr/>
        </p:nvSpPr>
        <p:spPr>
          <a:xfrm>
            <a:off x="1054100" y="35052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The research successfully identified young professionals aged 25-35 as a key demographic, revealing their preference for brands that prioritize sustainability. This insight allows local businesses to tailor their marketing strategies to effectively engage this environmentally conscious consumer segment.</a:t>
            </a:r>
            <a:endParaRPr lang="en-US" sz="1100"/>
          </a:p>
        </p:txBody>
      </p:sp>
      <p:sp>
        <p:nvSpPr>
          <p:cNvPr id="10" name="TextBox 10"/>
          <p:cNvSpPr txBox="1"/>
          <p:nvPr/>
        </p:nvSpPr>
        <p:spPr>
          <a:xfrm>
            <a:off x="5664200" y="37338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Based on the analysis, actionable recommendations were formulated, emphasizing the need for targeted social media campaigns and enhanced customer feedback mechanisms. These strategies aim to improve brand visibility and foster customer loyalty, ultimately driving sales growth for local businesses.</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10200" y="2794000"/>
            <a:ext cx="3810000" cy="14351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641600"/>
            <a:ext cx="635000" cy="25400"/>
          </a:xfrm>
          <a:prstGeom prst="rect">
            <a:avLst/>
          </a:prstGeom>
          <a:solidFill>
            <a:srgbClr val="388315"/>
          </a:solidFill>
        </p:spPr>
      </p:sp>
      <p:sp>
        <p:nvSpPr>
          <p:cNvPr id="8" name="TextBox 8"/>
          <p:cNvSpPr txBox="1"/>
          <p:nvPr/>
        </p:nvSpPr>
        <p:spPr>
          <a:xfrm>
            <a:off x="5410200" y="1270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Case 2: Advertising Creativity Competition Overview</a:t>
            </a:r>
            <a:endParaRPr lang="en-US" sz="1100"/>
          </a:p>
        </p:txBody>
      </p:sp>
      <p:sp>
        <p:nvSpPr>
          <p:cNvPr id="9" name="TextBox 9"/>
          <p:cNvSpPr txBox="1"/>
          <p:nvPr/>
        </p:nvSpPr>
        <p:spPr>
          <a:xfrm>
            <a:off x="5410200" y="27940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Xiaomei's Innovative Contributions</a:t>
            </a:r>
            <a:endParaRPr lang="en-US" sz="1100"/>
          </a:p>
        </p:txBody>
      </p:sp>
      <p:sp>
        <p:nvSpPr>
          <p:cNvPr id="10" name="TextBox 10"/>
          <p:cNvSpPr txBox="1"/>
          <p:nvPr/>
        </p:nvSpPr>
        <p:spPr>
          <a:xfrm>
            <a:off x="5410200" y="31623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Demonstrated exceptional creativity and strategic thinking in developing a multi-channel advertising campaign, effectively addressing client needs while showcasing her ability to collaborate and lead within a team environment.</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5400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514600"/>
            <a:ext cx="635000" cy="25400"/>
          </a:xfrm>
          <a:prstGeom prst="rect">
            <a:avLst/>
          </a:prstGeom>
          <a:solidFill>
            <a:srgbClr val="388315"/>
          </a:solidFill>
        </p:spPr>
      </p:sp>
      <p:sp>
        <p:nvSpPr>
          <p:cNvPr id="8" name="TextBox 8"/>
          <p:cNvSpPr txBox="1"/>
          <p:nvPr/>
        </p:nvSpPr>
        <p:spPr>
          <a:xfrm>
            <a:off x="1016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Case 2: Creative Ideation and Final Outcome</a:t>
            </a:r>
            <a:endParaRPr lang="en-US" sz="1100"/>
          </a:p>
        </p:txBody>
      </p:sp>
      <p:sp>
        <p:nvSpPr>
          <p:cNvPr id="9" name="TextBox 9"/>
          <p:cNvSpPr txBox="1"/>
          <p:nvPr/>
        </p:nvSpPr>
        <p:spPr>
          <a:xfrm>
            <a:off x="1016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Impactful Campaign Presentation</a:t>
            </a:r>
            <a:endParaRPr lang="en-US" sz="1100"/>
          </a:p>
        </p:txBody>
      </p:sp>
      <p:sp>
        <p:nvSpPr>
          <p:cNvPr id="10" name="TextBox 10"/>
          <p:cNvSpPr txBox="1"/>
          <p:nvPr/>
        </p:nvSpPr>
        <p:spPr>
          <a:xfrm>
            <a:off x="1016000" y="32004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The visually engaging presentation, featuring high-quality mockups and a compelling storyboard, effectively communicated the campaign's innovative approach and strategic coherence, significantly enhancing the judges' understanding and appreciation of the project.</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Internship Experience</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5</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844800"/>
          </a:xfrm>
          <a:prstGeom prst="rect">
            <a:avLst/>
          </a:prstGeom>
          <a:solidFill>
            <a:srgbClr val="000000">
              <a:alpha val="0"/>
            </a:srgbClr>
          </a:solidFill>
        </p:spPr>
      </p:sp>
      <p:sp>
        <p:nvSpPr>
          <p:cNvPr id="5" name="AutoShape 5"/>
          <p:cNvSpPr/>
          <p:nvPr/>
        </p:nvSpPr>
        <p:spPr>
          <a:xfrm>
            <a:off x="3784600" y="1689100"/>
            <a:ext cx="2806700" cy="2844800"/>
          </a:xfrm>
          <a:prstGeom prst="rect">
            <a:avLst/>
          </a:prstGeom>
          <a:solidFill>
            <a:srgbClr val="000000">
              <a:alpha val="0"/>
            </a:srgbClr>
          </a:solidFill>
        </p:spPr>
      </p:sp>
      <p:sp>
        <p:nvSpPr>
          <p:cNvPr id="6" name="AutoShape 6"/>
          <p:cNvSpPr/>
          <p:nvPr/>
        </p:nvSpPr>
        <p:spPr>
          <a:xfrm>
            <a:off x="7061200" y="1689100"/>
            <a:ext cx="2806700" cy="28448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苹方-简"/>
              </a:rPr>
              <a:t>Internship Company and Position</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Dynamic Advertising Environment</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Hands-On Marketing Experience</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Skill Development Opportunities</a:t>
            </a:r>
            <a:endParaRPr lang="en-US" sz="1100"/>
          </a:p>
        </p:txBody>
      </p:sp>
      <p:sp>
        <p:nvSpPr>
          <p:cNvPr id="17" name="TextBox 17"/>
          <p:cNvSpPr txBox="1"/>
          <p:nvPr/>
        </p:nvSpPr>
        <p:spPr>
          <a:xfrm>
            <a:off x="508000" y="34671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Creative Solutions Agency fosters innovation</a:t>
            </a:r>
            <a:endParaRPr lang="en-US" sz="1100"/>
          </a:p>
        </p:txBody>
      </p:sp>
      <p:sp>
        <p:nvSpPr>
          <p:cNvPr id="18" name="TextBox 18"/>
          <p:cNvSpPr txBox="1"/>
          <p:nvPr/>
        </p:nvSpPr>
        <p:spPr>
          <a:xfrm>
            <a:off x="952500" y="4000500"/>
            <a:ext cx="2006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Diverse portfolio of clients</a:t>
            </a:r>
            <a:endParaRPr lang="en-US" sz="1100"/>
          </a:p>
        </p:txBody>
      </p:sp>
      <p:sp>
        <p:nvSpPr>
          <p:cNvPr id="19" name="TextBox 19"/>
          <p:cNvSpPr txBox="1"/>
          <p:nvPr/>
        </p:nvSpPr>
        <p:spPr>
          <a:xfrm>
            <a:off x="774700" y="4267200"/>
            <a:ext cx="2374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Recognized leader in marketing</a:t>
            </a:r>
            <a:endParaRPr lang="en-US" sz="1100"/>
          </a:p>
        </p:txBody>
      </p:sp>
      <p:sp>
        <p:nvSpPr>
          <p:cNvPr id="20" name="TextBox 20"/>
          <p:cNvSpPr txBox="1"/>
          <p:nvPr/>
        </p:nvSpPr>
        <p:spPr>
          <a:xfrm>
            <a:off x="4127500" y="3467100"/>
            <a:ext cx="22225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Engaged in various initiatives</a:t>
            </a:r>
            <a:endParaRPr lang="en-US" sz="1100"/>
          </a:p>
        </p:txBody>
      </p:sp>
      <p:sp>
        <p:nvSpPr>
          <p:cNvPr id="21" name="TextBox 21"/>
          <p:cNvSpPr txBox="1"/>
          <p:nvPr/>
        </p:nvSpPr>
        <p:spPr>
          <a:xfrm>
            <a:off x="3784600" y="37338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Collaborated with industry professionals</a:t>
            </a:r>
            <a:endParaRPr lang="en-US" sz="1100"/>
          </a:p>
        </p:txBody>
      </p:sp>
      <p:sp>
        <p:nvSpPr>
          <p:cNvPr id="22" name="TextBox 22"/>
          <p:cNvSpPr txBox="1"/>
          <p:nvPr/>
        </p:nvSpPr>
        <p:spPr>
          <a:xfrm>
            <a:off x="3975100" y="4267200"/>
            <a:ext cx="25527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Contributed to significant projects</a:t>
            </a:r>
            <a:endParaRPr lang="en-US" sz="1100"/>
          </a:p>
        </p:txBody>
      </p:sp>
      <p:sp>
        <p:nvSpPr>
          <p:cNvPr id="23" name="TextBox 23"/>
          <p:cNvSpPr txBox="1"/>
          <p:nvPr/>
        </p:nvSpPr>
        <p:spPr>
          <a:xfrm>
            <a:off x="7226300" y="3467100"/>
            <a:ext cx="26035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Enhanced market research abilities</a:t>
            </a:r>
            <a:endParaRPr lang="en-US" sz="1100"/>
          </a:p>
        </p:txBody>
      </p:sp>
      <p:sp>
        <p:nvSpPr>
          <p:cNvPr id="24" name="TextBox 24"/>
          <p:cNvSpPr txBox="1"/>
          <p:nvPr/>
        </p:nvSpPr>
        <p:spPr>
          <a:xfrm>
            <a:off x="7061200" y="37338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Gained experience in campaign execution</a:t>
            </a:r>
            <a:endParaRPr lang="en-US" sz="1100"/>
          </a:p>
        </p:txBody>
      </p:sp>
      <p:sp>
        <p:nvSpPr>
          <p:cNvPr id="25" name="TextBox 25"/>
          <p:cNvSpPr txBox="1"/>
          <p:nvPr/>
        </p:nvSpPr>
        <p:spPr>
          <a:xfrm>
            <a:off x="7277100" y="4267200"/>
            <a:ext cx="24892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Developed content creation skills</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Introduction</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1</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00" r="2000"/>
          <a:stretch>
            <a:fillRect/>
          </a:stretch>
        </p:blipFill>
        <p:spPr>
          <a:xfrm>
            <a:off x="0" y="0"/>
            <a:ext cx="10388600" cy="6032500"/>
          </a:xfrm>
          <a:prstGeom prst="rect">
            <a:avLst/>
          </a:prstGeom>
        </p:spPr>
      </p:pic>
      <p:sp>
        <p:nvSpPr>
          <p:cNvPr id="3" name="AutoShape 3"/>
          <p:cNvSpPr/>
          <p:nvPr/>
        </p:nvSpPr>
        <p:spPr>
          <a:xfrm>
            <a:off x="0" y="0"/>
            <a:ext cx="10388600" cy="6032500"/>
          </a:xfrm>
          <a:prstGeom prst="rect">
            <a:avLst/>
          </a:prstGeom>
          <a:solidFill>
            <a:srgbClr val="000000">
              <a:alpha val="0"/>
            </a:srgbClr>
          </a:solidFill>
        </p:spPr>
      </p:sp>
      <p:sp>
        <p:nvSpPr>
          <p:cNvPr id="4" name="AutoShape 4"/>
          <p:cNvSpPr/>
          <p:nvPr/>
        </p:nvSpPr>
        <p:spPr>
          <a:xfrm>
            <a:off x="1016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1981200"/>
            <a:ext cx="0" cy="711200"/>
          </a:xfrm>
          <a:prstGeom prst="rect">
            <a:avLst/>
          </a:prstGeom>
          <a:solidFill>
            <a:srgbClr val="00694C">
              <a:alpha val="0"/>
            </a:srgbClr>
          </a:solidFill>
        </p:spPr>
      </p:sp>
      <p:sp>
        <p:nvSpPr>
          <p:cNvPr id="8" name="AutoShape 8"/>
          <p:cNvSpPr/>
          <p:nvPr/>
        </p:nvSpPr>
        <p:spPr>
          <a:xfrm>
            <a:off x="1016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1981200"/>
            <a:ext cx="0" cy="711200"/>
          </a:xfrm>
          <a:prstGeom prst="rect">
            <a:avLst/>
          </a:prstGeom>
          <a:solidFill>
            <a:srgbClr val="000000"/>
          </a:solidFill>
        </p:spPr>
      </p:sp>
      <p:sp>
        <p:nvSpPr>
          <p:cNvPr id="10" name="AutoShape 10"/>
          <p:cNvSpPr/>
          <p:nvPr/>
        </p:nvSpPr>
        <p:spPr>
          <a:xfrm>
            <a:off x="3937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1981200"/>
            <a:ext cx="0" cy="711200"/>
          </a:xfrm>
          <a:prstGeom prst="rect">
            <a:avLst/>
          </a:prstGeom>
          <a:solidFill>
            <a:srgbClr val="00694C">
              <a:alpha val="0"/>
            </a:srgbClr>
          </a:solidFill>
        </p:spPr>
      </p:sp>
      <p:sp>
        <p:nvSpPr>
          <p:cNvPr id="12" name="AutoShape 12"/>
          <p:cNvSpPr/>
          <p:nvPr/>
        </p:nvSpPr>
        <p:spPr>
          <a:xfrm>
            <a:off x="6858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01</a:t>
            </a:r>
            <a:endParaRPr lang="en-US" sz="1100"/>
          </a:p>
        </p:txBody>
      </p:sp>
      <p:sp>
        <p:nvSpPr>
          <p:cNvPr id="14" name="TextBox 14"/>
          <p:cNvSpPr txBox="1"/>
          <p:nvPr/>
        </p:nvSpPr>
        <p:spPr>
          <a:xfrm>
            <a:off x="4114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02</a:t>
            </a:r>
            <a:endParaRPr lang="en-US" sz="1100"/>
          </a:p>
        </p:txBody>
      </p:sp>
      <p:sp>
        <p:nvSpPr>
          <p:cNvPr id="15" name="TextBox 15"/>
          <p:cNvSpPr txBox="1"/>
          <p:nvPr/>
        </p:nvSpPr>
        <p:spPr>
          <a:xfrm>
            <a:off x="7035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03</a:t>
            </a:r>
            <a:endParaRPr lang="en-US" sz="1100"/>
          </a:p>
        </p:txBody>
      </p:sp>
      <p:sp>
        <p:nvSpPr>
          <p:cNvPr id="16" name="TextBox 16"/>
          <p:cNvSpPr txBox="1"/>
          <p:nvPr/>
        </p:nvSpPr>
        <p:spPr>
          <a:xfrm>
            <a:off x="1016000" y="444500"/>
            <a:ext cx="8356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苹方-简"/>
              </a:rPr>
              <a:t>Responsibilities and Achievements</a:t>
            </a:r>
            <a:endParaRPr lang="en-US" sz="1100"/>
          </a:p>
        </p:txBody>
      </p:sp>
      <p:sp>
        <p:nvSpPr>
          <p:cNvPr id="17" name="TextBox 17"/>
          <p:cNvSpPr txBox="1"/>
          <p:nvPr/>
        </p:nvSpPr>
        <p:spPr>
          <a:xfrm>
            <a:off x="1193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Market Research Expertise</a:t>
            </a:r>
            <a:endParaRPr lang="en-US" sz="1100"/>
          </a:p>
        </p:txBody>
      </p:sp>
      <p:sp>
        <p:nvSpPr>
          <p:cNvPr id="18" name="TextBox 18"/>
          <p:cNvSpPr txBox="1"/>
          <p:nvPr/>
        </p:nvSpPr>
        <p:spPr>
          <a:xfrm>
            <a:off x="4114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Engaging Social Media Content</a:t>
            </a:r>
            <a:endParaRPr lang="en-US" sz="1100"/>
          </a:p>
        </p:txBody>
      </p:sp>
      <p:sp>
        <p:nvSpPr>
          <p:cNvPr id="19" name="TextBox 19"/>
          <p:cNvSpPr txBox="1"/>
          <p:nvPr/>
        </p:nvSpPr>
        <p:spPr>
          <a:xfrm>
            <a:off x="7035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Collaborative Campaign Execution</a:t>
            </a:r>
            <a:endParaRPr lang="en-US" sz="1100"/>
          </a:p>
        </p:txBody>
      </p:sp>
      <p:sp>
        <p:nvSpPr>
          <p:cNvPr id="20" name="TextBox 20"/>
          <p:cNvSpPr txBox="1"/>
          <p:nvPr/>
        </p:nvSpPr>
        <p:spPr>
          <a:xfrm>
            <a:off x="1193800" y="38481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Conducted in-depth market research, synthesizing data to identify trends and consumer preferences, which informed strategic marketing recommendations and enhanced campaign effectiveness.</a:t>
            </a:r>
            <a:endParaRPr lang="en-US" sz="1100"/>
          </a:p>
        </p:txBody>
      </p:sp>
      <p:sp>
        <p:nvSpPr>
          <p:cNvPr id="21" name="TextBox 21"/>
          <p:cNvSpPr txBox="1"/>
          <p:nvPr/>
        </p:nvSpPr>
        <p:spPr>
          <a:xfrm>
            <a:off x="4114800" y="3848100"/>
            <a:ext cx="2159000" cy="11430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Developed and executed creative content for social media platforms, resulting in increased audience engagement and improved brand visibility across key channels.</a:t>
            </a:r>
            <a:endParaRPr lang="en-US" sz="1100"/>
          </a:p>
        </p:txBody>
      </p:sp>
      <p:sp>
        <p:nvSpPr>
          <p:cNvPr id="22" name="TextBox 22"/>
          <p:cNvSpPr txBox="1"/>
          <p:nvPr/>
        </p:nvSpPr>
        <p:spPr>
          <a:xfrm>
            <a:off x="7035800" y="3848100"/>
            <a:ext cx="2159000" cy="13716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Supported cross-functional teams in planning and executing marketing campaigns, ensuring alignment with strategic objectives and contributing to measurable performance outcomes.</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810500"/>
          </a:xfrm>
          <a:prstGeom prst="rect">
            <a:avLst/>
          </a:prstGeom>
          <a:solidFill>
            <a:srgbClr val="000000">
              <a:alpha val="0"/>
            </a:srgbClr>
          </a:solidFill>
        </p:spPr>
      </p:sp>
      <p:pic>
        <p:nvPicPr>
          <p:cNvPr id="3" name="Picture 3"/>
          <p:cNvPicPr>
            <a:picLocks noChangeAspect="1"/>
          </p:cNvPicPr>
          <p:nvPr/>
        </p:nvPicPr>
        <p:blipFill>
          <a:blip r:embed="rId1"/>
          <a:srcRect l="11000" r="11000"/>
          <a:stretch>
            <a:fillRect/>
          </a:stretch>
        </p:blipFill>
        <p:spPr>
          <a:xfrm>
            <a:off x="0" y="0"/>
            <a:ext cx="3454400" cy="7810500"/>
          </a:xfrm>
          <a:prstGeom prst="rect">
            <a:avLst/>
          </a:prstGeom>
        </p:spPr>
      </p:pic>
      <p:sp>
        <p:nvSpPr>
          <p:cNvPr id="4" name="AutoShape 4"/>
          <p:cNvSpPr/>
          <p:nvPr/>
        </p:nvSpPr>
        <p:spPr>
          <a:xfrm>
            <a:off x="4318000" y="16891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5" name="AutoShape 5"/>
          <p:cNvSpPr/>
          <p:nvPr/>
        </p:nvSpPr>
        <p:spPr>
          <a:xfrm>
            <a:off x="4318000" y="37338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6" name="AutoShape 6"/>
          <p:cNvSpPr/>
          <p:nvPr/>
        </p:nvSpPr>
        <p:spPr>
          <a:xfrm>
            <a:off x="4318000" y="55118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7" name="AutoShape 7"/>
          <p:cNvSpPr/>
          <p:nvPr/>
        </p:nvSpPr>
        <p:spPr>
          <a:xfrm>
            <a:off x="0" y="0"/>
            <a:ext cx="3454400" cy="7810500"/>
          </a:xfrm>
          <a:prstGeom prst="rect">
            <a:avLst/>
          </a:prstGeom>
          <a:solidFill>
            <a:srgbClr val="000000">
              <a:alpha val="0"/>
            </a:srgbClr>
          </a:solidFill>
        </p:spPr>
      </p:sp>
      <p:sp>
        <p:nvSpPr>
          <p:cNvPr id="8" name="AutoShape 8"/>
          <p:cNvSpPr/>
          <p:nvPr/>
        </p:nvSpPr>
        <p:spPr>
          <a:xfrm>
            <a:off x="4318000" y="1866900"/>
            <a:ext cx="0" cy="1498600"/>
          </a:xfrm>
          <a:prstGeom prst="rect">
            <a:avLst/>
          </a:prstGeom>
          <a:solidFill>
            <a:srgbClr val="FFFFFF"/>
          </a:solidFill>
        </p:spPr>
      </p:sp>
      <p:sp>
        <p:nvSpPr>
          <p:cNvPr id="9" name="AutoShape 9"/>
          <p:cNvSpPr/>
          <p:nvPr/>
        </p:nvSpPr>
        <p:spPr>
          <a:xfrm>
            <a:off x="4318000" y="3898900"/>
            <a:ext cx="0" cy="1270000"/>
          </a:xfrm>
          <a:prstGeom prst="rect">
            <a:avLst/>
          </a:prstGeom>
          <a:solidFill>
            <a:srgbClr val="FFFFFF"/>
          </a:solidFill>
        </p:spPr>
      </p:sp>
      <p:sp>
        <p:nvSpPr>
          <p:cNvPr id="10" name="AutoShape 10"/>
          <p:cNvSpPr/>
          <p:nvPr/>
        </p:nvSpPr>
        <p:spPr>
          <a:xfrm>
            <a:off x="4318000" y="5702300"/>
            <a:ext cx="0" cy="14986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318000" y="53340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Summary of Recommendation from Mentor</a:t>
            </a:r>
            <a:endParaRPr lang="en-US" sz="1100"/>
          </a:p>
        </p:txBody>
      </p:sp>
      <p:sp>
        <p:nvSpPr>
          <p:cNvPr id="13" name="TextBox 13"/>
          <p:cNvSpPr txBox="1"/>
          <p:nvPr/>
        </p:nvSpPr>
        <p:spPr>
          <a:xfrm>
            <a:off x="4521200" y="18923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Professionalism and Work Ethic</a:t>
            </a:r>
            <a:endParaRPr lang="en-US" sz="1100"/>
          </a:p>
        </p:txBody>
      </p:sp>
      <p:sp>
        <p:nvSpPr>
          <p:cNvPr id="14" name="TextBox 14"/>
          <p:cNvSpPr txBox="1"/>
          <p:nvPr/>
        </p:nvSpPr>
        <p:spPr>
          <a:xfrm>
            <a:off x="4521200" y="3937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Creative Problem Solver</a:t>
            </a:r>
            <a:endParaRPr lang="en-US" sz="1100"/>
          </a:p>
        </p:txBody>
      </p:sp>
      <p:sp>
        <p:nvSpPr>
          <p:cNvPr id="15" name="TextBox 15"/>
          <p:cNvSpPr txBox="1"/>
          <p:nvPr/>
        </p:nvSpPr>
        <p:spPr>
          <a:xfrm>
            <a:off x="4521200" y="5715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Effective Team Collaboration</a:t>
            </a:r>
            <a:endParaRPr lang="en-US" sz="1100"/>
          </a:p>
        </p:txBody>
      </p:sp>
      <p:sp>
        <p:nvSpPr>
          <p:cNvPr id="16" name="TextBox 16"/>
          <p:cNvSpPr txBox="1"/>
          <p:nvPr/>
        </p:nvSpPr>
        <p:spPr>
          <a:xfrm>
            <a:off x="4521200" y="2260600"/>
            <a:ext cx="4648200" cy="11176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Xiaomei consistently demonstrated a high level of professionalism, showcasing her reliability and commitment to team goals, which significantly contributed to the agency's success during her internship.</a:t>
            </a:r>
            <a:endParaRPr lang="en-US" sz="1100"/>
          </a:p>
        </p:txBody>
      </p:sp>
      <p:sp>
        <p:nvSpPr>
          <p:cNvPr id="17" name="TextBox 17"/>
          <p:cNvSpPr txBox="1"/>
          <p:nvPr/>
        </p:nvSpPr>
        <p:spPr>
          <a:xfrm>
            <a:off x="4521200" y="4318000"/>
            <a:ext cx="4648200" cy="838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Her ability to think creatively and propose innovative solutions was a key asset, enhancing project outcomes and showcasing her potential to drive impactful marketing strategies.</a:t>
            </a:r>
            <a:endParaRPr lang="en-US" sz="1100"/>
          </a:p>
        </p:txBody>
      </p:sp>
      <p:sp>
        <p:nvSpPr>
          <p:cNvPr id="18" name="TextBox 18"/>
          <p:cNvSpPr txBox="1"/>
          <p:nvPr/>
        </p:nvSpPr>
        <p:spPr>
          <a:xfrm>
            <a:off x="4521200" y="6083300"/>
            <a:ext cx="4648200" cy="11176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Xiaomei's collaborative nature fostered a positive team environment, where her contributions and willingness to engage with colleagues led to improved communication and project efficiency.</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Personal Achievements</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6</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333500"/>
            <a:ext cx="2641600" cy="3835400"/>
          </a:xfrm>
          <a:prstGeom prst="rect">
            <a:avLst/>
          </a:prstGeom>
          <a:solidFill>
            <a:srgbClr val="EDF4FD">
              <a:alpha val="0"/>
            </a:srgbClr>
          </a:solidFill>
        </p:spPr>
      </p:sp>
      <p:sp>
        <p:nvSpPr>
          <p:cNvPr id="5" name="AutoShape 5"/>
          <p:cNvSpPr/>
          <p:nvPr/>
        </p:nvSpPr>
        <p:spPr>
          <a:xfrm>
            <a:off x="3860800" y="1333500"/>
            <a:ext cx="2641600" cy="3835400"/>
          </a:xfrm>
          <a:prstGeom prst="rect">
            <a:avLst/>
          </a:prstGeom>
          <a:solidFill>
            <a:srgbClr val="EDF4FD">
              <a:alpha val="0"/>
            </a:srgbClr>
          </a:solidFill>
        </p:spPr>
      </p:sp>
      <p:sp>
        <p:nvSpPr>
          <p:cNvPr id="6" name="AutoShape 6"/>
          <p:cNvSpPr/>
          <p:nvPr/>
        </p:nvSpPr>
        <p:spPr>
          <a:xfrm>
            <a:off x="6718300" y="1333500"/>
            <a:ext cx="2641600" cy="3835400"/>
          </a:xfrm>
          <a:prstGeom prst="rect">
            <a:avLst/>
          </a:prstGeom>
          <a:solidFill>
            <a:srgbClr val="EDF4FD">
              <a:alpha val="0"/>
            </a:srgbClr>
          </a:solidFill>
        </p:spPr>
      </p:sp>
      <p:sp>
        <p:nvSpPr>
          <p:cNvPr id="7" name="AutoShape 7"/>
          <p:cNvSpPr/>
          <p:nvPr/>
        </p:nvSpPr>
        <p:spPr>
          <a:xfrm>
            <a:off x="1016000" y="5295900"/>
            <a:ext cx="2641600" cy="0"/>
          </a:xfrm>
          <a:prstGeom prst="rect">
            <a:avLst/>
          </a:prstGeom>
          <a:solidFill>
            <a:srgbClr val="000000"/>
          </a:solidFill>
        </p:spPr>
      </p:sp>
      <p:sp>
        <p:nvSpPr>
          <p:cNvPr id="8" name="AutoShape 8"/>
          <p:cNvSpPr/>
          <p:nvPr/>
        </p:nvSpPr>
        <p:spPr>
          <a:xfrm>
            <a:off x="3860800" y="5295900"/>
            <a:ext cx="2641600" cy="0"/>
          </a:xfrm>
          <a:prstGeom prst="rect">
            <a:avLst/>
          </a:prstGeom>
          <a:solidFill>
            <a:srgbClr val="000000"/>
          </a:solidFill>
        </p:spPr>
      </p:sp>
      <p:sp>
        <p:nvSpPr>
          <p:cNvPr id="9" name="AutoShape 9"/>
          <p:cNvSpPr/>
          <p:nvPr/>
        </p:nvSpPr>
        <p:spPr>
          <a:xfrm>
            <a:off x="6718300" y="5295900"/>
            <a:ext cx="2641600" cy="0"/>
          </a:xfrm>
          <a:prstGeom prst="rect">
            <a:avLst/>
          </a:prstGeom>
          <a:solidFill>
            <a:srgbClr val="000000"/>
          </a:solidFill>
        </p:spPr>
      </p:sp>
      <p:pic>
        <p:nvPicPr>
          <p:cNvPr id="10" name="Picture 10"/>
          <p:cNvPicPr>
            <a:picLocks noChangeAspect="1"/>
          </p:cNvPicPr>
          <p:nvPr/>
        </p:nvPicPr>
        <p:blipFill>
          <a:blip r:embed="rId2"/>
          <a:srcRect t="22000" b="22000"/>
          <a:stretch>
            <a:fillRect/>
          </a:stretch>
        </p:blipFill>
        <p:spPr>
          <a:xfrm>
            <a:off x="1016000" y="1333500"/>
            <a:ext cx="2641600" cy="1485900"/>
          </a:xfrm>
          <a:prstGeom prst="rect">
            <a:avLst/>
          </a:prstGeom>
        </p:spPr>
      </p:pic>
      <p:pic>
        <p:nvPicPr>
          <p:cNvPr id="11" name="Picture 11"/>
          <p:cNvPicPr>
            <a:picLocks noChangeAspect="1"/>
          </p:cNvPicPr>
          <p:nvPr/>
        </p:nvPicPr>
        <p:blipFill>
          <a:blip r:embed="rId3"/>
          <a:srcRect l="1000" r="1000"/>
          <a:stretch>
            <a:fillRect/>
          </a:stretch>
        </p:blipFill>
        <p:spPr>
          <a:xfrm>
            <a:off x="3860800" y="1333500"/>
            <a:ext cx="2641600" cy="1485900"/>
          </a:xfrm>
          <a:prstGeom prst="rect">
            <a:avLst/>
          </a:prstGeom>
        </p:spPr>
      </p:pic>
      <p:pic>
        <p:nvPicPr>
          <p:cNvPr id="12" name="Picture 12"/>
          <p:cNvPicPr>
            <a:picLocks noChangeAspect="1"/>
          </p:cNvPicPr>
          <p:nvPr/>
        </p:nvPicPr>
        <p:blipFill>
          <a:blip r:embed="rId4"/>
          <a:srcRect l="1000" r="1000"/>
          <a:stretch>
            <a:fillRect/>
          </a:stretch>
        </p:blipFill>
        <p:spPr>
          <a:xfrm>
            <a:off x="6718300" y="1333500"/>
            <a:ext cx="2641600" cy="1485900"/>
          </a:xfrm>
          <a:prstGeom prst="rect">
            <a:avLst/>
          </a:prstGeom>
        </p:spPr>
      </p:pic>
      <p:sp>
        <p:nvSpPr>
          <p:cNvPr id="13" name="TextBox 13"/>
          <p:cNvSpPr txBox="1"/>
          <p:nvPr/>
        </p:nvSpPr>
        <p:spPr>
          <a:xfrm>
            <a:off x="1016000" y="457200"/>
            <a:ext cx="8356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Awards Received</a:t>
            </a:r>
            <a:endParaRPr lang="en-US" sz="1100"/>
          </a:p>
        </p:txBody>
      </p:sp>
      <p:sp>
        <p:nvSpPr>
          <p:cNvPr id="14" name="TextBox 14"/>
          <p:cNvSpPr txBox="1"/>
          <p:nvPr/>
        </p:nvSpPr>
        <p:spPr>
          <a:xfrm>
            <a:off x="10160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Recognition of Academic Excellence</a:t>
            </a:r>
            <a:endParaRPr lang="en-US" sz="1100"/>
          </a:p>
        </p:txBody>
      </p:sp>
      <p:sp>
        <p:nvSpPr>
          <p:cNvPr id="15" name="TextBox 15"/>
          <p:cNvSpPr txBox="1"/>
          <p:nvPr/>
        </p:nvSpPr>
        <p:spPr>
          <a:xfrm>
            <a:off x="38608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Innovative Marketing Leadership</a:t>
            </a:r>
            <a:endParaRPr lang="en-US" sz="1100"/>
          </a:p>
        </p:txBody>
      </p:sp>
      <p:sp>
        <p:nvSpPr>
          <p:cNvPr id="16" name="TextBox 16"/>
          <p:cNvSpPr txBox="1"/>
          <p:nvPr/>
        </p:nvSpPr>
        <p:spPr>
          <a:xfrm>
            <a:off x="67183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Creative Problem-Solving Skills</a:t>
            </a:r>
            <a:endParaRPr lang="en-US" sz="1100"/>
          </a:p>
        </p:txBody>
      </p:sp>
      <p:sp>
        <p:nvSpPr>
          <p:cNvPr id="17" name="TextBox 17"/>
          <p:cNvSpPr txBox="1"/>
          <p:nvPr/>
        </p:nvSpPr>
        <p:spPr>
          <a:xfrm>
            <a:off x="1016000" y="36830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Consistently achieving Dean's List status, Xiaomei's academic performance reflects her dedication to mastering marketing principles, underscoring her strong analytical and strategic thinking capabilities.</a:t>
            </a:r>
            <a:endParaRPr lang="en-US" sz="1100"/>
          </a:p>
        </p:txBody>
      </p:sp>
      <p:sp>
        <p:nvSpPr>
          <p:cNvPr id="18" name="TextBox 18"/>
          <p:cNvSpPr txBox="1"/>
          <p:nvPr/>
        </p:nvSpPr>
        <p:spPr>
          <a:xfrm>
            <a:off x="3860800" y="3683000"/>
            <a:ext cx="26416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Winning the "Marketing Project of the Year" demonstrates Xiaomei's ability to lead teams in creating impactful marketing strategies, showcasing her collaborative spirit and innovative mindset in real-world applications.</a:t>
            </a:r>
            <a:endParaRPr lang="en-US" sz="1100"/>
          </a:p>
        </p:txBody>
      </p:sp>
      <p:sp>
        <p:nvSpPr>
          <p:cNvPr id="19" name="TextBox 19"/>
          <p:cNvSpPr txBox="1"/>
          <p:nvPr/>
        </p:nvSpPr>
        <p:spPr>
          <a:xfrm>
            <a:off x="6718300" y="3683000"/>
            <a:ext cx="26416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The "Best Creative Idea" award highlights Xiaomei's exceptional creativity and originality, proving her talent for developing unique marketing solutions that effectively address complex challenges in the industry.</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578100"/>
          </a:xfrm>
          <a:prstGeom prst="rect">
            <a:avLst/>
          </a:prstGeom>
          <a:solidFill>
            <a:srgbClr val="000000">
              <a:alpha val="0"/>
            </a:srgbClr>
          </a:solidFill>
        </p:spPr>
      </p:sp>
      <p:sp>
        <p:nvSpPr>
          <p:cNvPr id="5" name="AutoShape 5"/>
          <p:cNvSpPr/>
          <p:nvPr/>
        </p:nvSpPr>
        <p:spPr>
          <a:xfrm>
            <a:off x="3784600" y="1689100"/>
            <a:ext cx="2806700" cy="2578100"/>
          </a:xfrm>
          <a:prstGeom prst="rect">
            <a:avLst/>
          </a:prstGeom>
          <a:solidFill>
            <a:srgbClr val="000000">
              <a:alpha val="0"/>
            </a:srgbClr>
          </a:solidFill>
        </p:spPr>
      </p:sp>
      <p:sp>
        <p:nvSpPr>
          <p:cNvPr id="6" name="AutoShape 6"/>
          <p:cNvSpPr/>
          <p:nvPr/>
        </p:nvSpPr>
        <p:spPr>
          <a:xfrm>
            <a:off x="7061200" y="1689100"/>
            <a:ext cx="2806700" cy="28448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苹方-简"/>
              </a:rPr>
              <a:t>Professional Certifications and Courses</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Google Analytics Expertise</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Content Marketing Mastery</a:t>
            </a:r>
            <a:endParaRPr lang="en-US" sz="1100"/>
          </a:p>
        </p:txBody>
      </p:sp>
      <p:sp>
        <p:nvSpPr>
          <p:cNvPr id="16" name="TextBox 16"/>
          <p:cNvSpPr txBox="1"/>
          <p:nvPr/>
        </p:nvSpPr>
        <p:spPr>
          <a:xfrm>
            <a:off x="7124700" y="2705100"/>
            <a:ext cx="2679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Social Media Proficiency</a:t>
            </a:r>
            <a:endParaRPr lang="en-US" sz="1100"/>
          </a:p>
        </p:txBody>
      </p:sp>
      <p:sp>
        <p:nvSpPr>
          <p:cNvPr id="17" name="TextBox 17"/>
          <p:cNvSpPr txBox="1"/>
          <p:nvPr/>
        </p:nvSpPr>
        <p:spPr>
          <a:xfrm>
            <a:off x="990600" y="3467100"/>
            <a:ext cx="19304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Proficient in data analysis</a:t>
            </a:r>
            <a:endParaRPr lang="en-US" sz="1100"/>
          </a:p>
        </p:txBody>
      </p:sp>
      <p:sp>
        <p:nvSpPr>
          <p:cNvPr id="18" name="TextBox 18"/>
          <p:cNvSpPr txBox="1"/>
          <p:nvPr/>
        </p:nvSpPr>
        <p:spPr>
          <a:xfrm>
            <a:off x="723900" y="3733800"/>
            <a:ext cx="24765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Enhances campaign performance</a:t>
            </a:r>
            <a:endParaRPr lang="en-US" sz="1100"/>
          </a:p>
        </p:txBody>
      </p:sp>
      <p:sp>
        <p:nvSpPr>
          <p:cNvPr id="19" name="TextBox 19"/>
          <p:cNvSpPr txBox="1"/>
          <p:nvPr/>
        </p:nvSpPr>
        <p:spPr>
          <a:xfrm>
            <a:off x="889000" y="4000500"/>
            <a:ext cx="2120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Valuable for marketing roles</a:t>
            </a:r>
            <a:endParaRPr lang="en-US" sz="1100"/>
          </a:p>
        </p:txBody>
      </p:sp>
      <p:sp>
        <p:nvSpPr>
          <p:cNvPr id="20" name="TextBox 20"/>
          <p:cNvSpPr txBox="1"/>
          <p:nvPr/>
        </p:nvSpPr>
        <p:spPr>
          <a:xfrm>
            <a:off x="4064000" y="3467100"/>
            <a:ext cx="23368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Strategic content creation skills</a:t>
            </a:r>
            <a:endParaRPr lang="en-US" sz="1100"/>
          </a:p>
        </p:txBody>
      </p:sp>
      <p:sp>
        <p:nvSpPr>
          <p:cNvPr id="21" name="TextBox 21"/>
          <p:cNvSpPr txBox="1"/>
          <p:nvPr/>
        </p:nvSpPr>
        <p:spPr>
          <a:xfrm>
            <a:off x="3886200" y="3733800"/>
            <a:ext cx="27178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Engages target audiences effectively</a:t>
            </a:r>
            <a:endParaRPr lang="en-US" sz="1100"/>
          </a:p>
        </p:txBody>
      </p:sp>
      <p:sp>
        <p:nvSpPr>
          <p:cNvPr id="22" name="TextBox 22"/>
          <p:cNvSpPr txBox="1"/>
          <p:nvPr/>
        </p:nvSpPr>
        <p:spPr>
          <a:xfrm>
            <a:off x="4381500" y="4000500"/>
            <a:ext cx="16891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Boosts brand visibility</a:t>
            </a:r>
            <a:endParaRPr lang="en-US" sz="1100"/>
          </a:p>
        </p:txBody>
      </p:sp>
      <p:sp>
        <p:nvSpPr>
          <p:cNvPr id="23" name="TextBox 23"/>
          <p:cNvSpPr txBox="1"/>
          <p:nvPr/>
        </p:nvSpPr>
        <p:spPr>
          <a:xfrm>
            <a:off x="7289800" y="3467100"/>
            <a:ext cx="24638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Expertise in Facebook marketing</a:t>
            </a:r>
            <a:endParaRPr lang="en-US" sz="1100"/>
          </a:p>
        </p:txBody>
      </p:sp>
      <p:sp>
        <p:nvSpPr>
          <p:cNvPr id="24" name="TextBox 24"/>
          <p:cNvSpPr txBox="1"/>
          <p:nvPr/>
        </p:nvSpPr>
        <p:spPr>
          <a:xfrm>
            <a:off x="7061200" y="37338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Leverages social platforms for campaigns</a:t>
            </a:r>
            <a:endParaRPr lang="en-US" sz="1100"/>
          </a:p>
        </p:txBody>
      </p:sp>
      <p:sp>
        <p:nvSpPr>
          <p:cNvPr id="25" name="TextBox 25"/>
          <p:cNvSpPr txBox="1"/>
          <p:nvPr/>
        </p:nvSpPr>
        <p:spPr>
          <a:xfrm>
            <a:off x="7429500" y="4267200"/>
            <a:ext cx="21717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Drives customer engagement</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Recommendation Letters</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7</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2000" r="12000"/>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6383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388315"/>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Excerpts from Professors</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Endorsements Highlighting Competence</a:t>
            </a:r>
            <a:endParaRPr lang="en-US" sz="1100"/>
          </a:p>
        </p:txBody>
      </p:sp>
      <p:sp>
        <p:nvSpPr>
          <p:cNvPr id="10" name="TextBox 10"/>
          <p:cNvSpPr txBox="1"/>
          <p:nvPr/>
        </p:nvSpPr>
        <p:spPr>
          <a:xfrm>
            <a:off x="5410200" y="27432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Professors emphasize Xiaomei's exceptional analytical skills, creativity in campaign development, and outstanding communication abilities, showcasing her readiness to excel in the marketing industry and her potential to contribute significantly to future employers.</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22000" r="22000"/>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388315"/>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Comments from Internship Supervisors</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Supervisor Endorsements Overview</a:t>
            </a:r>
            <a:endParaRPr lang="en-US" sz="1100"/>
          </a:p>
        </p:txBody>
      </p:sp>
      <p:sp>
        <p:nvSpPr>
          <p:cNvPr id="10" name="TextBox 10"/>
          <p:cNvSpPr txBox="1"/>
          <p:nvPr/>
        </p:nvSpPr>
        <p:spPr>
          <a:xfrm>
            <a:off x="1016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The testimonials from Xiaomei's internship supervisors collectively underscore her exceptional creativity, professionalism, and adaptability, highlighting her significant contributions to marketing campaigns and her potential to excel in future roles within the industry.</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Future Outlook</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8</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5400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514600"/>
            <a:ext cx="635000" cy="25400"/>
          </a:xfrm>
          <a:prstGeom prst="rect">
            <a:avLst/>
          </a:prstGeom>
          <a:solidFill>
            <a:srgbClr val="388315"/>
          </a:solidFill>
        </p:spPr>
      </p:sp>
      <p:sp>
        <p:nvSpPr>
          <p:cNvPr id="8" name="TextBox 8"/>
          <p:cNvSpPr txBox="1"/>
          <p:nvPr/>
        </p:nvSpPr>
        <p:spPr>
          <a:xfrm>
            <a:off x="5461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Understanding and Admiration for the Target Company</a:t>
            </a:r>
            <a:endParaRPr lang="en-US" sz="1100"/>
          </a:p>
        </p:txBody>
      </p:sp>
      <p:sp>
        <p:nvSpPr>
          <p:cNvPr id="9" name="TextBox 9"/>
          <p:cNvSpPr txBox="1"/>
          <p:nvPr/>
        </p:nvSpPr>
        <p:spPr>
          <a:xfrm>
            <a:off x="5461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Alignment with Company Values</a:t>
            </a:r>
            <a:endParaRPr lang="en-US" sz="1100"/>
          </a:p>
        </p:txBody>
      </p:sp>
      <p:sp>
        <p:nvSpPr>
          <p:cNvPr id="10" name="TextBox 10"/>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Shared commitment to creativity</a:t>
            </a:r>
            <a:endParaRPr lang="en-US" sz="1100"/>
          </a:p>
        </p:txBody>
      </p:sp>
      <p:sp>
        <p:nvSpPr>
          <p:cNvPr id="11" name="TextBox 11"/>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Passion for innovative marketing</a:t>
            </a:r>
            <a:endParaRPr lang="en-US" sz="1100"/>
          </a:p>
        </p:txBody>
      </p:sp>
      <p:sp>
        <p:nvSpPr>
          <p:cNvPr id="12" name="TextBox 12"/>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Strong belief in teamwork</a:t>
            </a:r>
            <a:endParaRPr lang="en-US" sz="1100"/>
          </a:p>
        </p:txBody>
      </p:sp>
      <p:sp>
        <p:nvSpPr>
          <p:cNvPr id="13" name="TextBox 13"/>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Dedication to ethical practices</a:t>
            </a:r>
            <a:endParaRPr lang="en-US" sz="1100"/>
          </a:p>
        </p:txBody>
      </p:sp>
      <p:sp>
        <p:nvSpPr>
          <p:cNvPr id="14" name="TextBox 14"/>
          <p:cNvSpPr txBox="1"/>
          <p:nvPr/>
        </p:nvSpPr>
        <p:spPr>
          <a:xfrm>
            <a:off x="5461000" y="4051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Enthusiasm for community impact</a:t>
            </a:r>
            <a:endParaRPr lang="en-US" sz="1100"/>
          </a:p>
        </p:txBody>
      </p:sp>
      <p:sp>
        <p:nvSpPr>
          <p:cNvPr id="15" name="TextBox 15"/>
          <p:cNvSpPr txBox="1"/>
          <p:nvPr/>
        </p:nvSpPr>
        <p:spPr>
          <a:xfrm>
            <a:off x="5461000" y="4267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Aspiration to contribute meaningfully</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5410200" y="1016000"/>
            <a:ext cx="3810000" cy="3810000"/>
          </a:xfrm>
          <a:prstGeom prst="roundRect">
            <a:avLst>
              <a:gd name="adj" fmla="val 6000"/>
            </a:avLst>
          </a:prstGeom>
        </p:spPr>
      </p:pic>
      <p:sp>
        <p:nvSpPr>
          <p:cNvPr id="5" name="AutoShape 5"/>
          <p:cNvSpPr/>
          <p:nvPr/>
        </p:nvSpPr>
        <p:spPr>
          <a:xfrm>
            <a:off x="1016000" y="2120900"/>
            <a:ext cx="3810000" cy="1930400"/>
          </a:xfrm>
          <a:prstGeom prst="rect">
            <a:avLst/>
          </a:prstGeom>
          <a:solidFill>
            <a:srgbClr val="000000">
              <a:alpha val="0"/>
            </a:srgbClr>
          </a:solidFill>
        </p:spPr>
      </p:sp>
      <p:sp>
        <p:nvSpPr>
          <p:cNvPr id="6" name="AutoShape 6"/>
          <p:cNvSpPr/>
          <p:nvPr/>
        </p:nvSpPr>
        <p:spPr>
          <a:xfrm>
            <a:off x="5410200" y="1016000"/>
            <a:ext cx="3810000" cy="3810000"/>
          </a:xfrm>
          <a:prstGeom prst="rect">
            <a:avLst/>
          </a:prstGeom>
          <a:solidFill>
            <a:srgbClr val="000000">
              <a:alpha val="0"/>
            </a:srgbClr>
          </a:solidFill>
        </p:spPr>
      </p:sp>
      <p:sp>
        <p:nvSpPr>
          <p:cNvPr id="7" name="AutoShape 7"/>
          <p:cNvSpPr/>
          <p:nvPr/>
        </p:nvSpPr>
        <p:spPr>
          <a:xfrm>
            <a:off x="1016000" y="2095500"/>
            <a:ext cx="635000" cy="25400"/>
          </a:xfrm>
          <a:prstGeom prst="rect">
            <a:avLst/>
          </a:prstGeom>
          <a:solidFill>
            <a:srgbClr val="388315"/>
          </a:solidFill>
        </p:spPr>
      </p:sp>
      <p:sp>
        <p:nvSpPr>
          <p:cNvPr id="8" name="TextBox 8"/>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Xiaomei's Name and Career Objective</a:t>
            </a:r>
            <a:endParaRPr lang="en-US" sz="1100"/>
          </a:p>
        </p:txBody>
      </p:sp>
      <p:sp>
        <p:nvSpPr>
          <p:cNvPr id="9" name="TextBox 9"/>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Career Aspirations and Skills</a:t>
            </a:r>
            <a:endParaRPr lang="en-US" sz="1100"/>
          </a:p>
        </p:txBody>
      </p:sp>
      <p:sp>
        <p:nvSpPr>
          <p:cNvPr id="10" name="TextBox 10"/>
          <p:cNvSpPr txBox="1"/>
          <p:nvPr/>
        </p:nvSpPr>
        <p:spPr>
          <a:xfrm>
            <a:off x="1016000" y="27686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Ambitious marketing graduate</a:t>
            </a:r>
            <a:endParaRPr lang="en-US" sz="1100"/>
          </a:p>
        </p:txBody>
      </p:sp>
      <p:sp>
        <p:nvSpPr>
          <p:cNvPr id="11" name="TextBox 11"/>
          <p:cNvSpPr txBox="1"/>
          <p:nvPr/>
        </p:nvSpPr>
        <p:spPr>
          <a:xfrm>
            <a:off x="1016000" y="2984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Seeking marketing specialist role</a:t>
            </a:r>
            <a:endParaRPr lang="en-US" sz="1100"/>
          </a:p>
        </p:txBody>
      </p:sp>
      <p:sp>
        <p:nvSpPr>
          <p:cNvPr id="12" name="TextBox 12"/>
          <p:cNvSpPr txBox="1"/>
          <p:nvPr/>
        </p:nvSpPr>
        <p:spPr>
          <a:xfrm>
            <a:off x="1016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Passion for innovative campaigns</a:t>
            </a:r>
            <a:endParaRPr lang="en-US" sz="1100"/>
          </a:p>
        </p:txBody>
      </p:sp>
      <p:sp>
        <p:nvSpPr>
          <p:cNvPr id="13" name="TextBox 13"/>
          <p:cNvSpPr txBox="1"/>
          <p:nvPr/>
        </p:nvSpPr>
        <p:spPr>
          <a:xfrm>
            <a:off x="1016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Strong foundation in digital marketing</a:t>
            </a:r>
            <a:endParaRPr lang="en-US" sz="1100"/>
          </a:p>
        </p:txBody>
      </p:sp>
      <p:sp>
        <p:nvSpPr>
          <p:cNvPr id="14" name="TextBox 14"/>
          <p:cNvSpPr txBox="1"/>
          <p:nvPr/>
        </p:nvSpPr>
        <p:spPr>
          <a:xfrm>
            <a:off x="1016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Committed to brand visibility</a:t>
            </a:r>
            <a:endParaRPr lang="en-US" sz="1100"/>
          </a:p>
        </p:txBody>
      </p:sp>
      <p:sp>
        <p:nvSpPr>
          <p:cNvPr id="15" name="TextBox 15"/>
          <p:cNvSpPr txBox="1"/>
          <p:nvPr/>
        </p:nvSpPr>
        <p:spPr>
          <a:xfrm>
            <a:off x="1016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Eager for professional growth</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835900"/>
          </a:xfrm>
          <a:prstGeom prst="rect">
            <a:avLst/>
          </a:prstGeom>
        </p:spPr>
      </p:pic>
      <p:sp>
        <p:nvSpPr>
          <p:cNvPr id="3" name="AutoShape 3"/>
          <p:cNvSpPr/>
          <p:nvPr/>
        </p:nvSpPr>
        <p:spPr>
          <a:xfrm>
            <a:off x="0" y="0"/>
            <a:ext cx="10388600" cy="7835900"/>
          </a:xfrm>
          <a:prstGeom prst="rect">
            <a:avLst/>
          </a:prstGeom>
          <a:solidFill>
            <a:srgbClr val="000000">
              <a:alpha val="0"/>
            </a:srgbClr>
          </a:solidFill>
        </p:spPr>
      </p:sp>
      <p:sp>
        <p:nvSpPr>
          <p:cNvPr id="4" name="AutoShape 4"/>
          <p:cNvSpPr/>
          <p:nvPr/>
        </p:nvSpPr>
        <p:spPr>
          <a:xfrm>
            <a:off x="774700" y="2120900"/>
            <a:ext cx="4216400" cy="53340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2120900"/>
            <a:ext cx="4216400" cy="53340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8509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苹方-简"/>
              </a:rPr>
              <a:t>Specific Vision for Roles and Contributions</a:t>
            </a:r>
            <a:endParaRPr lang="en-US" sz="1100"/>
          </a:p>
        </p:txBody>
      </p:sp>
      <p:sp>
        <p:nvSpPr>
          <p:cNvPr id="7" name="TextBox 7"/>
          <p:cNvSpPr txBox="1"/>
          <p:nvPr/>
        </p:nvSpPr>
        <p:spPr>
          <a:xfrm>
            <a:off x="1422400" y="26543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苹方-简"/>
              </a:rPr>
              <a:t>Strategic Marketing Integration</a:t>
            </a:r>
            <a:endParaRPr lang="en-US" sz="1100"/>
          </a:p>
        </p:txBody>
      </p:sp>
      <p:sp>
        <p:nvSpPr>
          <p:cNvPr id="8" name="TextBox 8"/>
          <p:cNvSpPr txBox="1"/>
          <p:nvPr/>
        </p:nvSpPr>
        <p:spPr>
          <a:xfrm>
            <a:off x="6019800" y="26543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3A8419"/>
                </a:solidFill>
                <a:latin typeface="苹方-简"/>
              </a:rPr>
              <a:t>Data-Driven Campaign Optimization</a:t>
            </a:r>
            <a:endParaRPr lang="en-US" sz="1100"/>
          </a:p>
        </p:txBody>
      </p:sp>
      <p:sp>
        <p:nvSpPr>
          <p:cNvPr id="9" name="TextBox 9"/>
          <p:cNvSpPr txBox="1"/>
          <p:nvPr/>
        </p:nvSpPr>
        <p:spPr>
          <a:xfrm>
            <a:off x="1054100" y="4165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Envisioning a role that emphasizes the integration of marketing strategies with sales and product development, I aim to enhance collaboration across departments, ensuring that marketing initiatives are not only creative but also effectively support overall business objectives and drive measurable growth.</a:t>
            </a:r>
            <a:endParaRPr lang="en-US" sz="1100"/>
          </a:p>
        </p:txBody>
      </p:sp>
      <p:sp>
        <p:nvSpPr>
          <p:cNvPr id="10" name="TextBox 10"/>
          <p:cNvSpPr txBox="1"/>
          <p:nvPr/>
        </p:nvSpPr>
        <p:spPr>
          <a:xfrm>
            <a:off x="5664200" y="41656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Committed to leveraging analytics for continuous improvement, I will implement robust measurement frameworks to assess campaign performance, enabling iterative refinements that enhance engagement and conversion rates, ultimately aligning marketing efforts with the company's strategic goals for sustained success.</a:t>
            </a:r>
            <a:endParaRPr lang="en-US"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Call to Action</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9</a:t>
            </a:r>
            <a:endParaRPr lang="en-US"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333500"/>
            <a:ext cx="2641600" cy="3619500"/>
          </a:xfrm>
          <a:prstGeom prst="rect">
            <a:avLst/>
          </a:prstGeom>
          <a:solidFill>
            <a:srgbClr val="EDF4FD">
              <a:alpha val="0"/>
            </a:srgbClr>
          </a:solidFill>
        </p:spPr>
      </p:sp>
      <p:sp>
        <p:nvSpPr>
          <p:cNvPr id="5" name="AutoShape 5"/>
          <p:cNvSpPr/>
          <p:nvPr/>
        </p:nvSpPr>
        <p:spPr>
          <a:xfrm>
            <a:off x="3860800" y="1333500"/>
            <a:ext cx="2641600" cy="3619500"/>
          </a:xfrm>
          <a:prstGeom prst="rect">
            <a:avLst/>
          </a:prstGeom>
          <a:solidFill>
            <a:srgbClr val="EDF4FD">
              <a:alpha val="0"/>
            </a:srgbClr>
          </a:solidFill>
        </p:spPr>
      </p:sp>
      <p:sp>
        <p:nvSpPr>
          <p:cNvPr id="6" name="AutoShape 6"/>
          <p:cNvSpPr/>
          <p:nvPr/>
        </p:nvSpPr>
        <p:spPr>
          <a:xfrm>
            <a:off x="6718300" y="1333500"/>
            <a:ext cx="2641600" cy="3619500"/>
          </a:xfrm>
          <a:prstGeom prst="rect">
            <a:avLst/>
          </a:prstGeom>
          <a:solidFill>
            <a:srgbClr val="EDF4FD">
              <a:alpha val="0"/>
            </a:srgbClr>
          </a:solidFill>
        </p:spPr>
      </p:sp>
      <p:sp>
        <p:nvSpPr>
          <p:cNvPr id="7" name="AutoShape 7"/>
          <p:cNvSpPr/>
          <p:nvPr/>
        </p:nvSpPr>
        <p:spPr>
          <a:xfrm>
            <a:off x="1016000" y="5080000"/>
            <a:ext cx="2641600" cy="0"/>
          </a:xfrm>
          <a:prstGeom prst="rect">
            <a:avLst/>
          </a:prstGeom>
          <a:solidFill>
            <a:srgbClr val="000000"/>
          </a:solidFill>
        </p:spPr>
      </p:sp>
      <p:sp>
        <p:nvSpPr>
          <p:cNvPr id="8" name="AutoShape 8"/>
          <p:cNvSpPr/>
          <p:nvPr/>
        </p:nvSpPr>
        <p:spPr>
          <a:xfrm>
            <a:off x="3860800" y="5080000"/>
            <a:ext cx="2641600" cy="0"/>
          </a:xfrm>
          <a:prstGeom prst="rect">
            <a:avLst/>
          </a:prstGeom>
          <a:solidFill>
            <a:srgbClr val="000000"/>
          </a:solidFill>
        </p:spPr>
      </p:sp>
      <p:sp>
        <p:nvSpPr>
          <p:cNvPr id="9" name="AutoShape 9"/>
          <p:cNvSpPr/>
          <p:nvPr/>
        </p:nvSpPr>
        <p:spPr>
          <a:xfrm>
            <a:off x="6718300" y="5080000"/>
            <a:ext cx="2641600" cy="0"/>
          </a:xfrm>
          <a:prstGeom prst="rect">
            <a:avLst/>
          </a:prstGeom>
          <a:solidFill>
            <a:srgbClr val="000000"/>
          </a:solidFill>
        </p:spPr>
      </p:sp>
      <p:pic>
        <p:nvPicPr>
          <p:cNvPr id="10" name="Picture 10"/>
          <p:cNvPicPr>
            <a:picLocks noChangeAspect="1"/>
          </p:cNvPicPr>
          <p:nvPr/>
        </p:nvPicPr>
        <p:blipFill>
          <a:blip r:embed="rId2"/>
          <a:srcRect l="1000" r="1000"/>
          <a:stretch>
            <a:fillRect/>
          </a:stretch>
        </p:blipFill>
        <p:spPr>
          <a:xfrm>
            <a:off x="1016000" y="1333500"/>
            <a:ext cx="2641600" cy="1485900"/>
          </a:xfrm>
          <a:prstGeom prst="rect">
            <a:avLst/>
          </a:prstGeom>
        </p:spPr>
      </p:pic>
      <p:pic>
        <p:nvPicPr>
          <p:cNvPr id="11" name="Picture 11"/>
          <p:cNvPicPr>
            <a:picLocks noChangeAspect="1"/>
          </p:cNvPicPr>
          <p:nvPr/>
        </p:nvPicPr>
        <p:blipFill>
          <a:blip r:embed="rId3"/>
          <a:srcRect l="1000" r="1000"/>
          <a:stretch>
            <a:fillRect/>
          </a:stretch>
        </p:blipFill>
        <p:spPr>
          <a:xfrm>
            <a:off x="3860800" y="1333500"/>
            <a:ext cx="2641600" cy="1485900"/>
          </a:xfrm>
          <a:prstGeom prst="rect">
            <a:avLst/>
          </a:prstGeom>
        </p:spPr>
      </p:pic>
      <p:pic>
        <p:nvPicPr>
          <p:cNvPr id="12" name="Picture 12"/>
          <p:cNvPicPr>
            <a:picLocks noChangeAspect="1"/>
          </p:cNvPicPr>
          <p:nvPr/>
        </p:nvPicPr>
        <p:blipFill>
          <a:blip r:embed="rId4"/>
          <a:srcRect l="1000" r="1000"/>
          <a:stretch>
            <a:fillRect/>
          </a:stretch>
        </p:blipFill>
        <p:spPr>
          <a:xfrm>
            <a:off x="6718300" y="1333500"/>
            <a:ext cx="2641600" cy="1485900"/>
          </a:xfrm>
          <a:prstGeom prst="rect">
            <a:avLst/>
          </a:prstGeom>
        </p:spPr>
      </p:pic>
      <p:sp>
        <p:nvSpPr>
          <p:cNvPr id="13" name="TextBox 13"/>
          <p:cNvSpPr txBox="1"/>
          <p:nvPr/>
        </p:nvSpPr>
        <p:spPr>
          <a:xfrm>
            <a:off x="1016000" y="457200"/>
            <a:ext cx="8356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Clear Next Steps for Interview Opportunity</a:t>
            </a:r>
            <a:endParaRPr lang="en-US" sz="1100"/>
          </a:p>
        </p:txBody>
      </p:sp>
      <p:sp>
        <p:nvSpPr>
          <p:cNvPr id="14" name="TextBox 14"/>
          <p:cNvSpPr txBox="1"/>
          <p:nvPr/>
        </p:nvSpPr>
        <p:spPr>
          <a:xfrm>
            <a:off x="10160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Timely Follow-Up Strategy</a:t>
            </a:r>
            <a:endParaRPr lang="en-US" sz="1100"/>
          </a:p>
        </p:txBody>
      </p:sp>
      <p:sp>
        <p:nvSpPr>
          <p:cNvPr id="15" name="TextBox 15"/>
          <p:cNvSpPr txBox="1"/>
          <p:nvPr/>
        </p:nvSpPr>
        <p:spPr>
          <a:xfrm>
            <a:off x="3860800" y="3073400"/>
            <a:ext cx="26416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Engagement on Professional Platforms</a:t>
            </a:r>
            <a:endParaRPr lang="en-US" sz="1100"/>
          </a:p>
        </p:txBody>
      </p:sp>
      <p:sp>
        <p:nvSpPr>
          <p:cNvPr id="16" name="TextBox 16"/>
          <p:cNvSpPr txBox="1"/>
          <p:nvPr/>
        </p:nvSpPr>
        <p:spPr>
          <a:xfrm>
            <a:off x="6718300" y="3073400"/>
            <a:ext cx="26416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Showcase Your Work</a:t>
            </a:r>
            <a:endParaRPr lang="en-US" sz="1100"/>
          </a:p>
        </p:txBody>
      </p:sp>
      <p:sp>
        <p:nvSpPr>
          <p:cNvPr id="17" name="TextBox 17"/>
          <p:cNvSpPr txBox="1"/>
          <p:nvPr/>
        </p:nvSpPr>
        <p:spPr>
          <a:xfrm>
            <a:off x="1016000" y="3403600"/>
            <a:ext cx="26416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Send a personalized follow-up email within 48 hours, expressing gratitude and enthusiasm, while highlighting key presentation points to reinforce your candidacy and fit for the role.</a:t>
            </a:r>
            <a:endParaRPr lang="en-US" sz="1100"/>
          </a:p>
        </p:txBody>
      </p:sp>
      <p:sp>
        <p:nvSpPr>
          <p:cNvPr id="18" name="TextBox 18"/>
          <p:cNvSpPr txBox="1"/>
          <p:nvPr/>
        </p:nvSpPr>
        <p:spPr>
          <a:xfrm>
            <a:off x="3860800" y="3683000"/>
            <a:ext cx="26416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Utilize LinkedIn to connect with presentation attendees, sharing relevant industry insights and engaging with their content to strengthen professional relationships and maintain visibility in the field.</a:t>
            </a:r>
            <a:endParaRPr lang="en-US" sz="1100"/>
          </a:p>
        </p:txBody>
      </p:sp>
      <p:sp>
        <p:nvSpPr>
          <p:cNvPr id="19" name="TextBox 19"/>
          <p:cNvSpPr txBox="1"/>
          <p:nvPr/>
        </p:nvSpPr>
        <p:spPr>
          <a:xfrm>
            <a:off x="6718300" y="3403600"/>
            <a:ext cx="26416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Prepare a digital portfolio that includes project experiences and accomplishments, ensuring easy access through a professional website link or QR code, enhancing your presentation's impact and accessibility.</a:t>
            </a: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531100"/>
          </a:xfrm>
          <a:prstGeom prst="rect">
            <a:avLst/>
          </a:prstGeom>
          <a:solidFill>
            <a:srgbClr val="000000">
              <a:alpha val="0"/>
            </a:srgbClr>
          </a:solidFill>
        </p:spPr>
      </p:sp>
      <p:pic>
        <p:nvPicPr>
          <p:cNvPr id="3" name="Picture 3"/>
          <p:cNvPicPr>
            <a:picLocks noChangeAspect="1"/>
          </p:cNvPicPr>
          <p:nvPr/>
        </p:nvPicPr>
        <p:blipFill>
          <a:blip r:embed="rId1"/>
          <a:srcRect l="9000" r="9000"/>
          <a:stretch>
            <a:fillRect/>
          </a:stretch>
        </p:blipFill>
        <p:spPr>
          <a:xfrm>
            <a:off x="0" y="0"/>
            <a:ext cx="3454400" cy="7531100"/>
          </a:xfrm>
          <a:prstGeom prst="rect">
            <a:avLst/>
          </a:prstGeom>
        </p:spPr>
      </p:pic>
      <p:sp>
        <p:nvSpPr>
          <p:cNvPr id="4" name="AutoShape 4"/>
          <p:cNvSpPr/>
          <p:nvPr/>
        </p:nvSpPr>
        <p:spPr>
          <a:xfrm>
            <a:off x="4318000" y="1689100"/>
            <a:ext cx="5054600" cy="1892300"/>
          </a:xfrm>
          <a:prstGeom prst="roundRect">
            <a:avLst>
              <a:gd name="adj" fmla="val 10067"/>
            </a:avLst>
          </a:prstGeom>
          <a:solidFill>
            <a:srgbClr val="BFFDA1">
              <a:alpha val="80000"/>
            </a:srgbClr>
          </a:solidFill>
          <a:ln w="12700">
            <a:solidFill>
              <a:srgbClr val="000000">
                <a:alpha val="0"/>
              </a:srgbClr>
            </a:solidFill>
          </a:ln>
        </p:spPr>
      </p:sp>
      <p:sp>
        <p:nvSpPr>
          <p:cNvPr id="5" name="AutoShape 5"/>
          <p:cNvSpPr/>
          <p:nvPr/>
        </p:nvSpPr>
        <p:spPr>
          <a:xfrm>
            <a:off x="4318000" y="37338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6" name="AutoShape 6"/>
          <p:cNvSpPr/>
          <p:nvPr/>
        </p:nvSpPr>
        <p:spPr>
          <a:xfrm>
            <a:off x="4318000" y="5511800"/>
            <a:ext cx="5054600" cy="1612900"/>
          </a:xfrm>
          <a:prstGeom prst="roundRect">
            <a:avLst>
              <a:gd name="adj" fmla="val 11811"/>
            </a:avLst>
          </a:prstGeom>
          <a:solidFill>
            <a:srgbClr val="BFFDA1">
              <a:alpha val="80000"/>
            </a:srgbClr>
          </a:solidFill>
          <a:ln w="12700">
            <a:solidFill>
              <a:srgbClr val="000000">
                <a:alpha val="0"/>
              </a:srgbClr>
            </a:solidFill>
          </a:ln>
        </p:spPr>
      </p:sp>
      <p:sp>
        <p:nvSpPr>
          <p:cNvPr id="7" name="AutoShape 7"/>
          <p:cNvSpPr/>
          <p:nvPr/>
        </p:nvSpPr>
        <p:spPr>
          <a:xfrm>
            <a:off x="0" y="0"/>
            <a:ext cx="3454400" cy="7531100"/>
          </a:xfrm>
          <a:prstGeom prst="rect">
            <a:avLst/>
          </a:prstGeom>
          <a:solidFill>
            <a:srgbClr val="000000">
              <a:alpha val="0"/>
            </a:srgbClr>
          </a:solidFill>
        </p:spPr>
      </p:sp>
      <p:sp>
        <p:nvSpPr>
          <p:cNvPr id="8" name="AutoShape 8"/>
          <p:cNvSpPr/>
          <p:nvPr/>
        </p:nvSpPr>
        <p:spPr>
          <a:xfrm>
            <a:off x="4318000" y="1866900"/>
            <a:ext cx="0" cy="1498600"/>
          </a:xfrm>
          <a:prstGeom prst="rect">
            <a:avLst/>
          </a:prstGeom>
          <a:solidFill>
            <a:srgbClr val="FFFFFF"/>
          </a:solidFill>
        </p:spPr>
      </p:sp>
      <p:sp>
        <p:nvSpPr>
          <p:cNvPr id="9" name="AutoShape 9"/>
          <p:cNvSpPr/>
          <p:nvPr/>
        </p:nvSpPr>
        <p:spPr>
          <a:xfrm>
            <a:off x="4318000" y="3898900"/>
            <a:ext cx="0" cy="1270000"/>
          </a:xfrm>
          <a:prstGeom prst="rect">
            <a:avLst/>
          </a:prstGeom>
          <a:solidFill>
            <a:srgbClr val="FFFFFF"/>
          </a:solidFill>
        </p:spPr>
      </p:sp>
      <p:sp>
        <p:nvSpPr>
          <p:cNvPr id="10" name="AutoShape 10"/>
          <p:cNvSpPr/>
          <p:nvPr/>
        </p:nvSpPr>
        <p:spPr>
          <a:xfrm>
            <a:off x="4318000" y="5664200"/>
            <a:ext cx="0" cy="12700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318000" y="533400"/>
            <a:ext cx="50546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Reiteration of Contact Information</a:t>
            </a:r>
            <a:endParaRPr lang="en-US" sz="1100"/>
          </a:p>
        </p:txBody>
      </p:sp>
      <p:sp>
        <p:nvSpPr>
          <p:cNvPr id="13" name="TextBox 13"/>
          <p:cNvSpPr txBox="1"/>
          <p:nvPr/>
        </p:nvSpPr>
        <p:spPr>
          <a:xfrm>
            <a:off x="4521200" y="18923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Contact Details Overview</a:t>
            </a:r>
            <a:endParaRPr lang="en-US" sz="1100"/>
          </a:p>
        </p:txBody>
      </p:sp>
      <p:sp>
        <p:nvSpPr>
          <p:cNvPr id="14" name="TextBox 14"/>
          <p:cNvSpPr txBox="1"/>
          <p:nvPr/>
        </p:nvSpPr>
        <p:spPr>
          <a:xfrm>
            <a:off x="4521200" y="3937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Encouragement for Outreach</a:t>
            </a:r>
            <a:endParaRPr lang="en-US" sz="1100"/>
          </a:p>
        </p:txBody>
      </p:sp>
      <p:sp>
        <p:nvSpPr>
          <p:cNvPr id="15" name="TextBox 15"/>
          <p:cNvSpPr txBox="1"/>
          <p:nvPr/>
        </p:nvSpPr>
        <p:spPr>
          <a:xfrm>
            <a:off x="4521200" y="5715000"/>
            <a:ext cx="4648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LinkedIn Engagement Reminder</a:t>
            </a:r>
            <a:endParaRPr lang="en-US" sz="1100"/>
          </a:p>
        </p:txBody>
      </p:sp>
      <p:sp>
        <p:nvSpPr>
          <p:cNvPr id="16" name="TextBox 16"/>
          <p:cNvSpPr txBox="1"/>
          <p:nvPr/>
        </p:nvSpPr>
        <p:spPr>
          <a:xfrm>
            <a:off x="4521200" y="2260600"/>
            <a:ext cx="4648200" cy="11176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Ensure all relevant contact information is easily accessible, including name, email, phone number, and LinkedIn profile, to facilitate prompt communication and engagement with interested parties.</a:t>
            </a:r>
            <a:endParaRPr lang="en-US" sz="1100"/>
          </a:p>
        </p:txBody>
      </p:sp>
      <p:sp>
        <p:nvSpPr>
          <p:cNvPr id="17" name="TextBox 17"/>
          <p:cNvSpPr txBox="1"/>
          <p:nvPr/>
        </p:nvSpPr>
        <p:spPr>
          <a:xfrm>
            <a:off x="4521200" y="4318000"/>
            <a:ext cx="4648200" cy="838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Actively invite inquiries regarding collaborations, internships, or job opportunities, emphasizing openness to discussions that can lead to mutually beneficial outcomes.</a:t>
            </a:r>
            <a:endParaRPr lang="en-US" sz="1100"/>
          </a:p>
        </p:txBody>
      </p:sp>
      <p:sp>
        <p:nvSpPr>
          <p:cNvPr id="18" name="TextBox 18"/>
          <p:cNvSpPr txBox="1"/>
          <p:nvPr/>
        </p:nvSpPr>
        <p:spPr>
          <a:xfrm>
            <a:off x="4521200" y="6083300"/>
            <a:ext cx="4648200" cy="838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Highlight the importance of connecting on LinkedIn for ongoing professional dialogue, sharing insights, and staying updated on industry trends and personal achievements.</a:t>
            </a:r>
            <a:endParaRPr lang="en-US"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1"/>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Appendix</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10</a:t>
            </a:r>
            <a:endParaRPr lang="en-US"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1016000" y="1778000"/>
            <a:ext cx="2514600" cy="36068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1778000"/>
            <a:ext cx="2514600" cy="36068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1778000"/>
            <a:ext cx="2514600" cy="36068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1981200"/>
            <a:ext cx="0" cy="711200"/>
          </a:xfrm>
          <a:prstGeom prst="rect">
            <a:avLst/>
          </a:prstGeom>
          <a:solidFill>
            <a:srgbClr val="00694C">
              <a:alpha val="0"/>
            </a:srgbClr>
          </a:solidFill>
        </p:spPr>
      </p:sp>
      <p:sp>
        <p:nvSpPr>
          <p:cNvPr id="8" name="AutoShape 8"/>
          <p:cNvSpPr/>
          <p:nvPr/>
        </p:nvSpPr>
        <p:spPr>
          <a:xfrm>
            <a:off x="1016000" y="1778000"/>
            <a:ext cx="2514600" cy="36068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1981200"/>
            <a:ext cx="0" cy="711200"/>
          </a:xfrm>
          <a:prstGeom prst="rect">
            <a:avLst/>
          </a:prstGeom>
          <a:solidFill>
            <a:srgbClr val="000000"/>
          </a:solidFill>
        </p:spPr>
      </p:sp>
      <p:sp>
        <p:nvSpPr>
          <p:cNvPr id="10" name="AutoShape 10"/>
          <p:cNvSpPr/>
          <p:nvPr/>
        </p:nvSpPr>
        <p:spPr>
          <a:xfrm>
            <a:off x="3937000" y="1778000"/>
            <a:ext cx="2514600" cy="36068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1981200"/>
            <a:ext cx="0" cy="711200"/>
          </a:xfrm>
          <a:prstGeom prst="rect">
            <a:avLst/>
          </a:prstGeom>
          <a:solidFill>
            <a:srgbClr val="00694C">
              <a:alpha val="0"/>
            </a:srgbClr>
          </a:solidFill>
        </p:spPr>
      </p:sp>
      <p:sp>
        <p:nvSpPr>
          <p:cNvPr id="12" name="AutoShape 12"/>
          <p:cNvSpPr/>
          <p:nvPr/>
        </p:nvSpPr>
        <p:spPr>
          <a:xfrm>
            <a:off x="6858000" y="1778000"/>
            <a:ext cx="2514600" cy="36068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01</a:t>
            </a:r>
            <a:endParaRPr lang="en-US" sz="1100"/>
          </a:p>
        </p:txBody>
      </p:sp>
      <p:sp>
        <p:nvSpPr>
          <p:cNvPr id="14" name="TextBox 14"/>
          <p:cNvSpPr txBox="1"/>
          <p:nvPr/>
        </p:nvSpPr>
        <p:spPr>
          <a:xfrm>
            <a:off x="4114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02</a:t>
            </a:r>
            <a:endParaRPr lang="en-US" sz="1100"/>
          </a:p>
        </p:txBody>
      </p:sp>
      <p:sp>
        <p:nvSpPr>
          <p:cNvPr id="15" name="TextBox 15"/>
          <p:cNvSpPr txBox="1"/>
          <p:nvPr/>
        </p:nvSpPr>
        <p:spPr>
          <a:xfrm>
            <a:off x="7035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03</a:t>
            </a:r>
            <a:endParaRPr lang="en-US" sz="1100"/>
          </a:p>
        </p:txBody>
      </p:sp>
      <p:sp>
        <p:nvSpPr>
          <p:cNvPr id="16" name="TextBox 16"/>
          <p:cNvSpPr txBox="1"/>
          <p:nvPr/>
        </p:nvSpPr>
        <p:spPr>
          <a:xfrm>
            <a:off x="1016000" y="444500"/>
            <a:ext cx="8356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苹方-简"/>
              </a:rPr>
              <a:t>Detailed Portfolio Links or QR Code</a:t>
            </a:r>
            <a:endParaRPr lang="en-US" sz="1100"/>
          </a:p>
        </p:txBody>
      </p:sp>
      <p:sp>
        <p:nvSpPr>
          <p:cNvPr id="17" name="TextBox 17"/>
          <p:cNvSpPr txBox="1"/>
          <p:nvPr/>
        </p:nvSpPr>
        <p:spPr>
          <a:xfrm>
            <a:off x="1193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Direct Access to Portfolio</a:t>
            </a:r>
            <a:endParaRPr lang="en-US" sz="1100"/>
          </a:p>
        </p:txBody>
      </p:sp>
      <p:sp>
        <p:nvSpPr>
          <p:cNvPr id="18" name="TextBox 18"/>
          <p:cNvSpPr txBox="1"/>
          <p:nvPr/>
        </p:nvSpPr>
        <p:spPr>
          <a:xfrm>
            <a:off x="4114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User-Friendly QR Code</a:t>
            </a:r>
            <a:endParaRPr lang="en-US" sz="1100"/>
          </a:p>
        </p:txBody>
      </p:sp>
      <p:sp>
        <p:nvSpPr>
          <p:cNvPr id="19" name="TextBox 19"/>
          <p:cNvSpPr txBox="1"/>
          <p:nvPr/>
        </p:nvSpPr>
        <p:spPr>
          <a:xfrm>
            <a:off x="7035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Comprehensive Showcase of Skills</a:t>
            </a:r>
            <a:endParaRPr lang="en-US" sz="1100"/>
          </a:p>
        </p:txBody>
      </p:sp>
      <p:sp>
        <p:nvSpPr>
          <p:cNvPr id="20" name="TextBox 20"/>
          <p:cNvSpPr txBox="1"/>
          <p:nvPr/>
        </p:nvSpPr>
        <p:spPr>
          <a:xfrm>
            <a:off x="1193800" y="3848100"/>
            <a:ext cx="2159000" cy="13716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The inclusion of detailed portfolio links allows potential employers to explore Xiaomei's work in-depth, showcasing her skills and creativity in various marketing projects.</a:t>
            </a:r>
            <a:endParaRPr lang="en-US" sz="1100"/>
          </a:p>
        </p:txBody>
      </p:sp>
      <p:sp>
        <p:nvSpPr>
          <p:cNvPr id="21" name="TextBox 21"/>
          <p:cNvSpPr txBox="1"/>
          <p:nvPr/>
        </p:nvSpPr>
        <p:spPr>
          <a:xfrm>
            <a:off x="4114800" y="3606800"/>
            <a:ext cx="2159000" cy="13716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The strategically placed QR code simplifies access to Xiaomei's portfolio, enabling quick scanning for immediate viewing on mobile devices, enhancing user experience.</a:t>
            </a:r>
            <a:endParaRPr lang="en-US" sz="1100"/>
          </a:p>
        </p:txBody>
      </p:sp>
      <p:sp>
        <p:nvSpPr>
          <p:cNvPr id="22" name="TextBox 22"/>
          <p:cNvSpPr txBox="1"/>
          <p:nvPr/>
        </p:nvSpPr>
        <p:spPr>
          <a:xfrm>
            <a:off x="7035800" y="3848100"/>
            <a:ext cx="2159000" cy="13716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Xiaomei's portfolio highlights her diverse capabilities, including case studies, creative works, and certifications, providing a holistic view of her qualifications for the marketing specialist role.</a:t>
            </a:r>
            <a:endParaRPr lang="en-US"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5400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514600"/>
            <a:ext cx="635000" cy="25400"/>
          </a:xfrm>
          <a:prstGeom prst="rect">
            <a:avLst/>
          </a:prstGeom>
          <a:solidFill>
            <a:srgbClr val="388315"/>
          </a:solidFill>
        </p:spPr>
      </p:sp>
      <p:sp>
        <p:nvSpPr>
          <p:cNvPr id="8" name="TextBox 8"/>
          <p:cNvSpPr txBox="1"/>
          <p:nvPr/>
        </p:nvSpPr>
        <p:spPr>
          <a:xfrm>
            <a:off x="5461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Social Media Accounts and Personal Website Links</a:t>
            </a:r>
            <a:endParaRPr lang="en-US" sz="1100"/>
          </a:p>
        </p:txBody>
      </p:sp>
      <p:sp>
        <p:nvSpPr>
          <p:cNvPr id="9" name="TextBox 9"/>
          <p:cNvSpPr txBox="1"/>
          <p:nvPr/>
        </p:nvSpPr>
        <p:spPr>
          <a:xfrm>
            <a:off x="5461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Online Presence Importance</a:t>
            </a:r>
            <a:endParaRPr lang="en-US" sz="1100"/>
          </a:p>
        </p:txBody>
      </p:sp>
      <p:sp>
        <p:nvSpPr>
          <p:cNvPr id="10" name="TextBox 10"/>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Enhances professional visibility</a:t>
            </a:r>
            <a:endParaRPr lang="en-US" sz="1100"/>
          </a:p>
        </p:txBody>
      </p:sp>
      <p:sp>
        <p:nvSpPr>
          <p:cNvPr id="11" name="TextBox 11"/>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Showcases skills effectively</a:t>
            </a:r>
            <a:endParaRPr lang="en-US" sz="1100"/>
          </a:p>
        </p:txBody>
      </p:sp>
      <p:sp>
        <p:nvSpPr>
          <p:cNvPr id="12" name="TextBox 12"/>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Facilitates industry connections</a:t>
            </a:r>
            <a:endParaRPr lang="en-US" sz="1100"/>
          </a:p>
        </p:txBody>
      </p:sp>
      <p:sp>
        <p:nvSpPr>
          <p:cNvPr id="13" name="TextBox 13"/>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Engages with current trends</a:t>
            </a:r>
            <a:endParaRPr lang="en-US" sz="1100"/>
          </a:p>
        </p:txBody>
      </p:sp>
      <p:sp>
        <p:nvSpPr>
          <p:cNvPr id="14" name="TextBox 14"/>
          <p:cNvSpPr txBox="1"/>
          <p:nvPr/>
        </p:nvSpPr>
        <p:spPr>
          <a:xfrm>
            <a:off x="5461000" y="4051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Reflects personal branding</a:t>
            </a:r>
            <a:endParaRPr lang="en-US" sz="1100"/>
          </a:p>
        </p:txBody>
      </p:sp>
      <p:sp>
        <p:nvSpPr>
          <p:cNvPr id="15" name="TextBox 15"/>
          <p:cNvSpPr txBox="1"/>
          <p:nvPr/>
        </p:nvSpPr>
        <p:spPr>
          <a:xfrm>
            <a:off x="5461000" y="4267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Attracts potential employers</a:t>
            </a: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5080000" y="3022600"/>
            <a:ext cx="4546600" cy="2413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TextBox 6"/>
          <p:cNvSpPr txBox="1"/>
          <p:nvPr/>
        </p:nvSpPr>
        <p:spPr>
          <a:xfrm>
            <a:off x="5080000" y="1917700"/>
            <a:ext cx="4546600" cy="850900"/>
          </a:xfrm>
          <a:prstGeom prst="rect">
            <a:avLst/>
          </a:prstGeom>
          <a:solidFill>
            <a:srgbClr val="000000">
              <a:alpha val="0"/>
            </a:srgbClr>
          </a:solidFill>
        </p:spPr>
        <p:txBody>
          <a:bodyPr lIns="0" tIns="0" rIns="0" bIns="0" rtlCol="0" anchor="ctr"/>
          <a:lstStyle/>
          <a:p>
            <a:pPr indent="0" algn="l">
              <a:lnSpc>
                <a:spcPct val="100000"/>
              </a:lnSpc>
              <a:defRPr/>
            </a:pPr>
            <a:r>
              <a:rPr lang="en-US" sz="5600" b="1">
                <a:solidFill>
                  <a:srgbClr val="388315"/>
                </a:solidFill>
                <a:latin typeface="苹方-简"/>
              </a:rPr>
              <a:t>Thank You</a:t>
            </a:r>
            <a:endParaRPr lang="en-US" sz="1100"/>
          </a:p>
        </p:txBody>
      </p:sp>
      <p:sp>
        <p:nvSpPr>
          <p:cNvPr id="7" name="TextBox 7"/>
          <p:cNvSpPr txBox="1"/>
          <p:nvPr/>
        </p:nvSpPr>
        <p:spPr>
          <a:xfrm>
            <a:off x="5080000" y="3022600"/>
            <a:ext cx="45466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0">
                <a:solidFill>
                  <a:srgbClr val="000000"/>
                </a:solidFill>
                <a:latin typeface="苹方-简"/>
              </a:rPr>
              <a:t>Contact:popai@example.com</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22000" r="22000"/>
          <a:stretch>
            <a:fillRect/>
          </a:stretch>
        </p:blipFill>
        <p:spPr>
          <a:xfrm>
            <a:off x="1016000" y="1016000"/>
            <a:ext cx="3810000" cy="3810000"/>
          </a:xfrm>
          <a:prstGeom prst="roundRect">
            <a:avLst>
              <a:gd name="adj" fmla="val 6000"/>
            </a:avLst>
          </a:prstGeom>
        </p:spPr>
      </p:pic>
      <p:sp>
        <p:nvSpPr>
          <p:cNvPr id="5" name="AutoShape 5"/>
          <p:cNvSpPr/>
          <p:nvPr/>
        </p:nvSpPr>
        <p:spPr>
          <a:xfrm>
            <a:off x="5410200" y="2374900"/>
            <a:ext cx="3810000" cy="14351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10200" y="2222500"/>
            <a:ext cx="635000" cy="25400"/>
          </a:xfrm>
          <a:prstGeom prst="rect">
            <a:avLst/>
          </a:prstGeom>
          <a:solidFill>
            <a:srgbClr val="388315"/>
          </a:solidFill>
        </p:spPr>
      </p:sp>
      <p:sp>
        <p:nvSpPr>
          <p:cNvPr id="8" name="TextBox 8"/>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Brief Personal Resume and Background</a:t>
            </a:r>
            <a:endParaRPr lang="en-US" sz="1100"/>
          </a:p>
        </p:txBody>
      </p:sp>
      <p:sp>
        <p:nvSpPr>
          <p:cNvPr id="9" name="TextBox 9"/>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Educational and Professional Highlights</a:t>
            </a:r>
            <a:endParaRPr lang="en-US" sz="1100"/>
          </a:p>
        </p:txBody>
      </p:sp>
      <p:sp>
        <p:nvSpPr>
          <p:cNvPr id="10" name="TextBox 10"/>
          <p:cNvSpPr txBox="1"/>
          <p:nvPr/>
        </p:nvSpPr>
        <p:spPr>
          <a:xfrm>
            <a:off x="5410200" y="27432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Recent marketing graduate with a Bachelor of Arts from University of ABC, honed skills through impactful internships, demonstrated success in digital marketing strategies leading to measurable client engagement increases.</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a:stretch>
            <a:fillRect/>
          </a:stretch>
        </p:blipFill>
        <p:spPr>
          <a:xfrm>
            <a:off x="1016000" y="1016000"/>
            <a:ext cx="3810000" cy="3810000"/>
          </a:xfrm>
          <a:prstGeom prst="roundRect">
            <a:avLst>
              <a:gd name="adj" fmla="val 6000"/>
            </a:avLst>
          </a:prstGeom>
        </p:spPr>
      </p:pic>
      <p:sp>
        <p:nvSpPr>
          <p:cNvPr id="5" name="AutoShape 5"/>
          <p:cNvSpPr/>
          <p:nvPr/>
        </p:nvSpPr>
        <p:spPr>
          <a:xfrm>
            <a:off x="5461000" y="2120900"/>
            <a:ext cx="3810000" cy="1930400"/>
          </a:xfrm>
          <a:prstGeom prst="rect">
            <a:avLst/>
          </a:prstGeom>
          <a:solidFill>
            <a:srgbClr val="000000">
              <a:alpha val="0"/>
            </a:srgbClr>
          </a:solidFill>
        </p:spPr>
      </p:sp>
      <p:sp>
        <p:nvSpPr>
          <p:cNvPr id="6" name="AutoShape 6"/>
          <p:cNvSpPr/>
          <p:nvPr/>
        </p:nvSpPr>
        <p:spPr>
          <a:xfrm>
            <a:off x="1016000" y="1016000"/>
            <a:ext cx="3810000" cy="3810000"/>
          </a:xfrm>
          <a:prstGeom prst="rect">
            <a:avLst/>
          </a:prstGeom>
          <a:solidFill>
            <a:srgbClr val="000000">
              <a:alpha val="0"/>
            </a:srgbClr>
          </a:solidFill>
        </p:spPr>
      </p:sp>
      <p:sp>
        <p:nvSpPr>
          <p:cNvPr id="7" name="AutoShape 7"/>
          <p:cNvSpPr/>
          <p:nvPr/>
        </p:nvSpPr>
        <p:spPr>
          <a:xfrm>
            <a:off x="5461000" y="2095500"/>
            <a:ext cx="635000" cy="25400"/>
          </a:xfrm>
          <a:prstGeom prst="rect">
            <a:avLst/>
          </a:prstGeom>
          <a:solidFill>
            <a:srgbClr val="388315"/>
          </a:solidFill>
        </p:spPr>
      </p:sp>
      <p:sp>
        <p:nvSpPr>
          <p:cNvPr id="8" name="TextBox 8"/>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388315"/>
                </a:solidFill>
                <a:latin typeface="苹方-简"/>
              </a:rPr>
              <a:t>Educational Background and Major</a:t>
            </a:r>
            <a:endParaRPr lang="en-US" sz="1100"/>
          </a:p>
        </p:txBody>
      </p:sp>
      <p:sp>
        <p:nvSpPr>
          <p:cNvPr id="9" name="TextBox 9"/>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Comprehensive Marketing Education</a:t>
            </a:r>
            <a:endParaRPr lang="en-US" sz="1100"/>
          </a:p>
        </p:txBody>
      </p:sp>
      <p:sp>
        <p:nvSpPr>
          <p:cNvPr id="10" name="TextBox 10"/>
          <p:cNvSpPr txBox="1"/>
          <p:nvPr/>
        </p:nvSpPr>
        <p:spPr>
          <a:xfrm>
            <a:off x="5461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Xiaomei's Bachelor of Arts in Marketing, complemented by a minor in Digital Media, provides her with a robust understanding of both traditional and digital marketing strategies, equipping her with the skills necessary to navigate and excel in the rapidly evolving advertising landscape.</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Personal Brand</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2</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578100"/>
          </a:xfrm>
          <a:prstGeom prst="rect">
            <a:avLst/>
          </a:prstGeom>
          <a:solidFill>
            <a:srgbClr val="000000">
              <a:alpha val="0"/>
            </a:srgbClr>
          </a:solidFill>
        </p:spPr>
      </p:sp>
      <p:sp>
        <p:nvSpPr>
          <p:cNvPr id="5" name="AutoShape 5"/>
          <p:cNvSpPr/>
          <p:nvPr/>
        </p:nvSpPr>
        <p:spPr>
          <a:xfrm>
            <a:off x="3784600" y="1689100"/>
            <a:ext cx="2806700" cy="3111500"/>
          </a:xfrm>
          <a:prstGeom prst="rect">
            <a:avLst/>
          </a:prstGeom>
          <a:solidFill>
            <a:srgbClr val="000000">
              <a:alpha val="0"/>
            </a:srgbClr>
          </a:solidFill>
        </p:spPr>
      </p:sp>
      <p:sp>
        <p:nvSpPr>
          <p:cNvPr id="6" name="AutoShape 6"/>
          <p:cNvSpPr/>
          <p:nvPr/>
        </p:nvSpPr>
        <p:spPr>
          <a:xfrm>
            <a:off x="7061200" y="1689100"/>
            <a:ext cx="2806700" cy="28448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3A8419"/>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388315"/>
                </a:solidFill>
                <a:latin typeface="苹方-简"/>
              </a:rPr>
              <a:t>Core Values Statement</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Creativity as a cornerstone</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Commitment to excellence</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388315"/>
                </a:solidFill>
                <a:latin typeface="苹方-简"/>
              </a:rPr>
              <a:t>Integrity in marketing practices</a:t>
            </a:r>
            <a:endParaRPr lang="en-US" sz="1100"/>
          </a:p>
        </p:txBody>
      </p:sp>
      <p:sp>
        <p:nvSpPr>
          <p:cNvPr id="17" name="TextBox 17"/>
          <p:cNvSpPr txBox="1"/>
          <p:nvPr/>
        </p:nvSpPr>
        <p:spPr>
          <a:xfrm>
            <a:off x="736600" y="3467100"/>
            <a:ext cx="24511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Innovative ideas drive marketing</a:t>
            </a:r>
            <a:endParaRPr lang="en-US" sz="1100"/>
          </a:p>
        </p:txBody>
      </p:sp>
      <p:sp>
        <p:nvSpPr>
          <p:cNvPr id="18" name="TextBox 18"/>
          <p:cNvSpPr txBox="1"/>
          <p:nvPr/>
        </p:nvSpPr>
        <p:spPr>
          <a:xfrm>
            <a:off x="762000" y="3733800"/>
            <a:ext cx="24003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Fosters originality in campaigns</a:t>
            </a:r>
            <a:endParaRPr lang="en-US" sz="1100"/>
          </a:p>
        </p:txBody>
      </p:sp>
      <p:sp>
        <p:nvSpPr>
          <p:cNvPr id="19" name="TextBox 19"/>
          <p:cNvSpPr txBox="1"/>
          <p:nvPr/>
        </p:nvSpPr>
        <p:spPr>
          <a:xfrm>
            <a:off x="711200" y="4000500"/>
            <a:ext cx="25019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Resonates with diverse audiences</a:t>
            </a:r>
            <a:endParaRPr lang="en-US" sz="1100"/>
          </a:p>
        </p:txBody>
      </p:sp>
      <p:sp>
        <p:nvSpPr>
          <p:cNvPr id="20" name="TextBox 20"/>
          <p:cNvSpPr txBox="1"/>
          <p:nvPr/>
        </p:nvSpPr>
        <p:spPr>
          <a:xfrm>
            <a:off x="3784600" y="34671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Exceeds client expectations consistently</a:t>
            </a:r>
            <a:endParaRPr lang="en-US" sz="1100"/>
          </a:p>
        </p:txBody>
      </p:sp>
      <p:sp>
        <p:nvSpPr>
          <p:cNvPr id="21" name="TextBox 21"/>
          <p:cNvSpPr txBox="1"/>
          <p:nvPr/>
        </p:nvSpPr>
        <p:spPr>
          <a:xfrm>
            <a:off x="3784600" y="40005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Pursues continuous learning opportunities</a:t>
            </a:r>
            <a:endParaRPr lang="en-US" sz="1100"/>
          </a:p>
        </p:txBody>
      </p:sp>
      <p:sp>
        <p:nvSpPr>
          <p:cNvPr id="22" name="TextBox 22"/>
          <p:cNvSpPr txBox="1"/>
          <p:nvPr/>
        </p:nvSpPr>
        <p:spPr>
          <a:xfrm>
            <a:off x="3822700" y="4533900"/>
            <a:ext cx="28702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Ensures high-quality project outcomes</a:t>
            </a:r>
            <a:endParaRPr lang="en-US" sz="1100"/>
          </a:p>
        </p:txBody>
      </p:sp>
      <p:sp>
        <p:nvSpPr>
          <p:cNvPr id="23" name="TextBox 23"/>
          <p:cNvSpPr txBox="1"/>
          <p:nvPr/>
        </p:nvSpPr>
        <p:spPr>
          <a:xfrm>
            <a:off x="7264400" y="3467100"/>
            <a:ext cx="251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Prioritizes ethical communication</a:t>
            </a:r>
            <a:endParaRPr lang="en-US" sz="1100"/>
          </a:p>
        </p:txBody>
      </p:sp>
      <p:sp>
        <p:nvSpPr>
          <p:cNvPr id="24" name="TextBox 24"/>
          <p:cNvSpPr txBox="1"/>
          <p:nvPr/>
        </p:nvSpPr>
        <p:spPr>
          <a:xfrm>
            <a:off x="7620000" y="3733800"/>
            <a:ext cx="17780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Builds trust with clients</a:t>
            </a:r>
            <a:endParaRPr lang="en-US" sz="1100"/>
          </a:p>
        </p:txBody>
      </p:sp>
      <p:sp>
        <p:nvSpPr>
          <p:cNvPr id="25" name="TextBox 25"/>
          <p:cNvSpPr txBox="1"/>
          <p:nvPr/>
        </p:nvSpPr>
        <p:spPr>
          <a:xfrm>
            <a:off x="7061200" y="40005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Cultivates long-lasting professional relationships</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00" r="2000"/>
          <a:stretch>
            <a:fillRect/>
          </a:stretch>
        </p:blipFill>
        <p:spPr>
          <a:xfrm>
            <a:off x="0" y="0"/>
            <a:ext cx="10388600" cy="6032500"/>
          </a:xfrm>
          <a:prstGeom prst="rect">
            <a:avLst/>
          </a:prstGeom>
        </p:spPr>
      </p:pic>
      <p:sp>
        <p:nvSpPr>
          <p:cNvPr id="3" name="AutoShape 3"/>
          <p:cNvSpPr/>
          <p:nvPr/>
        </p:nvSpPr>
        <p:spPr>
          <a:xfrm>
            <a:off x="0" y="0"/>
            <a:ext cx="10388600" cy="6032500"/>
          </a:xfrm>
          <a:prstGeom prst="rect">
            <a:avLst/>
          </a:prstGeom>
          <a:solidFill>
            <a:srgbClr val="000000">
              <a:alpha val="0"/>
            </a:srgbClr>
          </a:solidFill>
        </p:spPr>
      </p:sp>
      <p:sp>
        <p:nvSpPr>
          <p:cNvPr id="4" name="AutoShape 4"/>
          <p:cNvSpPr/>
          <p:nvPr/>
        </p:nvSpPr>
        <p:spPr>
          <a:xfrm>
            <a:off x="1016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5" name="AutoShape 5"/>
          <p:cNvSpPr/>
          <p:nvPr/>
        </p:nvSpPr>
        <p:spPr>
          <a:xfrm>
            <a:off x="3937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6" name="AutoShape 6"/>
          <p:cNvSpPr/>
          <p:nvPr/>
        </p:nvSpPr>
        <p:spPr>
          <a:xfrm>
            <a:off x="6858000" y="1778000"/>
            <a:ext cx="2514600" cy="3835400"/>
          </a:xfrm>
          <a:prstGeom prst="roundRect">
            <a:avLst>
              <a:gd name="adj" fmla="val 10101"/>
            </a:avLst>
          </a:prstGeom>
          <a:solidFill>
            <a:srgbClr val="BFFDA1">
              <a:alpha val="69804"/>
            </a:srgbClr>
          </a:solidFill>
          <a:ln w="25400">
            <a:solidFill>
              <a:srgbClr val="000000">
                <a:alpha val="0"/>
              </a:srgbClr>
            </a:solidFill>
          </a:ln>
        </p:spPr>
      </p:sp>
      <p:sp>
        <p:nvSpPr>
          <p:cNvPr id="7" name="AutoShape 7"/>
          <p:cNvSpPr/>
          <p:nvPr/>
        </p:nvSpPr>
        <p:spPr>
          <a:xfrm>
            <a:off x="1016000" y="1981200"/>
            <a:ext cx="0" cy="711200"/>
          </a:xfrm>
          <a:prstGeom prst="rect">
            <a:avLst/>
          </a:prstGeom>
          <a:solidFill>
            <a:srgbClr val="00694C">
              <a:alpha val="0"/>
            </a:srgbClr>
          </a:solidFill>
        </p:spPr>
      </p:sp>
      <p:sp>
        <p:nvSpPr>
          <p:cNvPr id="8" name="AutoShape 8"/>
          <p:cNvSpPr/>
          <p:nvPr/>
        </p:nvSpPr>
        <p:spPr>
          <a:xfrm>
            <a:off x="1016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9" name="AutoShape 9"/>
          <p:cNvSpPr/>
          <p:nvPr/>
        </p:nvSpPr>
        <p:spPr>
          <a:xfrm>
            <a:off x="3937000" y="1981200"/>
            <a:ext cx="0" cy="711200"/>
          </a:xfrm>
          <a:prstGeom prst="rect">
            <a:avLst/>
          </a:prstGeom>
          <a:solidFill>
            <a:srgbClr val="000000"/>
          </a:solidFill>
        </p:spPr>
      </p:sp>
      <p:sp>
        <p:nvSpPr>
          <p:cNvPr id="10" name="AutoShape 10"/>
          <p:cNvSpPr/>
          <p:nvPr/>
        </p:nvSpPr>
        <p:spPr>
          <a:xfrm>
            <a:off x="3937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11" name="AutoShape 11"/>
          <p:cNvSpPr/>
          <p:nvPr/>
        </p:nvSpPr>
        <p:spPr>
          <a:xfrm>
            <a:off x="6858000" y="1981200"/>
            <a:ext cx="0" cy="711200"/>
          </a:xfrm>
          <a:prstGeom prst="rect">
            <a:avLst/>
          </a:prstGeom>
          <a:solidFill>
            <a:srgbClr val="00694C">
              <a:alpha val="0"/>
            </a:srgbClr>
          </a:solidFill>
        </p:spPr>
      </p:sp>
      <p:sp>
        <p:nvSpPr>
          <p:cNvPr id="12" name="AutoShape 12"/>
          <p:cNvSpPr/>
          <p:nvPr/>
        </p:nvSpPr>
        <p:spPr>
          <a:xfrm>
            <a:off x="6858000" y="1778000"/>
            <a:ext cx="2514600" cy="3835400"/>
          </a:xfrm>
          <a:prstGeom prst="roundRect">
            <a:avLst>
              <a:gd name="adj" fmla="val 10101"/>
            </a:avLst>
          </a:prstGeom>
          <a:solidFill>
            <a:srgbClr val="000000">
              <a:alpha val="0"/>
            </a:srgbClr>
          </a:solidFill>
          <a:ln w="25400">
            <a:solidFill>
              <a:srgbClr val="000000">
                <a:alpha val="0"/>
              </a:srgbClr>
            </a:solidFill>
          </a:ln>
        </p:spPr>
      </p:sp>
      <p:sp>
        <p:nvSpPr>
          <p:cNvPr id="13" name="TextBox 13"/>
          <p:cNvSpPr txBox="1"/>
          <p:nvPr/>
        </p:nvSpPr>
        <p:spPr>
          <a:xfrm>
            <a:off x="1193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01</a:t>
            </a:r>
            <a:endParaRPr lang="en-US" sz="1100"/>
          </a:p>
        </p:txBody>
      </p:sp>
      <p:sp>
        <p:nvSpPr>
          <p:cNvPr id="14" name="TextBox 14"/>
          <p:cNvSpPr txBox="1"/>
          <p:nvPr/>
        </p:nvSpPr>
        <p:spPr>
          <a:xfrm>
            <a:off x="4114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02</a:t>
            </a:r>
            <a:endParaRPr lang="en-US" sz="1100"/>
          </a:p>
        </p:txBody>
      </p:sp>
      <p:sp>
        <p:nvSpPr>
          <p:cNvPr id="15" name="TextBox 15"/>
          <p:cNvSpPr txBox="1"/>
          <p:nvPr/>
        </p:nvSpPr>
        <p:spPr>
          <a:xfrm>
            <a:off x="7035800" y="19558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3200" b="1">
                <a:solidFill>
                  <a:srgbClr val="000000"/>
                </a:solidFill>
                <a:latin typeface="苹方-简"/>
              </a:rPr>
              <a:t>03</a:t>
            </a:r>
            <a:endParaRPr lang="en-US" sz="1100"/>
          </a:p>
        </p:txBody>
      </p:sp>
      <p:sp>
        <p:nvSpPr>
          <p:cNvPr id="16" name="TextBox 16"/>
          <p:cNvSpPr txBox="1"/>
          <p:nvPr/>
        </p:nvSpPr>
        <p:spPr>
          <a:xfrm>
            <a:off x="1016000" y="444500"/>
            <a:ext cx="8356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388315"/>
                </a:solidFill>
                <a:latin typeface="苹方-简"/>
              </a:rPr>
              <a:t>Personal Mission and Vision</a:t>
            </a:r>
            <a:endParaRPr lang="en-US" sz="1100"/>
          </a:p>
        </p:txBody>
      </p:sp>
      <p:sp>
        <p:nvSpPr>
          <p:cNvPr id="17" name="TextBox 17"/>
          <p:cNvSpPr txBox="1"/>
          <p:nvPr/>
        </p:nvSpPr>
        <p:spPr>
          <a:xfrm>
            <a:off x="1193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Creative Marketing Solutions</a:t>
            </a:r>
            <a:endParaRPr lang="en-US" sz="1100"/>
          </a:p>
        </p:txBody>
      </p:sp>
      <p:sp>
        <p:nvSpPr>
          <p:cNvPr id="18" name="TextBox 18"/>
          <p:cNvSpPr txBox="1"/>
          <p:nvPr/>
        </p:nvSpPr>
        <p:spPr>
          <a:xfrm>
            <a:off x="4114800" y="3149600"/>
            <a:ext cx="2159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Data-Driven Insights</a:t>
            </a:r>
            <a:endParaRPr lang="en-US" sz="1100"/>
          </a:p>
        </p:txBody>
      </p:sp>
      <p:sp>
        <p:nvSpPr>
          <p:cNvPr id="19" name="TextBox 19"/>
          <p:cNvSpPr txBox="1"/>
          <p:nvPr/>
        </p:nvSpPr>
        <p:spPr>
          <a:xfrm>
            <a:off x="7035800" y="3149600"/>
            <a:ext cx="2159000" cy="4826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Collaborative Team Environment</a:t>
            </a:r>
            <a:endParaRPr lang="en-US" sz="1100"/>
          </a:p>
        </p:txBody>
      </p:sp>
      <p:sp>
        <p:nvSpPr>
          <p:cNvPr id="20" name="TextBox 20"/>
          <p:cNvSpPr txBox="1"/>
          <p:nvPr/>
        </p:nvSpPr>
        <p:spPr>
          <a:xfrm>
            <a:off x="1193800" y="38481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Focus on developing innovative marketing strategies that effectively engage target audiences, utilizing creativity to transform brand narratives into compelling campaigns that drive consumer interest and loyalty.</a:t>
            </a:r>
            <a:endParaRPr lang="en-US" sz="1100"/>
          </a:p>
        </p:txBody>
      </p:sp>
      <p:sp>
        <p:nvSpPr>
          <p:cNvPr id="21" name="TextBox 21"/>
          <p:cNvSpPr txBox="1"/>
          <p:nvPr/>
        </p:nvSpPr>
        <p:spPr>
          <a:xfrm>
            <a:off x="4114800" y="36068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Emphasize the importance of leveraging analytical tools and market research to inform marketing strategies, ensuring decisions are backed by data to optimize performance and achieve measurable outcomes.</a:t>
            </a:r>
            <a:endParaRPr lang="en-US" sz="1100"/>
          </a:p>
        </p:txBody>
      </p:sp>
      <p:sp>
        <p:nvSpPr>
          <p:cNvPr id="22" name="TextBox 22"/>
          <p:cNvSpPr txBox="1"/>
          <p:nvPr/>
        </p:nvSpPr>
        <p:spPr>
          <a:xfrm>
            <a:off x="7035800" y="3848100"/>
            <a:ext cx="2159000" cy="1600200"/>
          </a:xfrm>
          <a:prstGeom prst="rect">
            <a:avLst/>
          </a:prstGeom>
          <a:solidFill>
            <a:srgbClr val="000000">
              <a:alpha val="0"/>
            </a:srgbClr>
          </a:solidFill>
        </p:spPr>
        <p:txBody>
          <a:bodyPr lIns="0" tIns="0" rIns="0" bIns="0" rtlCol="0" anchor="ctr"/>
          <a:lstStyle/>
          <a:p>
            <a:pPr indent="0" algn="l">
              <a:lnSpc>
                <a:spcPct val="100000"/>
              </a:lnSpc>
              <a:defRPr/>
            </a:pPr>
            <a:r>
              <a:rPr lang="en-US" sz="1200" b="0">
                <a:solidFill>
                  <a:srgbClr val="000000"/>
                </a:solidFill>
                <a:latin typeface="苹方-简"/>
              </a:rPr>
              <a:t>Advocate for fostering a culture of collaboration and open communication within teams, where diverse ideas are valued, leading to enhanced creativity and successful project execution in marketing initiatives.</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1524000" y="2032000"/>
            <a:ext cx="4419600" cy="4826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1524000" y="2819400"/>
            <a:ext cx="4419600" cy="304800"/>
          </a:xfrm>
          <a:prstGeom prst="rect">
            <a:avLst/>
          </a:prstGeom>
          <a:solidFill>
            <a:srgbClr val="000000">
              <a:alpha val="0"/>
            </a:srgbClr>
          </a:solidFill>
        </p:spPr>
        <p:txBody>
          <a:bodyPr lIns="0" tIns="0" rIns="0" bIns="0" rtlCol="0" anchor="ctr"/>
          <a:lstStyle/>
          <a:p>
            <a:pPr indent="0" algn="ctr">
              <a:lnSpc>
                <a:spcPct val="100000"/>
              </a:lnSpc>
              <a:defRPr/>
            </a:pPr>
            <a:r>
              <a:rPr lang="en-US" sz="1600" b="1">
                <a:solidFill>
                  <a:srgbClr val="000000"/>
                </a:solidFill>
                <a:latin typeface="苹方-简"/>
              </a:rPr>
              <a:t>The Professional Skills</a:t>
            </a:r>
            <a:endParaRPr lang="en-US" sz="1100"/>
          </a:p>
        </p:txBody>
      </p:sp>
      <p:sp>
        <p:nvSpPr>
          <p:cNvPr id="9" name="TextBox 9"/>
          <p:cNvSpPr txBox="1"/>
          <p:nvPr/>
        </p:nvSpPr>
        <p:spPr>
          <a:xfrm>
            <a:off x="1524000" y="2032000"/>
            <a:ext cx="4419600" cy="482600"/>
          </a:xfrm>
          <a:prstGeom prst="rect">
            <a:avLst/>
          </a:prstGeom>
          <a:solidFill>
            <a:srgbClr val="000000">
              <a:alpha val="0"/>
            </a:srgbClr>
          </a:solidFill>
        </p:spPr>
        <p:txBody>
          <a:bodyPr lIns="0" tIns="0" rIns="0" bIns="0" rtlCol="0" anchor="ctr"/>
          <a:lstStyle/>
          <a:p>
            <a:pPr indent="0" algn="ctr">
              <a:lnSpc>
                <a:spcPct val="100000"/>
              </a:lnSpc>
              <a:defRPr/>
            </a:pPr>
            <a:r>
              <a:rPr lang="en-US" sz="3200" b="1">
                <a:solidFill>
                  <a:srgbClr val="388315"/>
                </a:solidFill>
                <a:latin typeface="苹方-简"/>
              </a:rPr>
              <a:t>Section 3</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13087</Words>
  <Application>WPS 演示</Application>
  <PresentationFormat>On-screen Show (4:3)</PresentationFormat>
  <Paragraphs>419</Paragraphs>
  <Slides>37</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37</vt:i4>
      </vt:variant>
    </vt:vector>
  </HeadingPairs>
  <TitlesOfParts>
    <vt:vector size="48" baseType="lpstr">
      <vt:lpstr>Arial</vt:lpstr>
      <vt:lpstr>宋体</vt:lpstr>
      <vt:lpstr>Wingdings</vt:lpstr>
      <vt:lpstr>苹方-简</vt:lpstr>
      <vt:lpstr>Segoe Print</vt:lpstr>
      <vt:lpstr>Calibri</vt:lpstr>
      <vt:lpstr>微软雅黑</vt:lpstr>
      <vt:lpstr>Arial Unicode MS</vt:lpstr>
      <vt:lpstr>Poppins Light</vt:lpstr>
      <vt:lpstr>Poppins ExtraBold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水雨滴</cp:lastModifiedBy>
  <cp:revision>2</cp:revision>
  <dcterms:created xsi:type="dcterms:W3CDTF">2006-08-16T00:00:00Z</dcterms:created>
  <dcterms:modified xsi:type="dcterms:W3CDTF">2024-12-09T05:23:50Z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CC6F975C1C9B435496245BE6A12A629E_12</vt:lpwstr>
  </property>
  <property fmtid="{D5CDD505-2E9C-101B-9397-08002B2CF9AE}" pid="3" name="KSOProductBuildVer">
    <vt:lpwstr>2052-12.1.0.19302</vt:lpwstr>
  </property>
</Properties>
</file>