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Lst>
  <p:sldSz cx="10388600" cy="5854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8BBFD0B9-273C-4EDA-A0CB-54089E649678}">
          <p14:sldIdLst>
            <p14:sldId id="297"/>
          </p14:sldIdLst>
        </p14:section>
        <p14:section name="The Problem Statement and Solution" id="{A6A313DD-C955-4385-9DE6-F5806B25C9CC}">
          <p14:sldIdLst>
            <p14:sldId id="302"/>
            <p14:sldId id="301"/>
            <p14:sldId id="300"/>
            <p14:sldId id="299"/>
            <p14:sldId id="298"/>
          </p14:sldIdLst>
        </p14:section>
        <p14:section name="Market Opportunity and Product Overview" id="{156978DC-8F7C-474C-B9F8-2C79190F8F12}">
          <p14:sldIdLst>
            <p14:sldId id="309"/>
            <p14:sldId id="308"/>
            <p14:sldId id="307"/>
            <p14:sldId id="306"/>
            <p14:sldId id="305"/>
            <p14:sldId id="304"/>
            <p14:sldId id="303"/>
          </p14:sldIdLst>
        </p14:section>
        <p14:section name="Business Model and Go-to-Market Strategy" id="{FDC077A1-5B5B-4A99-9F93-23F2819DD110}">
          <p14:sldIdLst>
            <p14:sldId id="315"/>
            <p14:sldId id="314"/>
            <p14:sldId id="313"/>
            <p14:sldId id="312"/>
            <p14:sldId id="311"/>
            <p14:sldId id="310"/>
          </p14:sldIdLst>
        </p14:section>
        <p14:section name="Market Validation and Competitive Analysis" id="{0004F0F9-2CF0-4B55-A6E4-0DEA4B709AEC}">
          <p14:sldIdLst>
            <p14:sldId id="320"/>
            <p14:sldId id="319"/>
            <p14:sldId id="318"/>
            <p14:sldId id="317"/>
            <p14:sldId id="316"/>
          </p14:sldIdLst>
        </p14:section>
        <p14:section name="Financial Projections and Funding Requirements" id="{0FF9BBD9-FD58-47C3-A48C-0F59DDDC11C3}">
          <p14:sldIdLst>
            <p14:sldId id="326"/>
            <p14:sldId id="325"/>
            <p14:sldId id="324"/>
            <p14:sldId id="323"/>
            <p14:sldId id="322"/>
            <p14:sldId id="321"/>
          </p14:sldIdLst>
        </p14:section>
        <p14:section name="Team and Risks" id="{325AD930-593F-4F52-A330-A8FA602F0C2F}">
          <p14:sldIdLst>
            <p14:sldId id="331"/>
            <p14:sldId id="330"/>
            <p14:sldId id="329"/>
            <p14:sldId id="328"/>
            <p14:sldId id="327"/>
          </p14:sldIdLst>
        </p14:section>
        <p14:section name="Closing and Q&amp;A" id="{86AA0FA9-FB86-46ED-BCF5-5BC83011C2CF}">
          <p14:sldIdLst>
            <p14:sldId id="335"/>
            <p14:sldId id="334"/>
            <p14:sldId id="333"/>
            <p14:sldId id="332"/>
          </p14:sldIdLst>
        </p14:section>
        <p14:section name="Ending" id="{3A67978B-E7F4-434B-9924-D4814B802BAF}">
          <p14:sldIdLst>
            <p14:sldId id="336"/>
          </p14:sldIdLst>
        </p14:section>
      </p14:sectionLst>
    </p:ext>
    <p:ext uri="{EFAFB233-063F-42B5-8137-9DF3F51BA10A}">
      <p15:sldGuideLst xmlns:p15="http://schemas.microsoft.com/office/powerpoint/2012/main">
        <p15:guide id="1" orient="horz" pos="2155" userDrawn="1">
          <p15:clr>
            <a:srgbClr val="A4A3A4"/>
          </p15:clr>
        </p15:guide>
        <p15:guide id="2" pos="2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55"/>
        <p:guide pos="284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notesMaster" Target="notesMasters/notesMaster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91007" y="1143000"/>
            <a:ext cx="547598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slideLayout" Target="../slideLayouts/slideLayout7.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l="1000" r="1000"/>
          <a:stretch>
            <a:fillRect/>
          </a:stretch>
        </p:blipFill>
        <p:spPr>
          <a:xfrm>
            <a:off x="0" y="0"/>
            <a:ext cx="10388600" cy="5854700"/>
          </a:xfrm>
          <a:prstGeom prst="rect">
            <a:avLst/>
          </a:prstGeom>
        </p:spPr>
      </p:pic>
      <p:sp>
        <p:nvSpPr>
          <p:cNvPr id="4" name="AutoShape 4"/>
          <p:cNvSpPr/>
          <p:nvPr/>
        </p:nvSpPr>
        <p:spPr>
          <a:xfrm>
            <a:off x="635000" y="3886200"/>
            <a:ext cx="8737600" cy="228600"/>
          </a:xfrm>
          <a:prstGeom prst="rect">
            <a:avLst/>
          </a:prstGeom>
          <a:solidFill>
            <a:srgbClr val="000000">
              <a:alpha val="0"/>
            </a:srgbClr>
          </a:solidFill>
        </p:spPr>
      </p:sp>
      <p:sp>
        <p:nvSpPr>
          <p:cNvPr id="5" name="AutoShape 5"/>
          <p:cNvSpPr/>
          <p:nvPr/>
        </p:nvSpPr>
        <p:spPr>
          <a:xfrm>
            <a:off x="0" y="0"/>
            <a:ext cx="10388600" cy="5854700"/>
          </a:xfrm>
          <a:prstGeom prst="rect">
            <a:avLst/>
          </a:prstGeom>
          <a:solidFill>
            <a:srgbClr val="000000">
              <a:alpha val="0"/>
            </a:srgbClr>
          </a:solidFill>
        </p:spPr>
      </p:sp>
      <p:sp>
        <p:nvSpPr>
          <p:cNvPr id="6" name="AutoShape 6"/>
          <p:cNvSpPr/>
          <p:nvPr/>
        </p:nvSpPr>
        <p:spPr>
          <a:xfrm>
            <a:off x="3632200" y="762000"/>
            <a:ext cx="3111500" cy="0"/>
          </a:xfrm>
          <a:prstGeom prst="rect">
            <a:avLst/>
          </a:prstGeom>
          <a:solidFill>
            <a:srgbClr val="000000"/>
          </a:solidFill>
        </p:spPr>
      </p:sp>
      <p:sp>
        <p:nvSpPr>
          <p:cNvPr id="7" name="AutoShape 7"/>
          <p:cNvSpPr/>
          <p:nvPr/>
        </p:nvSpPr>
        <p:spPr>
          <a:xfrm>
            <a:off x="635000" y="3048000"/>
            <a:ext cx="8737600" cy="1066800"/>
          </a:xfrm>
          <a:prstGeom prst="rect">
            <a:avLst/>
          </a:prstGeom>
          <a:solidFill>
            <a:srgbClr val="00694C">
              <a:alpha val="0"/>
            </a:srgbClr>
          </a:solidFill>
        </p:spPr>
      </p:sp>
      <p:sp>
        <p:nvSpPr>
          <p:cNvPr id="8" name="TextBox 8"/>
          <p:cNvSpPr txBox="1"/>
          <p:nvPr/>
        </p:nvSpPr>
        <p:spPr>
          <a:xfrm>
            <a:off x="698500" y="2927350"/>
            <a:ext cx="8737600" cy="533400"/>
          </a:xfrm>
          <a:prstGeom prst="rect">
            <a:avLst/>
          </a:prstGeom>
          <a:solidFill>
            <a:srgbClr val="000000">
              <a:alpha val="0"/>
            </a:srgbClr>
          </a:solidFill>
        </p:spPr>
        <p:txBody>
          <a:bodyPr lIns="0" tIns="0" rIns="0" bIns="0" rtlCol="0" anchor="ctr"/>
          <a:lstStyle/>
          <a:p>
            <a:pPr indent="0" algn="ctr">
              <a:lnSpc>
                <a:spcPct val="100000"/>
              </a:lnSpc>
              <a:defRPr/>
            </a:pPr>
            <a:r>
              <a:rPr lang="en-US" sz="4200" b="1">
                <a:solidFill>
                  <a:srgbClr val="388315"/>
                </a:solidFill>
                <a:latin typeface="Poppins ExtraBold" panose="00000900000000000000" charset="0"/>
                <a:cs typeface="Poppins ExtraBold" panose="00000900000000000000" charset="0"/>
              </a:rPr>
              <a:t>Startup Pitch Deck</a:t>
            </a:r>
            <a:endParaRPr lang="en-US" sz="1100">
              <a:latin typeface="Poppins ExtraBold" panose="00000900000000000000" charset="0"/>
              <a:cs typeface="Poppins ExtraBold" panose="00000900000000000000" charset="0"/>
            </a:endParaRPr>
          </a:p>
        </p:txBody>
      </p:sp>
      <p:sp>
        <p:nvSpPr>
          <p:cNvPr id="9" name="TextBox 9"/>
          <p:cNvSpPr txBox="1"/>
          <p:nvPr/>
        </p:nvSpPr>
        <p:spPr>
          <a:xfrm>
            <a:off x="635000" y="3689350"/>
            <a:ext cx="8737600" cy="2286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000000"/>
                </a:solidFill>
                <a:cs typeface="+mn-lt"/>
              </a:rPr>
              <a:t>Presenter: Your Name</a:t>
            </a:r>
            <a:endParaRPr lang="en-US" sz="1100">
              <a:cs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10200" y="2374900"/>
            <a:ext cx="3810000" cy="16383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2222500"/>
            <a:ext cx="635000" cy="25400"/>
          </a:xfrm>
          <a:prstGeom prst="rect">
            <a:avLst/>
          </a:prstGeom>
          <a:solidFill>
            <a:srgbClr val="388315"/>
          </a:solidFill>
        </p:spPr>
      </p:sp>
      <p:sp>
        <p:nvSpPr>
          <p:cNvPr id="8" name="TextBox 8"/>
          <p:cNvSpPr txBox="1"/>
          <p:nvPr/>
        </p:nvSpPr>
        <p:spPr>
          <a:xfrm>
            <a:off x="5410200" y="1270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Specific Opportunities Within the Market</a:t>
            </a:r>
            <a:endParaRPr lang="en-US" sz="1100"/>
          </a:p>
        </p:txBody>
      </p:sp>
      <p:sp>
        <p:nvSpPr>
          <p:cNvPr id="9" name="TextBox 9"/>
          <p:cNvSpPr txBox="1"/>
          <p:nvPr/>
        </p:nvSpPr>
        <p:spPr>
          <a:xfrm>
            <a:off x="5410200" y="23749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Emerging Market Penetration</a:t>
            </a:r>
            <a:endParaRPr lang="en-US" sz="1100"/>
          </a:p>
        </p:txBody>
      </p:sp>
      <p:sp>
        <p:nvSpPr>
          <p:cNvPr id="10" name="TextBox 10"/>
          <p:cNvSpPr txBox="1"/>
          <p:nvPr/>
        </p:nvSpPr>
        <p:spPr>
          <a:xfrm>
            <a:off x="5410200" y="27432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TechGenius can strategically enter emerging markets by customizing its AI-driven marketing analytics solutions to meet the unique needs of SMEs in regions like Southeast Asia and Africa, where digital transformation is accelerating and demand for accessible marketing tools is on the rise.</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7251700"/>
          </a:xfrm>
          <a:prstGeom prst="rect">
            <a:avLst/>
          </a:prstGeom>
          <a:solidFill>
            <a:srgbClr val="000000">
              <a:alpha val="0"/>
            </a:srgbClr>
          </a:solidFill>
        </p:spPr>
      </p:sp>
      <p:pic>
        <p:nvPicPr>
          <p:cNvPr id="3" name="Picture 3"/>
          <p:cNvPicPr>
            <a:picLocks noChangeAspect="1"/>
          </p:cNvPicPr>
          <p:nvPr/>
        </p:nvPicPr>
        <p:blipFill>
          <a:blip r:embed="rId1"/>
          <a:srcRect l="8000" r="8000"/>
          <a:stretch>
            <a:fillRect/>
          </a:stretch>
        </p:blipFill>
        <p:spPr>
          <a:xfrm>
            <a:off x="0" y="0"/>
            <a:ext cx="3454400" cy="7251700"/>
          </a:xfrm>
          <a:prstGeom prst="rect">
            <a:avLst/>
          </a:prstGeom>
        </p:spPr>
      </p:pic>
      <p:sp>
        <p:nvSpPr>
          <p:cNvPr id="4" name="AutoShape 4"/>
          <p:cNvSpPr/>
          <p:nvPr/>
        </p:nvSpPr>
        <p:spPr>
          <a:xfrm>
            <a:off x="4318000" y="1689100"/>
            <a:ext cx="5054600" cy="1612900"/>
          </a:xfrm>
          <a:prstGeom prst="roundRect">
            <a:avLst>
              <a:gd name="adj" fmla="val 11811"/>
            </a:avLst>
          </a:prstGeom>
          <a:solidFill>
            <a:srgbClr val="BFFDA1">
              <a:alpha val="80000"/>
            </a:srgbClr>
          </a:solidFill>
          <a:ln w="12700">
            <a:solidFill>
              <a:srgbClr val="000000">
                <a:alpha val="0"/>
              </a:srgbClr>
            </a:solidFill>
          </a:ln>
        </p:spPr>
      </p:sp>
      <p:sp>
        <p:nvSpPr>
          <p:cNvPr id="5" name="AutoShape 5"/>
          <p:cNvSpPr/>
          <p:nvPr/>
        </p:nvSpPr>
        <p:spPr>
          <a:xfrm>
            <a:off x="4318000" y="3454400"/>
            <a:ext cx="5054600" cy="1612900"/>
          </a:xfrm>
          <a:prstGeom prst="roundRect">
            <a:avLst>
              <a:gd name="adj" fmla="val 11811"/>
            </a:avLst>
          </a:prstGeom>
          <a:solidFill>
            <a:srgbClr val="BFFDA1">
              <a:alpha val="80000"/>
            </a:srgbClr>
          </a:solidFill>
          <a:ln w="12700">
            <a:solidFill>
              <a:srgbClr val="000000">
                <a:alpha val="0"/>
              </a:srgbClr>
            </a:solidFill>
          </a:ln>
        </p:spPr>
      </p:sp>
      <p:sp>
        <p:nvSpPr>
          <p:cNvPr id="6" name="AutoShape 6"/>
          <p:cNvSpPr/>
          <p:nvPr/>
        </p:nvSpPr>
        <p:spPr>
          <a:xfrm>
            <a:off x="4318000" y="5232400"/>
            <a:ext cx="5054600" cy="1612900"/>
          </a:xfrm>
          <a:prstGeom prst="roundRect">
            <a:avLst>
              <a:gd name="adj" fmla="val 11811"/>
            </a:avLst>
          </a:prstGeom>
          <a:solidFill>
            <a:srgbClr val="BFFDA1">
              <a:alpha val="80000"/>
            </a:srgbClr>
          </a:solidFill>
          <a:ln w="12700">
            <a:solidFill>
              <a:srgbClr val="000000">
                <a:alpha val="0"/>
              </a:srgbClr>
            </a:solidFill>
          </a:ln>
        </p:spPr>
      </p:sp>
      <p:sp>
        <p:nvSpPr>
          <p:cNvPr id="7" name="AutoShape 7"/>
          <p:cNvSpPr/>
          <p:nvPr/>
        </p:nvSpPr>
        <p:spPr>
          <a:xfrm>
            <a:off x="0" y="0"/>
            <a:ext cx="3454400" cy="7251700"/>
          </a:xfrm>
          <a:prstGeom prst="rect">
            <a:avLst/>
          </a:prstGeom>
          <a:solidFill>
            <a:srgbClr val="000000">
              <a:alpha val="0"/>
            </a:srgbClr>
          </a:solidFill>
        </p:spPr>
      </p:sp>
      <p:sp>
        <p:nvSpPr>
          <p:cNvPr id="8" name="AutoShape 8"/>
          <p:cNvSpPr/>
          <p:nvPr/>
        </p:nvSpPr>
        <p:spPr>
          <a:xfrm>
            <a:off x="4318000" y="1841500"/>
            <a:ext cx="0" cy="1270000"/>
          </a:xfrm>
          <a:prstGeom prst="rect">
            <a:avLst/>
          </a:prstGeom>
          <a:solidFill>
            <a:srgbClr val="FFFFFF"/>
          </a:solidFill>
        </p:spPr>
      </p:sp>
      <p:sp>
        <p:nvSpPr>
          <p:cNvPr id="9" name="AutoShape 9"/>
          <p:cNvSpPr/>
          <p:nvPr/>
        </p:nvSpPr>
        <p:spPr>
          <a:xfrm>
            <a:off x="4318000" y="3619500"/>
            <a:ext cx="0" cy="1270000"/>
          </a:xfrm>
          <a:prstGeom prst="rect">
            <a:avLst/>
          </a:prstGeom>
          <a:solidFill>
            <a:srgbClr val="FFFFFF"/>
          </a:solidFill>
        </p:spPr>
      </p:sp>
      <p:sp>
        <p:nvSpPr>
          <p:cNvPr id="10" name="AutoShape 10"/>
          <p:cNvSpPr/>
          <p:nvPr/>
        </p:nvSpPr>
        <p:spPr>
          <a:xfrm>
            <a:off x="4318000" y="5384800"/>
            <a:ext cx="0" cy="12700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318000" y="533400"/>
            <a:ext cx="50546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Demonstration of Key Product Features</a:t>
            </a:r>
            <a:endParaRPr lang="en-US" sz="1100"/>
          </a:p>
        </p:txBody>
      </p:sp>
      <p:sp>
        <p:nvSpPr>
          <p:cNvPr id="13" name="TextBox 13"/>
          <p:cNvSpPr txBox="1"/>
          <p:nvPr/>
        </p:nvSpPr>
        <p:spPr>
          <a:xfrm>
            <a:off x="4521200" y="18923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Seamless Data Integration</a:t>
            </a:r>
            <a:endParaRPr lang="en-US" sz="1100"/>
          </a:p>
        </p:txBody>
      </p:sp>
      <p:sp>
        <p:nvSpPr>
          <p:cNvPr id="14" name="TextBox 14"/>
          <p:cNvSpPr txBox="1"/>
          <p:nvPr/>
        </p:nvSpPr>
        <p:spPr>
          <a:xfrm>
            <a:off x="4521200" y="36576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Predictive Analytics Capabilities</a:t>
            </a:r>
            <a:endParaRPr lang="en-US" sz="1100"/>
          </a:p>
        </p:txBody>
      </p:sp>
      <p:sp>
        <p:nvSpPr>
          <p:cNvPr id="15" name="TextBox 15"/>
          <p:cNvSpPr txBox="1"/>
          <p:nvPr/>
        </p:nvSpPr>
        <p:spPr>
          <a:xfrm>
            <a:off x="4521200" y="54356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User-Centric Design</a:t>
            </a:r>
            <a:endParaRPr lang="en-US" sz="1100"/>
          </a:p>
        </p:txBody>
      </p:sp>
      <p:sp>
        <p:nvSpPr>
          <p:cNvPr id="16" name="TextBox 16"/>
          <p:cNvSpPr txBox="1"/>
          <p:nvPr/>
        </p:nvSpPr>
        <p:spPr>
          <a:xfrm>
            <a:off x="4521200" y="22606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Consolidates marketing efforts</a:t>
            </a:r>
            <a:endParaRPr lang="en-US" sz="1100"/>
          </a:p>
        </p:txBody>
      </p:sp>
      <p:sp>
        <p:nvSpPr>
          <p:cNvPr id="17" name="TextBox 17"/>
          <p:cNvSpPr txBox="1"/>
          <p:nvPr/>
        </p:nvSpPr>
        <p:spPr>
          <a:xfrm>
            <a:off x="4521200" y="25400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Provides holistic performance view</a:t>
            </a:r>
            <a:endParaRPr lang="en-US" sz="1100"/>
          </a:p>
        </p:txBody>
      </p:sp>
      <p:sp>
        <p:nvSpPr>
          <p:cNvPr id="18" name="TextBox 18"/>
          <p:cNvSpPr txBox="1"/>
          <p:nvPr/>
        </p:nvSpPr>
        <p:spPr>
          <a:xfrm>
            <a:off x="4521200" y="28194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Enables real-time decision-making</a:t>
            </a:r>
            <a:endParaRPr lang="en-US" sz="1100"/>
          </a:p>
        </p:txBody>
      </p:sp>
      <p:sp>
        <p:nvSpPr>
          <p:cNvPr id="19" name="TextBox 19"/>
          <p:cNvSpPr txBox="1"/>
          <p:nvPr/>
        </p:nvSpPr>
        <p:spPr>
          <a:xfrm>
            <a:off x="4521200" y="40386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Anticipates customer behavior</a:t>
            </a:r>
            <a:endParaRPr lang="en-US" sz="1100"/>
          </a:p>
        </p:txBody>
      </p:sp>
      <p:sp>
        <p:nvSpPr>
          <p:cNvPr id="20" name="TextBox 20"/>
          <p:cNvSpPr txBox="1"/>
          <p:nvPr/>
        </p:nvSpPr>
        <p:spPr>
          <a:xfrm>
            <a:off x="4521200" y="43180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Tailors marketing strategies</a:t>
            </a:r>
            <a:endParaRPr lang="en-US" sz="1100"/>
          </a:p>
        </p:txBody>
      </p:sp>
      <p:sp>
        <p:nvSpPr>
          <p:cNvPr id="21" name="TextBox 21"/>
          <p:cNvSpPr txBox="1"/>
          <p:nvPr/>
        </p:nvSpPr>
        <p:spPr>
          <a:xfrm>
            <a:off x="4521200" y="45974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Positions businesses ahead of competition</a:t>
            </a:r>
            <a:endParaRPr lang="en-US" sz="1100"/>
          </a:p>
        </p:txBody>
      </p:sp>
      <p:sp>
        <p:nvSpPr>
          <p:cNvPr id="22" name="TextBox 22"/>
          <p:cNvSpPr txBox="1"/>
          <p:nvPr/>
        </p:nvSpPr>
        <p:spPr>
          <a:xfrm>
            <a:off x="4521200" y="58039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Intuitive navigation for all</a:t>
            </a:r>
            <a:endParaRPr lang="en-US" sz="1100"/>
          </a:p>
        </p:txBody>
      </p:sp>
      <p:sp>
        <p:nvSpPr>
          <p:cNvPr id="23" name="TextBox 23"/>
          <p:cNvSpPr txBox="1"/>
          <p:nvPr/>
        </p:nvSpPr>
        <p:spPr>
          <a:xfrm>
            <a:off x="4521200" y="60833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Reduces training requirements</a:t>
            </a:r>
            <a:endParaRPr lang="en-US" sz="1100"/>
          </a:p>
        </p:txBody>
      </p:sp>
      <p:sp>
        <p:nvSpPr>
          <p:cNvPr id="24" name="TextBox 24"/>
          <p:cNvSpPr txBox="1"/>
          <p:nvPr/>
        </p:nvSpPr>
        <p:spPr>
          <a:xfrm>
            <a:off x="4521200" y="63627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Enhances data interpretation efficiency</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3378200"/>
          </a:xfrm>
          <a:prstGeom prst="rect">
            <a:avLst/>
          </a:prstGeom>
          <a:solidFill>
            <a:srgbClr val="000000">
              <a:alpha val="0"/>
            </a:srgbClr>
          </a:solidFill>
        </p:spPr>
      </p:sp>
      <p:sp>
        <p:nvSpPr>
          <p:cNvPr id="5" name="AutoShape 5"/>
          <p:cNvSpPr/>
          <p:nvPr/>
        </p:nvSpPr>
        <p:spPr>
          <a:xfrm>
            <a:off x="3784600" y="1689100"/>
            <a:ext cx="2806700" cy="3378200"/>
          </a:xfrm>
          <a:prstGeom prst="rect">
            <a:avLst/>
          </a:prstGeom>
          <a:solidFill>
            <a:srgbClr val="000000">
              <a:alpha val="0"/>
            </a:srgbClr>
          </a:solidFill>
        </p:spPr>
      </p:sp>
      <p:sp>
        <p:nvSpPr>
          <p:cNvPr id="6" name="AutoShape 6"/>
          <p:cNvSpPr/>
          <p:nvPr/>
        </p:nvSpPr>
        <p:spPr>
          <a:xfrm>
            <a:off x="7061200" y="1689100"/>
            <a:ext cx="2806700" cy="33782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Segoe Print" panose="02000600000000000000" charset="0"/>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Segoe Print" panose="02000600000000000000" charset="0"/>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Segoe Print" panose="02000600000000000000" charset="0"/>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Segoe Print" panose="02000600000000000000" charset="0"/>
              </a:rPr>
              <a:t>Use Cases and Customer Experiences</a:t>
            </a:r>
            <a:endParaRPr lang="en-US" sz="1100"/>
          </a:p>
        </p:txBody>
      </p:sp>
      <p:sp>
        <p:nvSpPr>
          <p:cNvPr id="14" name="TextBox 14"/>
          <p:cNvSpPr txBox="1"/>
          <p:nvPr/>
        </p:nvSpPr>
        <p:spPr>
          <a:xfrm>
            <a:off x="774700" y="2705100"/>
            <a:ext cx="22479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Segoe Print" panose="02000600000000000000" charset="0"/>
              </a:rPr>
              <a:t>Retail Client Success</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Segoe Print" panose="02000600000000000000" charset="0"/>
              </a:rPr>
              <a:t>SaaS Company Transformation</a:t>
            </a:r>
            <a:endParaRPr lang="en-US" sz="1100"/>
          </a:p>
        </p:txBody>
      </p:sp>
      <p:sp>
        <p:nvSpPr>
          <p:cNvPr id="16" name="TextBox 16"/>
          <p:cNvSpPr txBox="1"/>
          <p:nvPr/>
        </p:nvSpPr>
        <p:spPr>
          <a:xfrm>
            <a:off x="7366000" y="2705100"/>
            <a:ext cx="22098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Segoe Print" panose="02000600000000000000" charset="0"/>
              </a:rPr>
              <a:t>Food Brand Growth</a:t>
            </a:r>
            <a:endParaRPr lang="en-US" sz="1100"/>
          </a:p>
        </p:txBody>
      </p:sp>
      <p:sp>
        <p:nvSpPr>
          <p:cNvPr id="17" name="TextBox 17"/>
          <p:cNvSpPr txBox="1"/>
          <p:nvPr/>
        </p:nvSpPr>
        <p:spPr>
          <a:xfrm>
            <a:off x="5080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The integration of TechGenius's platform led to a significant 30% increase in conversion rates, demonstrating the effectiveness of targeted marketing strategies based on real-time data insights.</a:t>
            </a:r>
            <a:endParaRPr lang="en-US" sz="1100"/>
          </a:p>
        </p:txBody>
      </p:sp>
      <p:sp>
        <p:nvSpPr>
          <p:cNvPr id="18" name="TextBox 18"/>
          <p:cNvSpPr txBox="1"/>
          <p:nvPr/>
        </p:nvSpPr>
        <p:spPr>
          <a:xfrm>
            <a:off x="37846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By leveraging predictive analytics, the SaaS client achieved a 50% boost in lead generation, showcasing the platform's ability to refine content strategies and enhance audience engagement.</a:t>
            </a:r>
            <a:endParaRPr lang="en-US" sz="1100"/>
          </a:p>
        </p:txBody>
      </p:sp>
      <p:sp>
        <p:nvSpPr>
          <p:cNvPr id="19" name="TextBox 19"/>
          <p:cNvSpPr txBox="1"/>
          <p:nvPr/>
        </p:nvSpPr>
        <p:spPr>
          <a:xfrm>
            <a:off x="70612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The food brand experienced a remarkable 300% improvement in return on ad spend, highlighting the platform's role in optimizing social media advertising through data-driven decision-making.</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8000" r="8000"/>
          <a:stretch>
            <a:fillRect/>
          </a:stretch>
        </p:blipFill>
        <p:spPr>
          <a:xfrm>
            <a:off x="0" y="0"/>
            <a:ext cx="10388600" cy="6946900"/>
          </a:xfrm>
          <a:prstGeom prst="rect">
            <a:avLst/>
          </a:prstGeom>
        </p:spPr>
      </p:pic>
      <p:sp>
        <p:nvSpPr>
          <p:cNvPr id="3" name="AutoShape 3"/>
          <p:cNvSpPr/>
          <p:nvPr/>
        </p:nvSpPr>
        <p:spPr>
          <a:xfrm>
            <a:off x="0" y="0"/>
            <a:ext cx="10388600" cy="6946900"/>
          </a:xfrm>
          <a:prstGeom prst="rect">
            <a:avLst/>
          </a:prstGeom>
          <a:solidFill>
            <a:srgbClr val="000000">
              <a:alpha val="0"/>
            </a:srgbClr>
          </a:solidFill>
        </p:spPr>
      </p:sp>
      <p:sp>
        <p:nvSpPr>
          <p:cNvPr id="4" name="AutoShape 4"/>
          <p:cNvSpPr/>
          <p:nvPr/>
        </p:nvSpPr>
        <p:spPr>
          <a:xfrm>
            <a:off x="774700" y="1689100"/>
            <a:ext cx="4216400" cy="4876800"/>
          </a:xfrm>
          <a:prstGeom prst="roundRect">
            <a:avLst>
              <a:gd name="adj" fmla="val 3614"/>
            </a:avLst>
          </a:prstGeom>
          <a:solidFill>
            <a:srgbClr val="FFFFFF"/>
          </a:solidFill>
          <a:ln w="25400">
            <a:solidFill>
              <a:srgbClr val="000000">
                <a:alpha val="0"/>
              </a:srgbClr>
            </a:solidFill>
          </a:ln>
        </p:spPr>
      </p:sp>
      <p:sp>
        <p:nvSpPr>
          <p:cNvPr id="5" name="AutoShape 5"/>
          <p:cNvSpPr/>
          <p:nvPr/>
        </p:nvSpPr>
        <p:spPr>
          <a:xfrm>
            <a:off x="5384800" y="1689100"/>
            <a:ext cx="4216400" cy="4876800"/>
          </a:xfrm>
          <a:prstGeom prst="roundRect">
            <a:avLst>
              <a:gd name="adj" fmla="val 3614"/>
            </a:avLst>
          </a:prstGeom>
          <a:solidFill>
            <a:srgbClr val="FFFFFF"/>
          </a:solidFill>
          <a:ln w="25400">
            <a:solidFill>
              <a:srgbClr val="000000">
                <a:alpha val="0"/>
              </a:srgbClr>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Segoe Print" panose="02000600000000000000" charset="0"/>
              </a:rPr>
              <a:t>Technical Architecture and Innovations</a:t>
            </a:r>
            <a:endParaRPr lang="en-US" sz="1100"/>
          </a:p>
        </p:txBody>
      </p:sp>
      <p:sp>
        <p:nvSpPr>
          <p:cNvPr id="7" name="TextBox 7"/>
          <p:cNvSpPr txBox="1"/>
          <p:nvPr/>
        </p:nvSpPr>
        <p:spPr>
          <a:xfrm>
            <a:off x="1422400" y="22225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Segoe Print" panose="02000600000000000000" charset="0"/>
              </a:rPr>
              <a:t>Scalable Cloud Infrastructure</a:t>
            </a:r>
            <a:endParaRPr lang="en-US" sz="1100"/>
          </a:p>
        </p:txBody>
      </p:sp>
      <p:sp>
        <p:nvSpPr>
          <p:cNvPr id="8" name="TextBox 8"/>
          <p:cNvSpPr txBox="1"/>
          <p:nvPr/>
        </p:nvSpPr>
        <p:spPr>
          <a:xfrm>
            <a:off x="6019800" y="22225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Segoe Print" panose="02000600000000000000" charset="0"/>
              </a:rPr>
              <a:t>Advanced AI Capabilities</a:t>
            </a:r>
            <a:endParaRPr lang="en-US" sz="1100"/>
          </a:p>
        </p:txBody>
      </p:sp>
      <p:sp>
        <p:nvSpPr>
          <p:cNvPr id="9" name="TextBox 9"/>
          <p:cNvSpPr txBox="1"/>
          <p:nvPr/>
        </p:nvSpPr>
        <p:spPr>
          <a:xfrm>
            <a:off x="1054100" y="32766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Segoe Print" panose="02000600000000000000" charset="0"/>
              </a:rPr>
              <a:t>TechGenius's architecture is built on a scalable cloud framework that supports extensive data processing and storage. This design ensures high availability and performance, allowing businesses to efficiently manage large datasets while maintaining quick access to real-time analytics for informed decision-making.</a:t>
            </a:r>
            <a:endParaRPr lang="en-US" sz="1100"/>
          </a:p>
        </p:txBody>
      </p:sp>
      <p:sp>
        <p:nvSpPr>
          <p:cNvPr id="10" name="TextBox 10"/>
          <p:cNvSpPr txBox="1"/>
          <p:nvPr/>
        </p:nvSpPr>
        <p:spPr>
          <a:xfrm>
            <a:off x="5664200" y="32766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Segoe Print" panose="02000600000000000000" charset="0"/>
              </a:rPr>
              <a:t>The integration of sophisticated AI algorithms enables TechGenius to deliver predictive insights and automated testing features. This innovation not only enhances the accuracy of marketing strategies but also empowers users to adapt quickly to market changes, driving improved campaign effectiveness and ROI.</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Segoe Print" panose="02000600000000000000" charset="0"/>
              </a:rPr>
              <a:t>Business Model and Go-to-Market Strategy</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Segoe Print" panose="02000600000000000000" charset="0"/>
              </a:rPr>
              <a:t>Section 3</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1016000" y="1333500"/>
            <a:ext cx="2641600" cy="3619500"/>
          </a:xfrm>
          <a:prstGeom prst="rect">
            <a:avLst/>
          </a:prstGeom>
          <a:solidFill>
            <a:srgbClr val="EDF4FD">
              <a:alpha val="0"/>
            </a:srgbClr>
          </a:solidFill>
        </p:spPr>
      </p:sp>
      <p:sp>
        <p:nvSpPr>
          <p:cNvPr id="5" name="AutoShape 5"/>
          <p:cNvSpPr/>
          <p:nvPr/>
        </p:nvSpPr>
        <p:spPr>
          <a:xfrm>
            <a:off x="3860800" y="1333500"/>
            <a:ext cx="2641600" cy="3619500"/>
          </a:xfrm>
          <a:prstGeom prst="rect">
            <a:avLst/>
          </a:prstGeom>
          <a:solidFill>
            <a:srgbClr val="EDF4FD">
              <a:alpha val="0"/>
            </a:srgbClr>
          </a:solidFill>
        </p:spPr>
      </p:sp>
      <p:sp>
        <p:nvSpPr>
          <p:cNvPr id="6" name="AutoShape 6"/>
          <p:cNvSpPr/>
          <p:nvPr/>
        </p:nvSpPr>
        <p:spPr>
          <a:xfrm>
            <a:off x="6718300" y="1333500"/>
            <a:ext cx="2641600" cy="3619500"/>
          </a:xfrm>
          <a:prstGeom prst="rect">
            <a:avLst/>
          </a:prstGeom>
          <a:solidFill>
            <a:srgbClr val="EDF4FD">
              <a:alpha val="0"/>
            </a:srgbClr>
          </a:solidFill>
        </p:spPr>
      </p:sp>
      <p:sp>
        <p:nvSpPr>
          <p:cNvPr id="7" name="AutoShape 7"/>
          <p:cNvSpPr/>
          <p:nvPr/>
        </p:nvSpPr>
        <p:spPr>
          <a:xfrm>
            <a:off x="1016000" y="5080000"/>
            <a:ext cx="2641600" cy="0"/>
          </a:xfrm>
          <a:prstGeom prst="rect">
            <a:avLst/>
          </a:prstGeom>
          <a:solidFill>
            <a:srgbClr val="000000"/>
          </a:solidFill>
        </p:spPr>
      </p:sp>
      <p:sp>
        <p:nvSpPr>
          <p:cNvPr id="8" name="AutoShape 8"/>
          <p:cNvSpPr/>
          <p:nvPr/>
        </p:nvSpPr>
        <p:spPr>
          <a:xfrm>
            <a:off x="3860800" y="5080000"/>
            <a:ext cx="2641600" cy="0"/>
          </a:xfrm>
          <a:prstGeom prst="rect">
            <a:avLst/>
          </a:prstGeom>
          <a:solidFill>
            <a:srgbClr val="000000"/>
          </a:solidFill>
        </p:spPr>
      </p:sp>
      <p:sp>
        <p:nvSpPr>
          <p:cNvPr id="9" name="AutoShape 9"/>
          <p:cNvSpPr/>
          <p:nvPr/>
        </p:nvSpPr>
        <p:spPr>
          <a:xfrm>
            <a:off x="6718300" y="5080000"/>
            <a:ext cx="2641600" cy="0"/>
          </a:xfrm>
          <a:prstGeom prst="rect">
            <a:avLst/>
          </a:prstGeom>
          <a:solidFill>
            <a:srgbClr val="000000"/>
          </a:solidFill>
        </p:spPr>
      </p:sp>
      <p:pic>
        <p:nvPicPr>
          <p:cNvPr id="10" name="Picture 10"/>
          <p:cNvPicPr>
            <a:picLocks noChangeAspect="1"/>
          </p:cNvPicPr>
          <p:nvPr/>
        </p:nvPicPr>
        <p:blipFill>
          <a:blip r:embed="rId2"/>
          <a:srcRect l="1000" r="1000"/>
          <a:stretch>
            <a:fillRect/>
          </a:stretch>
        </p:blipFill>
        <p:spPr>
          <a:xfrm>
            <a:off x="1016000" y="1333500"/>
            <a:ext cx="2641600" cy="1485900"/>
          </a:xfrm>
          <a:prstGeom prst="rect">
            <a:avLst/>
          </a:prstGeom>
        </p:spPr>
      </p:pic>
      <p:pic>
        <p:nvPicPr>
          <p:cNvPr id="11" name="Picture 11"/>
          <p:cNvPicPr>
            <a:picLocks noChangeAspect="1"/>
          </p:cNvPicPr>
          <p:nvPr/>
        </p:nvPicPr>
        <p:blipFill>
          <a:blip r:embed="rId3"/>
          <a:srcRect l="1000" r="1000"/>
          <a:stretch>
            <a:fillRect/>
          </a:stretch>
        </p:blipFill>
        <p:spPr>
          <a:xfrm>
            <a:off x="3860800" y="1333500"/>
            <a:ext cx="2641600" cy="1485900"/>
          </a:xfrm>
          <a:prstGeom prst="rect">
            <a:avLst/>
          </a:prstGeom>
        </p:spPr>
      </p:pic>
      <p:pic>
        <p:nvPicPr>
          <p:cNvPr id="12" name="Picture 12"/>
          <p:cNvPicPr>
            <a:picLocks noChangeAspect="1"/>
          </p:cNvPicPr>
          <p:nvPr/>
        </p:nvPicPr>
        <p:blipFill>
          <a:blip r:embed="rId4"/>
          <a:srcRect l="1000" r="1000"/>
          <a:stretch>
            <a:fillRect/>
          </a:stretch>
        </p:blipFill>
        <p:spPr>
          <a:xfrm>
            <a:off x="6718300" y="1333500"/>
            <a:ext cx="2641600" cy="1485900"/>
          </a:xfrm>
          <a:prstGeom prst="rect">
            <a:avLst/>
          </a:prstGeom>
        </p:spPr>
      </p:pic>
      <p:sp>
        <p:nvSpPr>
          <p:cNvPr id="13" name="TextBox 13"/>
          <p:cNvSpPr txBox="1"/>
          <p:nvPr/>
        </p:nvSpPr>
        <p:spPr>
          <a:xfrm>
            <a:off x="1016000" y="457200"/>
            <a:ext cx="8356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Revenue Model Overview</a:t>
            </a:r>
            <a:endParaRPr lang="en-US" sz="1100"/>
          </a:p>
        </p:txBody>
      </p:sp>
      <p:sp>
        <p:nvSpPr>
          <p:cNvPr id="14" name="TextBox 14"/>
          <p:cNvSpPr txBox="1"/>
          <p:nvPr/>
        </p:nvSpPr>
        <p:spPr>
          <a:xfrm>
            <a:off x="1016000" y="3073400"/>
            <a:ext cx="26416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Diverse Revenue Streams</a:t>
            </a:r>
            <a:endParaRPr lang="en-US" sz="1100"/>
          </a:p>
        </p:txBody>
      </p:sp>
      <p:sp>
        <p:nvSpPr>
          <p:cNvPr id="15" name="TextBox 15"/>
          <p:cNvSpPr txBox="1"/>
          <p:nvPr/>
        </p:nvSpPr>
        <p:spPr>
          <a:xfrm>
            <a:off x="3860800" y="3073400"/>
            <a:ext cx="26416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Predictable Cash Flow</a:t>
            </a:r>
            <a:endParaRPr lang="en-US" sz="1100"/>
          </a:p>
        </p:txBody>
      </p:sp>
      <p:sp>
        <p:nvSpPr>
          <p:cNvPr id="16" name="TextBox 16"/>
          <p:cNvSpPr txBox="1"/>
          <p:nvPr/>
        </p:nvSpPr>
        <p:spPr>
          <a:xfrm>
            <a:off x="6718300" y="3073400"/>
            <a:ext cx="26416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Strategic Partnerships Impact</a:t>
            </a:r>
            <a:endParaRPr lang="en-US" sz="1100"/>
          </a:p>
        </p:txBody>
      </p:sp>
      <p:sp>
        <p:nvSpPr>
          <p:cNvPr id="17" name="TextBox 17"/>
          <p:cNvSpPr txBox="1"/>
          <p:nvPr/>
        </p:nvSpPr>
        <p:spPr>
          <a:xfrm>
            <a:off x="1016000" y="3403600"/>
            <a:ext cx="26416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TechGenius's revenue model integrates multiple streams, including subscription fees, usage charges, and value-added services, ensuring financial resilience and adaptability to market demands.</a:t>
            </a:r>
            <a:endParaRPr lang="en-US" sz="1100"/>
          </a:p>
        </p:txBody>
      </p:sp>
      <p:sp>
        <p:nvSpPr>
          <p:cNvPr id="18" name="TextBox 18"/>
          <p:cNvSpPr txBox="1"/>
          <p:nvPr/>
        </p:nvSpPr>
        <p:spPr>
          <a:xfrm>
            <a:off x="3860800" y="3403600"/>
            <a:ext cx="26416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The subscription-based model fosters predictable cash flow, allowing for effective financial forecasting and resource allocation, which is crucial for scaling operations and sustaining growth.</a:t>
            </a:r>
            <a:endParaRPr lang="en-US" sz="1100"/>
          </a:p>
        </p:txBody>
      </p:sp>
      <p:sp>
        <p:nvSpPr>
          <p:cNvPr id="19" name="TextBox 19"/>
          <p:cNvSpPr txBox="1"/>
          <p:nvPr/>
        </p:nvSpPr>
        <p:spPr>
          <a:xfrm>
            <a:off x="6718300" y="3683000"/>
            <a:ext cx="26416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Collaborations with marketing agencies and industry players enhance revenue potential through co-branded solutions and revenue-sharing agreements, expanding market reach and service offerings.</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00" r="2000"/>
          <a:stretch>
            <a:fillRect/>
          </a:stretch>
        </p:blipFill>
        <p:spPr>
          <a:xfrm>
            <a:off x="0" y="0"/>
            <a:ext cx="10388600" cy="6032500"/>
          </a:xfrm>
          <a:prstGeom prst="rect">
            <a:avLst/>
          </a:prstGeom>
        </p:spPr>
      </p:pic>
      <p:sp>
        <p:nvSpPr>
          <p:cNvPr id="3" name="AutoShape 3"/>
          <p:cNvSpPr/>
          <p:nvPr/>
        </p:nvSpPr>
        <p:spPr>
          <a:xfrm>
            <a:off x="0" y="0"/>
            <a:ext cx="10388600" cy="6032500"/>
          </a:xfrm>
          <a:prstGeom prst="rect">
            <a:avLst/>
          </a:prstGeom>
          <a:solidFill>
            <a:srgbClr val="000000">
              <a:alpha val="0"/>
            </a:srgbClr>
          </a:solidFill>
        </p:spPr>
      </p:sp>
      <p:sp>
        <p:nvSpPr>
          <p:cNvPr id="4" name="AutoShape 4"/>
          <p:cNvSpPr/>
          <p:nvPr/>
        </p:nvSpPr>
        <p:spPr>
          <a:xfrm>
            <a:off x="1016000" y="1778000"/>
            <a:ext cx="2514600" cy="3835400"/>
          </a:xfrm>
          <a:prstGeom prst="roundRect">
            <a:avLst>
              <a:gd name="adj" fmla="val 10101"/>
            </a:avLst>
          </a:prstGeom>
          <a:solidFill>
            <a:srgbClr val="BFFDA1">
              <a:alpha val="69804"/>
            </a:srgbClr>
          </a:solidFill>
          <a:ln w="25400">
            <a:solidFill>
              <a:srgbClr val="000000">
                <a:alpha val="0"/>
              </a:srgbClr>
            </a:solidFill>
          </a:ln>
        </p:spPr>
      </p:sp>
      <p:sp>
        <p:nvSpPr>
          <p:cNvPr id="5" name="AutoShape 5"/>
          <p:cNvSpPr/>
          <p:nvPr/>
        </p:nvSpPr>
        <p:spPr>
          <a:xfrm>
            <a:off x="3937000" y="1778000"/>
            <a:ext cx="2514600" cy="3835400"/>
          </a:xfrm>
          <a:prstGeom prst="roundRect">
            <a:avLst>
              <a:gd name="adj" fmla="val 10101"/>
            </a:avLst>
          </a:prstGeom>
          <a:solidFill>
            <a:srgbClr val="BFFDA1">
              <a:alpha val="69804"/>
            </a:srgbClr>
          </a:solidFill>
          <a:ln w="25400">
            <a:solidFill>
              <a:srgbClr val="000000">
                <a:alpha val="0"/>
              </a:srgbClr>
            </a:solidFill>
          </a:ln>
        </p:spPr>
      </p:sp>
      <p:sp>
        <p:nvSpPr>
          <p:cNvPr id="6" name="AutoShape 6"/>
          <p:cNvSpPr/>
          <p:nvPr/>
        </p:nvSpPr>
        <p:spPr>
          <a:xfrm>
            <a:off x="6858000" y="1778000"/>
            <a:ext cx="2514600" cy="3835400"/>
          </a:xfrm>
          <a:prstGeom prst="roundRect">
            <a:avLst>
              <a:gd name="adj" fmla="val 10101"/>
            </a:avLst>
          </a:prstGeom>
          <a:solidFill>
            <a:srgbClr val="BFFDA1">
              <a:alpha val="69804"/>
            </a:srgbClr>
          </a:solidFill>
          <a:ln w="25400">
            <a:solidFill>
              <a:srgbClr val="000000">
                <a:alpha val="0"/>
              </a:srgbClr>
            </a:solidFill>
          </a:ln>
        </p:spPr>
      </p:sp>
      <p:sp>
        <p:nvSpPr>
          <p:cNvPr id="7" name="AutoShape 7"/>
          <p:cNvSpPr/>
          <p:nvPr/>
        </p:nvSpPr>
        <p:spPr>
          <a:xfrm>
            <a:off x="1016000" y="1981200"/>
            <a:ext cx="0" cy="711200"/>
          </a:xfrm>
          <a:prstGeom prst="rect">
            <a:avLst/>
          </a:prstGeom>
          <a:solidFill>
            <a:srgbClr val="00694C">
              <a:alpha val="0"/>
            </a:srgbClr>
          </a:solidFill>
        </p:spPr>
      </p:sp>
      <p:sp>
        <p:nvSpPr>
          <p:cNvPr id="8" name="AutoShape 8"/>
          <p:cNvSpPr/>
          <p:nvPr/>
        </p:nvSpPr>
        <p:spPr>
          <a:xfrm>
            <a:off x="1016000" y="1778000"/>
            <a:ext cx="2514600" cy="3835400"/>
          </a:xfrm>
          <a:prstGeom prst="roundRect">
            <a:avLst>
              <a:gd name="adj" fmla="val 10101"/>
            </a:avLst>
          </a:prstGeom>
          <a:solidFill>
            <a:srgbClr val="000000">
              <a:alpha val="0"/>
            </a:srgbClr>
          </a:solidFill>
          <a:ln w="25400">
            <a:solidFill>
              <a:srgbClr val="000000">
                <a:alpha val="0"/>
              </a:srgbClr>
            </a:solidFill>
          </a:ln>
        </p:spPr>
      </p:sp>
      <p:sp>
        <p:nvSpPr>
          <p:cNvPr id="9" name="AutoShape 9"/>
          <p:cNvSpPr/>
          <p:nvPr/>
        </p:nvSpPr>
        <p:spPr>
          <a:xfrm>
            <a:off x="3937000" y="1981200"/>
            <a:ext cx="0" cy="711200"/>
          </a:xfrm>
          <a:prstGeom prst="rect">
            <a:avLst/>
          </a:prstGeom>
          <a:solidFill>
            <a:srgbClr val="000000"/>
          </a:solidFill>
        </p:spPr>
      </p:sp>
      <p:sp>
        <p:nvSpPr>
          <p:cNvPr id="10" name="AutoShape 10"/>
          <p:cNvSpPr/>
          <p:nvPr/>
        </p:nvSpPr>
        <p:spPr>
          <a:xfrm>
            <a:off x="3937000" y="1778000"/>
            <a:ext cx="2514600" cy="3835400"/>
          </a:xfrm>
          <a:prstGeom prst="roundRect">
            <a:avLst>
              <a:gd name="adj" fmla="val 10101"/>
            </a:avLst>
          </a:prstGeom>
          <a:solidFill>
            <a:srgbClr val="000000">
              <a:alpha val="0"/>
            </a:srgbClr>
          </a:solidFill>
          <a:ln w="25400">
            <a:solidFill>
              <a:srgbClr val="000000">
                <a:alpha val="0"/>
              </a:srgbClr>
            </a:solidFill>
          </a:ln>
        </p:spPr>
      </p:sp>
      <p:sp>
        <p:nvSpPr>
          <p:cNvPr id="11" name="AutoShape 11"/>
          <p:cNvSpPr/>
          <p:nvPr/>
        </p:nvSpPr>
        <p:spPr>
          <a:xfrm>
            <a:off x="6858000" y="1981200"/>
            <a:ext cx="0" cy="711200"/>
          </a:xfrm>
          <a:prstGeom prst="rect">
            <a:avLst/>
          </a:prstGeom>
          <a:solidFill>
            <a:srgbClr val="00694C">
              <a:alpha val="0"/>
            </a:srgbClr>
          </a:solidFill>
        </p:spPr>
      </p:sp>
      <p:sp>
        <p:nvSpPr>
          <p:cNvPr id="12" name="AutoShape 12"/>
          <p:cNvSpPr/>
          <p:nvPr/>
        </p:nvSpPr>
        <p:spPr>
          <a:xfrm>
            <a:off x="6858000" y="1778000"/>
            <a:ext cx="2514600" cy="3835400"/>
          </a:xfrm>
          <a:prstGeom prst="roundRect">
            <a:avLst>
              <a:gd name="adj" fmla="val 10101"/>
            </a:avLst>
          </a:prstGeom>
          <a:solidFill>
            <a:srgbClr val="000000">
              <a:alpha val="0"/>
            </a:srgbClr>
          </a:solidFill>
          <a:ln w="25400">
            <a:solidFill>
              <a:srgbClr val="000000">
                <a:alpha val="0"/>
              </a:srgbClr>
            </a:solidFill>
          </a:ln>
        </p:spPr>
      </p:sp>
      <p:sp>
        <p:nvSpPr>
          <p:cNvPr id="13" name="TextBox 13"/>
          <p:cNvSpPr txBox="1"/>
          <p:nvPr/>
        </p:nvSpPr>
        <p:spPr>
          <a:xfrm>
            <a:off x="1193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Segoe Print" panose="02000600000000000000" charset="0"/>
              </a:rPr>
              <a:t>01</a:t>
            </a:r>
            <a:endParaRPr lang="en-US" sz="1100"/>
          </a:p>
        </p:txBody>
      </p:sp>
      <p:sp>
        <p:nvSpPr>
          <p:cNvPr id="14" name="TextBox 14"/>
          <p:cNvSpPr txBox="1"/>
          <p:nvPr/>
        </p:nvSpPr>
        <p:spPr>
          <a:xfrm>
            <a:off x="4114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Segoe Print" panose="02000600000000000000" charset="0"/>
              </a:rPr>
              <a:t>02</a:t>
            </a:r>
            <a:endParaRPr lang="en-US" sz="1100"/>
          </a:p>
        </p:txBody>
      </p:sp>
      <p:sp>
        <p:nvSpPr>
          <p:cNvPr id="15" name="TextBox 15"/>
          <p:cNvSpPr txBox="1"/>
          <p:nvPr/>
        </p:nvSpPr>
        <p:spPr>
          <a:xfrm>
            <a:off x="7035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Segoe Print" panose="02000600000000000000" charset="0"/>
              </a:rPr>
              <a:t>03</a:t>
            </a:r>
            <a:endParaRPr lang="en-US" sz="1100"/>
          </a:p>
        </p:txBody>
      </p:sp>
      <p:sp>
        <p:nvSpPr>
          <p:cNvPr id="16" name="TextBox 16"/>
          <p:cNvSpPr txBox="1"/>
          <p:nvPr/>
        </p:nvSpPr>
        <p:spPr>
          <a:xfrm>
            <a:off x="1016000" y="444500"/>
            <a:ext cx="8356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388315"/>
                </a:solidFill>
                <a:latin typeface="Segoe Print" panose="02000600000000000000" charset="0"/>
              </a:rPr>
              <a:t>Pricing Strategy and Revenue Forecasts</a:t>
            </a:r>
            <a:endParaRPr lang="en-US" sz="1100"/>
          </a:p>
        </p:txBody>
      </p:sp>
      <p:sp>
        <p:nvSpPr>
          <p:cNvPr id="17" name="TextBox 17"/>
          <p:cNvSpPr txBox="1"/>
          <p:nvPr/>
        </p:nvSpPr>
        <p:spPr>
          <a:xfrm>
            <a:off x="1193800" y="3149600"/>
            <a:ext cx="2159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Flexible Pricing Tiers</a:t>
            </a:r>
            <a:endParaRPr lang="en-US" sz="1100"/>
          </a:p>
        </p:txBody>
      </p:sp>
      <p:sp>
        <p:nvSpPr>
          <p:cNvPr id="18" name="TextBox 18"/>
          <p:cNvSpPr txBox="1"/>
          <p:nvPr/>
        </p:nvSpPr>
        <p:spPr>
          <a:xfrm>
            <a:off x="4114800" y="3149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Freemium Model Benefits</a:t>
            </a:r>
            <a:endParaRPr lang="en-US" sz="1100"/>
          </a:p>
        </p:txBody>
      </p:sp>
      <p:sp>
        <p:nvSpPr>
          <p:cNvPr id="19" name="TextBox 19"/>
          <p:cNvSpPr txBox="1"/>
          <p:nvPr/>
        </p:nvSpPr>
        <p:spPr>
          <a:xfrm>
            <a:off x="7035800" y="3149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Revenue Diversification Strategy</a:t>
            </a:r>
            <a:endParaRPr lang="en-US" sz="1100"/>
          </a:p>
        </p:txBody>
      </p:sp>
      <p:sp>
        <p:nvSpPr>
          <p:cNvPr id="20" name="TextBox 20"/>
          <p:cNvSpPr txBox="1"/>
          <p:nvPr/>
        </p:nvSpPr>
        <p:spPr>
          <a:xfrm>
            <a:off x="1193800" y="3606800"/>
            <a:ext cx="2159000" cy="1600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The tiered subscription model accommodates varying SME budgets, enhancing market accessibility while maximizing revenue potential through tailored feature access for different business needs.</a:t>
            </a:r>
            <a:endParaRPr lang="en-US" sz="1100"/>
          </a:p>
        </p:txBody>
      </p:sp>
      <p:sp>
        <p:nvSpPr>
          <p:cNvPr id="21" name="TextBox 21"/>
          <p:cNvSpPr txBox="1"/>
          <p:nvPr/>
        </p:nvSpPr>
        <p:spPr>
          <a:xfrm>
            <a:off x="4114800" y="3848100"/>
            <a:ext cx="2159000" cy="1600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Introducing a freemium option encourages user engagement and acquisition, allowing potential customers to experience the product's value before transitioning to paid tiers, driving long-term revenue growth.</a:t>
            </a:r>
            <a:endParaRPr lang="en-US" sz="1100"/>
          </a:p>
        </p:txBody>
      </p:sp>
      <p:sp>
        <p:nvSpPr>
          <p:cNvPr id="22" name="TextBox 22"/>
          <p:cNvSpPr txBox="1"/>
          <p:nvPr/>
        </p:nvSpPr>
        <p:spPr>
          <a:xfrm>
            <a:off x="7035800" y="3848100"/>
            <a:ext cx="2159000" cy="1600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Incorporating add-on services and strategic partnerships will create additional revenue streams, ensuring financial stability and resilience against market fluctuations while enhancing overall profitability.</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2120900"/>
            <a:ext cx="3810000" cy="19304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2095500"/>
            <a:ext cx="635000" cy="25400"/>
          </a:xfrm>
          <a:prstGeom prst="rect">
            <a:avLst/>
          </a:prstGeom>
          <a:solidFill>
            <a:srgbClr val="388315"/>
          </a:solidFill>
        </p:spPr>
      </p:sp>
      <p:sp>
        <p:nvSpPr>
          <p:cNvPr id="8" name="TextBox 8"/>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Marketing and Growth Strategies</a:t>
            </a:r>
            <a:endParaRPr lang="en-US" sz="1100"/>
          </a:p>
        </p:txBody>
      </p:sp>
      <p:sp>
        <p:nvSpPr>
          <p:cNvPr id="9" name="TextBox 9"/>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Comprehensive Strategy Framework</a:t>
            </a:r>
            <a:endParaRPr lang="en-US" sz="1100"/>
          </a:p>
        </p:txBody>
      </p:sp>
      <p:sp>
        <p:nvSpPr>
          <p:cNvPr id="10" name="TextBox 10"/>
          <p:cNvSpPr txBox="1"/>
          <p:nvPr/>
        </p:nvSpPr>
        <p:spPr>
          <a:xfrm>
            <a:off x="1016000" y="27686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Target market focus</a:t>
            </a:r>
            <a:endParaRPr lang="en-US" sz="1100"/>
          </a:p>
        </p:txBody>
      </p:sp>
      <p:sp>
        <p:nvSpPr>
          <p:cNvPr id="11" name="TextBox 11"/>
          <p:cNvSpPr txBox="1"/>
          <p:nvPr/>
        </p:nvSpPr>
        <p:spPr>
          <a:xfrm>
            <a:off x="1016000" y="2984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Clear value proposition</a:t>
            </a:r>
            <a:endParaRPr lang="en-US" sz="1100"/>
          </a:p>
        </p:txBody>
      </p:sp>
      <p:sp>
        <p:nvSpPr>
          <p:cNvPr id="12" name="TextBox 12"/>
          <p:cNvSpPr txBox="1"/>
          <p:nvPr/>
        </p:nvSpPr>
        <p:spPr>
          <a:xfrm>
            <a:off x="1016000" y="3200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Multi-channel engagement</a:t>
            </a:r>
            <a:endParaRPr lang="en-US" sz="1100"/>
          </a:p>
        </p:txBody>
      </p:sp>
      <p:sp>
        <p:nvSpPr>
          <p:cNvPr id="13" name="TextBox 13"/>
          <p:cNvSpPr txBox="1"/>
          <p:nvPr/>
        </p:nvSpPr>
        <p:spPr>
          <a:xfrm>
            <a:off x="1016000" y="3416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Consultative sales approach</a:t>
            </a:r>
            <a:endParaRPr lang="en-US" sz="1100"/>
          </a:p>
        </p:txBody>
      </p:sp>
      <p:sp>
        <p:nvSpPr>
          <p:cNvPr id="14" name="TextBox 14"/>
          <p:cNvSpPr txBox="1"/>
          <p:nvPr/>
        </p:nvSpPr>
        <p:spPr>
          <a:xfrm>
            <a:off x="1016000" y="3619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Strategic partnerships</a:t>
            </a:r>
            <a:endParaRPr lang="en-US" sz="1100"/>
          </a:p>
        </p:txBody>
      </p:sp>
      <p:sp>
        <p:nvSpPr>
          <p:cNvPr id="15" name="TextBox 15"/>
          <p:cNvSpPr txBox="1"/>
          <p:nvPr/>
        </p:nvSpPr>
        <p:spPr>
          <a:xfrm>
            <a:off x="1016000" y="3835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Continuous performance monitoring</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120900"/>
            <a:ext cx="3810000" cy="19304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2095500"/>
            <a:ext cx="635000" cy="25400"/>
          </a:xfrm>
          <a:prstGeom prst="rect">
            <a:avLst/>
          </a:prstGeom>
          <a:solidFill>
            <a:srgbClr val="388315"/>
          </a:solidFill>
        </p:spPr>
      </p:sp>
      <p:sp>
        <p:nvSpPr>
          <p:cNvPr id="8" name="TextBox 8"/>
          <p:cNvSpPr txBox="1"/>
          <p:nvPr/>
        </p:nvSpPr>
        <p:spPr>
          <a:xfrm>
            <a:off x="5461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Customer Acquisition and Channel Strategies</a:t>
            </a:r>
            <a:endParaRPr lang="en-US" sz="1100"/>
          </a:p>
        </p:txBody>
      </p:sp>
      <p:sp>
        <p:nvSpPr>
          <p:cNvPr id="9" name="TextBox 9"/>
          <p:cNvSpPr txBox="1"/>
          <p:nvPr/>
        </p:nvSpPr>
        <p:spPr>
          <a:xfrm>
            <a:off x="5461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Integrated Multi-Channel Approach</a:t>
            </a:r>
            <a:endParaRPr lang="en-US" sz="1100"/>
          </a:p>
        </p:txBody>
      </p:sp>
      <p:sp>
        <p:nvSpPr>
          <p:cNvPr id="10" name="TextBox 10"/>
          <p:cNvSpPr txBox="1"/>
          <p:nvPr/>
        </p:nvSpPr>
        <p:spPr>
          <a:xfrm>
            <a:off x="5461000" y="27686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Employing a cohesive strategy that combines digital marketing, direct sales, and strategic partnerships will enhance TechGenius's ability to reach diverse customer segments effectively, ensuring a comprehensive engagement that maximizes lead generation and conversion rates.</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22000" r="22000"/>
          <a:stretch>
            <a:fillRect/>
          </a:stretch>
        </p:blipFill>
        <p:spPr>
          <a:xfrm>
            <a:off x="1016000" y="1016000"/>
            <a:ext cx="3810000" cy="3810000"/>
          </a:xfrm>
          <a:prstGeom prst="roundRect">
            <a:avLst>
              <a:gd name="adj" fmla="val 6000"/>
            </a:avLst>
          </a:prstGeom>
        </p:spPr>
      </p:pic>
      <p:sp>
        <p:nvSpPr>
          <p:cNvPr id="5" name="AutoShape 5"/>
          <p:cNvSpPr/>
          <p:nvPr/>
        </p:nvSpPr>
        <p:spPr>
          <a:xfrm>
            <a:off x="5410200" y="2374900"/>
            <a:ext cx="3810000" cy="18542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2222500"/>
            <a:ext cx="635000" cy="25400"/>
          </a:xfrm>
          <a:prstGeom prst="rect">
            <a:avLst/>
          </a:prstGeom>
          <a:solidFill>
            <a:srgbClr val="388315"/>
          </a:solidFill>
        </p:spPr>
      </p:sp>
      <p:sp>
        <p:nvSpPr>
          <p:cNvPr id="8" name="TextBox 8"/>
          <p:cNvSpPr txBox="1"/>
          <p:nvPr/>
        </p:nvSpPr>
        <p:spPr>
          <a:xfrm>
            <a:off x="5410200" y="1270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Sales and Marketing Plans</a:t>
            </a:r>
            <a:endParaRPr lang="en-US" sz="1100"/>
          </a:p>
        </p:txBody>
      </p:sp>
      <p:sp>
        <p:nvSpPr>
          <p:cNvPr id="9" name="TextBox 9"/>
          <p:cNvSpPr txBox="1"/>
          <p:nvPr/>
        </p:nvSpPr>
        <p:spPr>
          <a:xfrm>
            <a:off x="5410200" y="23749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Integrated Strategy for SMEs</a:t>
            </a:r>
            <a:endParaRPr lang="en-US" sz="1100"/>
          </a:p>
        </p:txBody>
      </p:sp>
      <p:sp>
        <p:nvSpPr>
          <p:cNvPr id="10" name="TextBox 10"/>
          <p:cNvSpPr txBox="1"/>
          <p:nvPr/>
        </p:nvSpPr>
        <p:spPr>
          <a:xfrm>
            <a:off x="5410200" y="2743200"/>
            <a:ext cx="38100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TechGenius's sales and marketing plans are meticulously designed to address the unique challenges faced by SMEs, leveraging a combination of direct engagement, strategic partnerships, and targeted digital campaigns to enhance brand visibility, drive customer acquisition, and foster long-term loyalty in a competitive landscape.</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2578100"/>
          </a:xfrm>
          <a:prstGeom prst="rect">
            <a:avLst/>
          </a:prstGeom>
          <a:solidFill>
            <a:srgbClr val="000000">
              <a:alpha val="0"/>
            </a:srgbClr>
          </a:solidFill>
        </p:spPr>
      </p:sp>
      <p:sp>
        <p:nvSpPr>
          <p:cNvPr id="5" name="AutoShape 5"/>
          <p:cNvSpPr/>
          <p:nvPr/>
        </p:nvSpPr>
        <p:spPr>
          <a:xfrm>
            <a:off x="3784600" y="1689100"/>
            <a:ext cx="2806700" cy="2578100"/>
          </a:xfrm>
          <a:prstGeom prst="rect">
            <a:avLst/>
          </a:prstGeom>
          <a:solidFill>
            <a:srgbClr val="000000">
              <a:alpha val="0"/>
            </a:srgbClr>
          </a:solidFill>
        </p:spPr>
      </p:sp>
      <p:sp>
        <p:nvSpPr>
          <p:cNvPr id="6" name="AutoShape 6"/>
          <p:cNvSpPr/>
          <p:nvPr/>
        </p:nvSpPr>
        <p:spPr>
          <a:xfrm>
            <a:off x="7061200" y="1689100"/>
            <a:ext cx="2806700" cy="25781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Segoe Print" panose="02000600000000000000" charset="0"/>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Segoe Print" panose="02000600000000000000" charset="0"/>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Segoe Print" panose="02000600000000000000" charset="0"/>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Segoe Print" panose="02000600000000000000" charset="0"/>
              </a:rPr>
              <a:t>Key Pain Points in the Market</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Segoe Print" panose="02000600000000000000" charset="0"/>
              </a:rPr>
              <a:t>Limited Marketing Expertise</a:t>
            </a:r>
            <a:endParaRPr lang="en-US" sz="1100"/>
          </a:p>
        </p:txBody>
      </p:sp>
      <p:sp>
        <p:nvSpPr>
          <p:cNvPr id="15" name="TextBox 15"/>
          <p:cNvSpPr txBox="1"/>
          <p:nvPr/>
        </p:nvSpPr>
        <p:spPr>
          <a:xfrm>
            <a:off x="4025900" y="2705100"/>
            <a:ext cx="23241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Segoe Print" panose="02000600000000000000" charset="0"/>
              </a:rPr>
              <a:t>Resource Constraints</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Segoe Print" panose="02000600000000000000" charset="0"/>
              </a:rPr>
              <a:t>Data Management Challenges</a:t>
            </a:r>
            <a:endParaRPr lang="en-US" sz="1100"/>
          </a:p>
        </p:txBody>
      </p:sp>
      <p:sp>
        <p:nvSpPr>
          <p:cNvPr id="17" name="TextBox 17"/>
          <p:cNvSpPr txBox="1"/>
          <p:nvPr/>
        </p:nvSpPr>
        <p:spPr>
          <a:xfrm>
            <a:off x="685800" y="3467100"/>
            <a:ext cx="25527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SMEs lack specialized knowledge</a:t>
            </a:r>
            <a:endParaRPr lang="en-US" sz="1100"/>
          </a:p>
        </p:txBody>
      </p:sp>
      <p:sp>
        <p:nvSpPr>
          <p:cNvPr id="18" name="TextBox 18"/>
          <p:cNvSpPr txBox="1"/>
          <p:nvPr/>
        </p:nvSpPr>
        <p:spPr>
          <a:xfrm>
            <a:off x="810895" y="4527550"/>
            <a:ext cx="22733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Dependence on generic tactics</a:t>
            </a:r>
            <a:endParaRPr lang="en-US" sz="1100"/>
          </a:p>
        </p:txBody>
      </p:sp>
      <p:sp>
        <p:nvSpPr>
          <p:cNvPr id="19" name="TextBox 19"/>
          <p:cNvSpPr txBox="1"/>
          <p:nvPr/>
        </p:nvSpPr>
        <p:spPr>
          <a:xfrm>
            <a:off x="889000" y="4000500"/>
            <a:ext cx="21463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Missed growth opportunities</a:t>
            </a:r>
            <a:endParaRPr lang="en-US" sz="1100"/>
          </a:p>
        </p:txBody>
      </p:sp>
      <p:sp>
        <p:nvSpPr>
          <p:cNvPr id="20" name="TextBox 20"/>
          <p:cNvSpPr txBox="1"/>
          <p:nvPr/>
        </p:nvSpPr>
        <p:spPr>
          <a:xfrm>
            <a:off x="3924300" y="3467100"/>
            <a:ext cx="26543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Budget limitations hinder strategies</a:t>
            </a:r>
            <a:endParaRPr lang="en-US" sz="1100"/>
          </a:p>
        </p:txBody>
      </p:sp>
      <p:sp>
        <p:nvSpPr>
          <p:cNvPr id="21" name="TextBox 21"/>
          <p:cNvSpPr txBox="1"/>
          <p:nvPr/>
        </p:nvSpPr>
        <p:spPr>
          <a:xfrm>
            <a:off x="3822700" y="4533900"/>
            <a:ext cx="26543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Insufficient personnel for execution</a:t>
            </a:r>
            <a:endParaRPr lang="en-US" sz="1100"/>
          </a:p>
        </p:txBody>
      </p:sp>
      <p:sp>
        <p:nvSpPr>
          <p:cNvPr id="22" name="TextBox 22"/>
          <p:cNvSpPr txBox="1"/>
          <p:nvPr/>
        </p:nvSpPr>
        <p:spPr>
          <a:xfrm>
            <a:off x="4051300" y="4000500"/>
            <a:ext cx="23749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Inability to leverage technology</a:t>
            </a:r>
            <a:endParaRPr lang="en-US" sz="1100"/>
          </a:p>
        </p:txBody>
      </p:sp>
      <p:sp>
        <p:nvSpPr>
          <p:cNvPr id="23" name="TextBox 23"/>
          <p:cNvSpPr txBox="1"/>
          <p:nvPr/>
        </p:nvSpPr>
        <p:spPr>
          <a:xfrm>
            <a:off x="7315200" y="3467100"/>
            <a:ext cx="24130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Overwhelmed by consumer data</a:t>
            </a:r>
            <a:endParaRPr lang="en-US" sz="1100"/>
          </a:p>
        </p:txBody>
      </p:sp>
      <p:sp>
        <p:nvSpPr>
          <p:cNvPr id="24" name="TextBox 24"/>
          <p:cNvSpPr txBox="1"/>
          <p:nvPr/>
        </p:nvSpPr>
        <p:spPr>
          <a:xfrm>
            <a:off x="7327900" y="4533900"/>
            <a:ext cx="21463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Difficulty extracting insights</a:t>
            </a:r>
            <a:endParaRPr lang="en-US" sz="1100"/>
          </a:p>
        </p:txBody>
      </p:sp>
      <p:sp>
        <p:nvSpPr>
          <p:cNvPr id="25" name="TextBox 25"/>
          <p:cNvSpPr txBox="1"/>
          <p:nvPr/>
        </p:nvSpPr>
        <p:spPr>
          <a:xfrm>
            <a:off x="7124700" y="4000500"/>
            <a:ext cx="28194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Inefficient decision-making processes</a:t>
            </a:r>
            <a:endParaRPr 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Segoe Print" panose="02000600000000000000" charset="0"/>
              </a:rPr>
              <a:t>Market Validation and Competitive Analysis</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Segoe Print" panose="02000600000000000000" charset="0"/>
              </a:rPr>
              <a:t>Section 4</a:t>
            </a:r>
            <a:endParaRPr lang="en-US"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540000"/>
            <a:ext cx="3810000" cy="19304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2514600"/>
            <a:ext cx="635000" cy="25400"/>
          </a:xfrm>
          <a:prstGeom prst="rect">
            <a:avLst/>
          </a:prstGeom>
          <a:solidFill>
            <a:srgbClr val="388315"/>
          </a:solidFill>
        </p:spPr>
      </p:sp>
      <p:sp>
        <p:nvSpPr>
          <p:cNvPr id="8" name="TextBox 8"/>
          <p:cNvSpPr txBox="1"/>
          <p:nvPr/>
        </p:nvSpPr>
        <p:spPr>
          <a:xfrm>
            <a:off x="5461000" y="10160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Data or Case Studies Validating Market Demand</a:t>
            </a:r>
            <a:endParaRPr lang="en-US" sz="1100"/>
          </a:p>
        </p:txBody>
      </p:sp>
      <p:sp>
        <p:nvSpPr>
          <p:cNvPr id="9" name="TextBox 9"/>
          <p:cNvSpPr txBox="1"/>
          <p:nvPr/>
        </p:nvSpPr>
        <p:spPr>
          <a:xfrm>
            <a:off x="5461000" y="27940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Market Demand Evidence</a:t>
            </a:r>
            <a:endParaRPr lang="en-US" sz="1100"/>
          </a:p>
        </p:txBody>
      </p:sp>
      <p:sp>
        <p:nvSpPr>
          <p:cNvPr id="10" name="TextBox 10"/>
          <p:cNvSpPr txBox="1"/>
          <p:nvPr/>
        </p:nvSpPr>
        <p:spPr>
          <a:xfrm>
            <a:off x="5461000" y="3200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Significant AI market growth</a:t>
            </a:r>
            <a:endParaRPr lang="en-US" sz="1100"/>
          </a:p>
        </p:txBody>
      </p:sp>
      <p:sp>
        <p:nvSpPr>
          <p:cNvPr id="11" name="TextBox 11"/>
          <p:cNvSpPr txBox="1"/>
          <p:nvPr/>
        </p:nvSpPr>
        <p:spPr>
          <a:xfrm>
            <a:off x="5461000" y="3416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70% SMEs value data analytics</a:t>
            </a:r>
            <a:endParaRPr lang="en-US" sz="1100"/>
          </a:p>
        </p:txBody>
      </p:sp>
      <p:sp>
        <p:nvSpPr>
          <p:cNvPr id="12" name="TextBox 12"/>
          <p:cNvSpPr txBox="1"/>
          <p:nvPr/>
        </p:nvSpPr>
        <p:spPr>
          <a:xfrm>
            <a:off x="5461000" y="3619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60% lack necessary tools</a:t>
            </a:r>
            <a:endParaRPr lang="en-US" sz="1100"/>
          </a:p>
        </p:txBody>
      </p:sp>
      <p:sp>
        <p:nvSpPr>
          <p:cNvPr id="13" name="TextBox 13"/>
          <p:cNvSpPr txBox="1"/>
          <p:nvPr/>
        </p:nvSpPr>
        <p:spPr>
          <a:xfrm>
            <a:off x="5461000" y="3835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Successful case studies demonstrate impact</a:t>
            </a:r>
            <a:endParaRPr lang="en-US" sz="1100"/>
          </a:p>
        </p:txBody>
      </p:sp>
      <p:sp>
        <p:nvSpPr>
          <p:cNvPr id="14" name="TextBox 14"/>
          <p:cNvSpPr txBox="1"/>
          <p:nvPr/>
        </p:nvSpPr>
        <p:spPr>
          <a:xfrm>
            <a:off x="5461000" y="4051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Industry experts endorse AI investment</a:t>
            </a:r>
            <a:endParaRPr lang="en-US" sz="1100"/>
          </a:p>
        </p:txBody>
      </p:sp>
      <p:sp>
        <p:nvSpPr>
          <p:cNvPr id="15" name="TextBox 15"/>
          <p:cNvSpPr txBox="1"/>
          <p:nvPr/>
        </p:nvSpPr>
        <p:spPr>
          <a:xfrm>
            <a:off x="5461000" y="42672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TechGenius addresses critical market gaps</a:t>
            </a:r>
            <a:endParaRPr 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1016000" y="1333500"/>
            <a:ext cx="2641600" cy="3835400"/>
          </a:xfrm>
          <a:prstGeom prst="rect">
            <a:avLst/>
          </a:prstGeom>
          <a:solidFill>
            <a:srgbClr val="EDF4FD">
              <a:alpha val="0"/>
            </a:srgbClr>
          </a:solidFill>
        </p:spPr>
      </p:sp>
      <p:sp>
        <p:nvSpPr>
          <p:cNvPr id="5" name="AutoShape 5"/>
          <p:cNvSpPr/>
          <p:nvPr/>
        </p:nvSpPr>
        <p:spPr>
          <a:xfrm>
            <a:off x="3860800" y="1333500"/>
            <a:ext cx="2641600" cy="3835400"/>
          </a:xfrm>
          <a:prstGeom prst="rect">
            <a:avLst/>
          </a:prstGeom>
          <a:solidFill>
            <a:srgbClr val="EDF4FD">
              <a:alpha val="0"/>
            </a:srgbClr>
          </a:solidFill>
        </p:spPr>
      </p:sp>
      <p:sp>
        <p:nvSpPr>
          <p:cNvPr id="6" name="AutoShape 6"/>
          <p:cNvSpPr/>
          <p:nvPr/>
        </p:nvSpPr>
        <p:spPr>
          <a:xfrm>
            <a:off x="6718300" y="1333500"/>
            <a:ext cx="2641600" cy="3835400"/>
          </a:xfrm>
          <a:prstGeom prst="rect">
            <a:avLst/>
          </a:prstGeom>
          <a:solidFill>
            <a:srgbClr val="EDF4FD">
              <a:alpha val="0"/>
            </a:srgbClr>
          </a:solidFill>
        </p:spPr>
      </p:sp>
      <p:sp>
        <p:nvSpPr>
          <p:cNvPr id="7" name="AutoShape 7"/>
          <p:cNvSpPr/>
          <p:nvPr/>
        </p:nvSpPr>
        <p:spPr>
          <a:xfrm>
            <a:off x="1016000" y="5295900"/>
            <a:ext cx="2641600" cy="0"/>
          </a:xfrm>
          <a:prstGeom prst="rect">
            <a:avLst/>
          </a:prstGeom>
          <a:solidFill>
            <a:srgbClr val="000000"/>
          </a:solidFill>
        </p:spPr>
      </p:sp>
      <p:sp>
        <p:nvSpPr>
          <p:cNvPr id="8" name="AutoShape 8"/>
          <p:cNvSpPr/>
          <p:nvPr/>
        </p:nvSpPr>
        <p:spPr>
          <a:xfrm>
            <a:off x="3860800" y="5295900"/>
            <a:ext cx="2641600" cy="0"/>
          </a:xfrm>
          <a:prstGeom prst="rect">
            <a:avLst/>
          </a:prstGeom>
          <a:solidFill>
            <a:srgbClr val="000000"/>
          </a:solidFill>
        </p:spPr>
      </p:sp>
      <p:sp>
        <p:nvSpPr>
          <p:cNvPr id="9" name="AutoShape 9"/>
          <p:cNvSpPr/>
          <p:nvPr/>
        </p:nvSpPr>
        <p:spPr>
          <a:xfrm>
            <a:off x="6718300" y="5295900"/>
            <a:ext cx="2641600" cy="0"/>
          </a:xfrm>
          <a:prstGeom prst="rect">
            <a:avLst/>
          </a:prstGeom>
          <a:solidFill>
            <a:srgbClr val="000000"/>
          </a:solidFill>
        </p:spPr>
      </p:sp>
      <p:pic>
        <p:nvPicPr>
          <p:cNvPr id="10" name="Picture 10"/>
          <p:cNvPicPr>
            <a:picLocks noChangeAspect="1"/>
          </p:cNvPicPr>
          <p:nvPr/>
        </p:nvPicPr>
        <p:blipFill>
          <a:blip r:embed="rId2"/>
          <a:srcRect l="1000" r="1000"/>
          <a:stretch>
            <a:fillRect/>
          </a:stretch>
        </p:blipFill>
        <p:spPr>
          <a:xfrm>
            <a:off x="1016000" y="1333500"/>
            <a:ext cx="2641600" cy="1485900"/>
          </a:xfrm>
          <a:prstGeom prst="rect">
            <a:avLst/>
          </a:prstGeom>
        </p:spPr>
      </p:pic>
      <p:pic>
        <p:nvPicPr>
          <p:cNvPr id="11" name="Picture 11"/>
          <p:cNvPicPr>
            <a:picLocks noChangeAspect="1"/>
          </p:cNvPicPr>
          <p:nvPr/>
        </p:nvPicPr>
        <p:blipFill>
          <a:blip r:embed="rId3"/>
          <a:srcRect l="1000" r="1000"/>
          <a:stretch>
            <a:fillRect/>
          </a:stretch>
        </p:blipFill>
        <p:spPr>
          <a:xfrm>
            <a:off x="3860800" y="1333500"/>
            <a:ext cx="2641600" cy="1485900"/>
          </a:xfrm>
          <a:prstGeom prst="rect">
            <a:avLst/>
          </a:prstGeom>
        </p:spPr>
      </p:pic>
      <p:pic>
        <p:nvPicPr>
          <p:cNvPr id="12" name="Picture 12"/>
          <p:cNvPicPr>
            <a:picLocks noChangeAspect="1"/>
          </p:cNvPicPr>
          <p:nvPr/>
        </p:nvPicPr>
        <p:blipFill>
          <a:blip r:embed="rId4"/>
          <a:srcRect t="31000" b="31000"/>
          <a:stretch>
            <a:fillRect/>
          </a:stretch>
        </p:blipFill>
        <p:spPr>
          <a:xfrm>
            <a:off x="6718300" y="1333500"/>
            <a:ext cx="2641600" cy="1485900"/>
          </a:xfrm>
          <a:prstGeom prst="rect">
            <a:avLst/>
          </a:prstGeom>
        </p:spPr>
      </p:pic>
      <p:sp>
        <p:nvSpPr>
          <p:cNvPr id="13" name="TextBox 13"/>
          <p:cNvSpPr txBox="1"/>
          <p:nvPr/>
        </p:nvSpPr>
        <p:spPr>
          <a:xfrm>
            <a:off x="1016000" y="457200"/>
            <a:ext cx="8356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Early Users and Feedback</a:t>
            </a:r>
            <a:endParaRPr lang="en-US" sz="1100"/>
          </a:p>
        </p:txBody>
      </p:sp>
      <p:sp>
        <p:nvSpPr>
          <p:cNvPr id="14" name="TextBox 14"/>
          <p:cNvSpPr txBox="1"/>
          <p:nvPr/>
        </p:nvSpPr>
        <p:spPr>
          <a:xfrm>
            <a:off x="1016000" y="3073400"/>
            <a:ext cx="26416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User-Centric Development Approach</a:t>
            </a:r>
            <a:endParaRPr lang="en-US" sz="1100"/>
          </a:p>
        </p:txBody>
      </p:sp>
      <p:sp>
        <p:nvSpPr>
          <p:cNvPr id="15" name="TextBox 15"/>
          <p:cNvSpPr txBox="1"/>
          <p:nvPr/>
        </p:nvSpPr>
        <p:spPr>
          <a:xfrm>
            <a:off x="3860800" y="3073400"/>
            <a:ext cx="26416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Impact on Product Refinement</a:t>
            </a:r>
            <a:endParaRPr lang="en-US" sz="1100"/>
          </a:p>
        </p:txBody>
      </p:sp>
      <p:sp>
        <p:nvSpPr>
          <p:cNvPr id="16" name="TextBox 16"/>
          <p:cNvSpPr txBox="1"/>
          <p:nvPr/>
        </p:nvSpPr>
        <p:spPr>
          <a:xfrm>
            <a:off x="6718300" y="3073400"/>
            <a:ext cx="26416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Validation of Market Demand</a:t>
            </a:r>
            <a:endParaRPr lang="en-US" sz="1100"/>
          </a:p>
        </p:txBody>
      </p:sp>
      <p:sp>
        <p:nvSpPr>
          <p:cNvPr id="17" name="TextBox 17"/>
          <p:cNvSpPr txBox="1"/>
          <p:nvPr/>
        </p:nvSpPr>
        <p:spPr>
          <a:xfrm>
            <a:off x="1016000" y="3683000"/>
            <a:ext cx="26416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TechGenius prioritizes user feedback in its development process, ensuring that product enhancements align with real-world needs and challenges faced by small and medium-sized businesses.</a:t>
            </a:r>
            <a:endParaRPr lang="en-US" sz="1100"/>
          </a:p>
        </p:txBody>
      </p:sp>
      <p:sp>
        <p:nvSpPr>
          <p:cNvPr id="18" name="TextBox 18"/>
          <p:cNvSpPr txBox="1"/>
          <p:nvPr/>
        </p:nvSpPr>
        <p:spPr>
          <a:xfrm>
            <a:off x="3860800" y="3683000"/>
            <a:ext cx="26416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Insights from early users have directly influenced product features, leading to improvements in usability, functionality, and overall effectiveness of the AI marketing analytics software.</a:t>
            </a:r>
            <a:endParaRPr lang="en-US" sz="1100"/>
          </a:p>
        </p:txBody>
      </p:sp>
      <p:sp>
        <p:nvSpPr>
          <p:cNvPr id="19" name="TextBox 19"/>
          <p:cNvSpPr txBox="1"/>
          <p:nvPr/>
        </p:nvSpPr>
        <p:spPr>
          <a:xfrm>
            <a:off x="6718300" y="3683000"/>
            <a:ext cx="26416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The positive experiences and testimonials from early adopters serve as strong indicators of market demand, reinforcing TechGenius's position as a valuable solution in the competitive marketing technology landscape.</a:t>
            </a:r>
            <a:endParaRPr lang="en-US"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4000" r="4000"/>
          <a:stretch>
            <a:fillRect/>
          </a:stretch>
        </p:blipFill>
        <p:spPr>
          <a:xfrm>
            <a:off x="0" y="0"/>
            <a:ext cx="10388600" cy="6261100"/>
          </a:xfrm>
          <a:prstGeom prst="rect">
            <a:avLst/>
          </a:prstGeom>
        </p:spPr>
      </p:pic>
      <p:sp>
        <p:nvSpPr>
          <p:cNvPr id="3" name="AutoShape 3"/>
          <p:cNvSpPr/>
          <p:nvPr/>
        </p:nvSpPr>
        <p:spPr>
          <a:xfrm>
            <a:off x="0" y="0"/>
            <a:ext cx="10388600" cy="6261100"/>
          </a:xfrm>
          <a:prstGeom prst="rect">
            <a:avLst/>
          </a:prstGeom>
          <a:solidFill>
            <a:srgbClr val="000000">
              <a:alpha val="0"/>
            </a:srgbClr>
          </a:solidFill>
        </p:spPr>
      </p:sp>
      <p:sp>
        <p:nvSpPr>
          <p:cNvPr id="4" name="AutoShape 4"/>
          <p:cNvSpPr/>
          <p:nvPr/>
        </p:nvSpPr>
        <p:spPr>
          <a:xfrm>
            <a:off x="1016000" y="1778000"/>
            <a:ext cx="2514600" cy="4064000"/>
          </a:xfrm>
          <a:prstGeom prst="roundRect">
            <a:avLst>
              <a:gd name="adj" fmla="val 10101"/>
            </a:avLst>
          </a:prstGeom>
          <a:solidFill>
            <a:srgbClr val="BFFDA1">
              <a:alpha val="69804"/>
            </a:srgbClr>
          </a:solidFill>
          <a:ln w="25400">
            <a:solidFill>
              <a:srgbClr val="000000">
                <a:alpha val="0"/>
              </a:srgbClr>
            </a:solidFill>
          </a:ln>
        </p:spPr>
      </p:sp>
      <p:sp>
        <p:nvSpPr>
          <p:cNvPr id="5" name="AutoShape 5"/>
          <p:cNvSpPr/>
          <p:nvPr/>
        </p:nvSpPr>
        <p:spPr>
          <a:xfrm>
            <a:off x="3937000" y="1778000"/>
            <a:ext cx="2514600" cy="4064000"/>
          </a:xfrm>
          <a:prstGeom prst="roundRect">
            <a:avLst>
              <a:gd name="adj" fmla="val 10101"/>
            </a:avLst>
          </a:prstGeom>
          <a:solidFill>
            <a:srgbClr val="BFFDA1">
              <a:alpha val="69804"/>
            </a:srgbClr>
          </a:solidFill>
          <a:ln w="25400">
            <a:solidFill>
              <a:srgbClr val="000000">
                <a:alpha val="0"/>
              </a:srgbClr>
            </a:solidFill>
          </a:ln>
        </p:spPr>
      </p:sp>
      <p:sp>
        <p:nvSpPr>
          <p:cNvPr id="6" name="AutoShape 6"/>
          <p:cNvSpPr/>
          <p:nvPr/>
        </p:nvSpPr>
        <p:spPr>
          <a:xfrm>
            <a:off x="6858000" y="1778000"/>
            <a:ext cx="2514600" cy="4064000"/>
          </a:xfrm>
          <a:prstGeom prst="roundRect">
            <a:avLst>
              <a:gd name="adj" fmla="val 10101"/>
            </a:avLst>
          </a:prstGeom>
          <a:solidFill>
            <a:srgbClr val="BFFDA1">
              <a:alpha val="69804"/>
            </a:srgbClr>
          </a:solidFill>
          <a:ln w="25400">
            <a:solidFill>
              <a:srgbClr val="000000">
                <a:alpha val="0"/>
              </a:srgbClr>
            </a:solidFill>
          </a:ln>
        </p:spPr>
      </p:sp>
      <p:sp>
        <p:nvSpPr>
          <p:cNvPr id="7" name="AutoShape 7"/>
          <p:cNvSpPr/>
          <p:nvPr/>
        </p:nvSpPr>
        <p:spPr>
          <a:xfrm>
            <a:off x="1016000" y="1981200"/>
            <a:ext cx="0" cy="711200"/>
          </a:xfrm>
          <a:prstGeom prst="rect">
            <a:avLst/>
          </a:prstGeom>
          <a:solidFill>
            <a:srgbClr val="00694C">
              <a:alpha val="0"/>
            </a:srgbClr>
          </a:solidFill>
        </p:spPr>
      </p:sp>
      <p:sp>
        <p:nvSpPr>
          <p:cNvPr id="8" name="AutoShape 8"/>
          <p:cNvSpPr/>
          <p:nvPr/>
        </p:nvSpPr>
        <p:spPr>
          <a:xfrm>
            <a:off x="1016000" y="1778000"/>
            <a:ext cx="2514600" cy="4064000"/>
          </a:xfrm>
          <a:prstGeom prst="roundRect">
            <a:avLst>
              <a:gd name="adj" fmla="val 10101"/>
            </a:avLst>
          </a:prstGeom>
          <a:solidFill>
            <a:srgbClr val="000000">
              <a:alpha val="0"/>
            </a:srgbClr>
          </a:solidFill>
          <a:ln w="25400">
            <a:solidFill>
              <a:srgbClr val="000000">
                <a:alpha val="0"/>
              </a:srgbClr>
            </a:solidFill>
          </a:ln>
        </p:spPr>
      </p:sp>
      <p:sp>
        <p:nvSpPr>
          <p:cNvPr id="9" name="AutoShape 9"/>
          <p:cNvSpPr/>
          <p:nvPr/>
        </p:nvSpPr>
        <p:spPr>
          <a:xfrm>
            <a:off x="3937000" y="1981200"/>
            <a:ext cx="0" cy="711200"/>
          </a:xfrm>
          <a:prstGeom prst="rect">
            <a:avLst/>
          </a:prstGeom>
          <a:solidFill>
            <a:srgbClr val="000000"/>
          </a:solidFill>
        </p:spPr>
      </p:sp>
      <p:sp>
        <p:nvSpPr>
          <p:cNvPr id="10" name="AutoShape 10"/>
          <p:cNvSpPr/>
          <p:nvPr/>
        </p:nvSpPr>
        <p:spPr>
          <a:xfrm>
            <a:off x="3937000" y="1778000"/>
            <a:ext cx="2514600" cy="4064000"/>
          </a:xfrm>
          <a:prstGeom prst="roundRect">
            <a:avLst>
              <a:gd name="adj" fmla="val 10101"/>
            </a:avLst>
          </a:prstGeom>
          <a:solidFill>
            <a:srgbClr val="000000">
              <a:alpha val="0"/>
            </a:srgbClr>
          </a:solidFill>
          <a:ln w="25400">
            <a:solidFill>
              <a:srgbClr val="000000">
                <a:alpha val="0"/>
              </a:srgbClr>
            </a:solidFill>
          </a:ln>
        </p:spPr>
      </p:sp>
      <p:sp>
        <p:nvSpPr>
          <p:cNvPr id="11" name="AutoShape 11"/>
          <p:cNvSpPr/>
          <p:nvPr/>
        </p:nvSpPr>
        <p:spPr>
          <a:xfrm>
            <a:off x="6858000" y="1981200"/>
            <a:ext cx="0" cy="711200"/>
          </a:xfrm>
          <a:prstGeom prst="rect">
            <a:avLst/>
          </a:prstGeom>
          <a:solidFill>
            <a:srgbClr val="00694C">
              <a:alpha val="0"/>
            </a:srgbClr>
          </a:solidFill>
        </p:spPr>
      </p:sp>
      <p:sp>
        <p:nvSpPr>
          <p:cNvPr id="12" name="AutoShape 12"/>
          <p:cNvSpPr/>
          <p:nvPr/>
        </p:nvSpPr>
        <p:spPr>
          <a:xfrm>
            <a:off x="6858000" y="1778000"/>
            <a:ext cx="2514600" cy="4064000"/>
          </a:xfrm>
          <a:prstGeom prst="roundRect">
            <a:avLst>
              <a:gd name="adj" fmla="val 10101"/>
            </a:avLst>
          </a:prstGeom>
          <a:solidFill>
            <a:srgbClr val="000000">
              <a:alpha val="0"/>
            </a:srgbClr>
          </a:solidFill>
          <a:ln w="25400">
            <a:solidFill>
              <a:srgbClr val="000000">
                <a:alpha val="0"/>
              </a:srgbClr>
            </a:solidFill>
          </a:ln>
        </p:spPr>
      </p:sp>
      <p:sp>
        <p:nvSpPr>
          <p:cNvPr id="13" name="TextBox 13"/>
          <p:cNvSpPr txBox="1"/>
          <p:nvPr/>
        </p:nvSpPr>
        <p:spPr>
          <a:xfrm>
            <a:off x="1193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Segoe Print" panose="02000600000000000000" charset="0"/>
              </a:rPr>
              <a:t>01</a:t>
            </a:r>
            <a:endParaRPr lang="en-US" sz="1100"/>
          </a:p>
        </p:txBody>
      </p:sp>
      <p:sp>
        <p:nvSpPr>
          <p:cNvPr id="14" name="TextBox 14"/>
          <p:cNvSpPr txBox="1"/>
          <p:nvPr/>
        </p:nvSpPr>
        <p:spPr>
          <a:xfrm>
            <a:off x="4114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Segoe Print" panose="02000600000000000000" charset="0"/>
              </a:rPr>
              <a:t>02</a:t>
            </a:r>
            <a:endParaRPr lang="en-US" sz="1100"/>
          </a:p>
        </p:txBody>
      </p:sp>
      <p:sp>
        <p:nvSpPr>
          <p:cNvPr id="15" name="TextBox 15"/>
          <p:cNvSpPr txBox="1"/>
          <p:nvPr/>
        </p:nvSpPr>
        <p:spPr>
          <a:xfrm>
            <a:off x="7035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Segoe Print" panose="02000600000000000000" charset="0"/>
              </a:rPr>
              <a:t>03</a:t>
            </a:r>
            <a:endParaRPr lang="en-US" sz="1100"/>
          </a:p>
        </p:txBody>
      </p:sp>
      <p:sp>
        <p:nvSpPr>
          <p:cNvPr id="16" name="TextBox 16"/>
          <p:cNvSpPr txBox="1"/>
          <p:nvPr/>
        </p:nvSpPr>
        <p:spPr>
          <a:xfrm>
            <a:off x="1016000" y="444500"/>
            <a:ext cx="8356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388315"/>
                </a:solidFill>
                <a:latin typeface="Segoe Print" panose="02000600000000000000" charset="0"/>
              </a:rPr>
              <a:t>Key Competitors</a:t>
            </a:r>
            <a:endParaRPr lang="en-US" sz="1100"/>
          </a:p>
        </p:txBody>
      </p:sp>
      <p:sp>
        <p:nvSpPr>
          <p:cNvPr id="17" name="TextBox 17"/>
          <p:cNvSpPr txBox="1"/>
          <p:nvPr/>
        </p:nvSpPr>
        <p:spPr>
          <a:xfrm>
            <a:off x="1193800" y="3149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Diverse Competitive Landscape</a:t>
            </a:r>
            <a:endParaRPr lang="en-US" sz="1100"/>
          </a:p>
        </p:txBody>
      </p:sp>
      <p:sp>
        <p:nvSpPr>
          <p:cNvPr id="18" name="TextBox 18"/>
          <p:cNvSpPr txBox="1"/>
          <p:nvPr/>
        </p:nvSpPr>
        <p:spPr>
          <a:xfrm>
            <a:off x="4114800" y="3149600"/>
            <a:ext cx="2159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User Experience Gaps</a:t>
            </a:r>
            <a:endParaRPr lang="en-US" sz="1100"/>
          </a:p>
        </p:txBody>
      </p:sp>
      <p:sp>
        <p:nvSpPr>
          <p:cNvPr id="19" name="TextBox 19"/>
          <p:cNvSpPr txBox="1"/>
          <p:nvPr/>
        </p:nvSpPr>
        <p:spPr>
          <a:xfrm>
            <a:off x="7035800" y="3149600"/>
            <a:ext cx="2159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Pricing Disparities</a:t>
            </a:r>
            <a:endParaRPr lang="en-US" sz="1100"/>
          </a:p>
        </p:txBody>
      </p:sp>
      <p:sp>
        <p:nvSpPr>
          <p:cNvPr id="20" name="TextBox 20"/>
          <p:cNvSpPr txBox="1"/>
          <p:nvPr/>
        </p:nvSpPr>
        <p:spPr>
          <a:xfrm>
            <a:off x="1193800" y="3848100"/>
            <a:ext cx="2159000" cy="18288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The market features a mix of established firms and innovative startups, each offering unique marketing analytics solutions, highlighting the need for TechGenius to clearly communicate its distinct advantages to potential investors.</a:t>
            </a:r>
            <a:endParaRPr lang="en-US" sz="1100"/>
          </a:p>
        </p:txBody>
      </p:sp>
      <p:sp>
        <p:nvSpPr>
          <p:cNvPr id="21" name="TextBox 21"/>
          <p:cNvSpPr txBox="1"/>
          <p:nvPr/>
        </p:nvSpPr>
        <p:spPr>
          <a:xfrm>
            <a:off x="4114800" y="3606800"/>
            <a:ext cx="2159000" cy="1600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Competitors often struggle with user-friendly interfaces, creating opportunities for TechGenius to attract SMEs by emphasizing its intuitive design and ease of use, which are critical for non-technical users.</a:t>
            </a:r>
            <a:endParaRPr lang="en-US" sz="1100"/>
          </a:p>
        </p:txBody>
      </p:sp>
      <p:sp>
        <p:nvSpPr>
          <p:cNvPr id="22" name="TextBox 22"/>
          <p:cNvSpPr txBox="1"/>
          <p:nvPr/>
        </p:nvSpPr>
        <p:spPr>
          <a:xfrm>
            <a:off x="7035800" y="3606800"/>
            <a:ext cx="2159000" cy="18288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Many competitors target larger enterprises with premium pricing, allowing TechGenius to position itself as a cost-effective alternative, appealing to budget-conscious SMEs seeking comprehensive marketing analytics solutions.</a:t>
            </a:r>
            <a:endParaRPr lang="en-US"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3000" r="13000"/>
          <a:stretch>
            <a:fillRect/>
          </a:stretch>
        </p:blipFill>
        <p:spPr>
          <a:xfrm>
            <a:off x="0" y="0"/>
            <a:ext cx="10388600" cy="7721600"/>
          </a:xfrm>
          <a:prstGeom prst="rect">
            <a:avLst/>
          </a:prstGeom>
        </p:spPr>
      </p:pic>
      <p:sp>
        <p:nvSpPr>
          <p:cNvPr id="3" name="AutoShape 3"/>
          <p:cNvSpPr/>
          <p:nvPr/>
        </p:nvSpPr>
        <p:spPr>
          <a:xfrm>
            <a:off x="0" y="0"/>
            <a:ext cx="10388600" cy="7721600"/>
          </a:xfrm>
          <a:prstGeom prst="rect">
            <a:avLst/>
          </a:prstGeom>
          <a:solidFill>
            <a:srgbClr val="000000">
              <a:alpha val="0"/>
            </a:srgbClr>
          </a:solidFill>
        </p:spPr>
      </p:sp>
      <p:sp>
        <p:nvSpPr>
          <p:cNvPr id="4" name="AutoShape 4"/>
          <p:cNvSpPr/>
          <p:nvPr/>
        </p:nvSpPr>
        <p:spPr>
          <a:xfrm>
            <a:off x="774700" y="2120900"/>
            <a:ext cx="4216400" cy="5219700"/>
          </a:xfrm>
          <a:prstGeom prst="roundRect">
            <a:avLst>
              <a:gd name="adj" fmla="val 3614"/>
            </a:avLst>
          </a:prstGeom>
          <a:solidFill>
            <a:srgbClr val="FFFFFF"/>
          </a:solidFill>
          <a:ln w="25400">
            <a:solidFill>
              <a:srgbClr val="000000">
                <a:alpha val="0"/>
              </a:srgbClr>
            </a:solidFill>
          </a:ln>
        </p:spPr>
      </p:sp>
      <p:sp>
        <p:nvSpPr>
          <p:cNvPr id="5" name="AutoShape 5"/>
          <p:cNvSpPr/>
          <p:nvPr/>
        </p:nvSpPr>
        <p:spPr>
          <a:xfrm>
            <a:off x="5384800" y="2286000"/>
            <a:ext cx="4216400" cy="4876800"/>
          </a:xfrm>
          <a:prstGeom prst="roundRect">
            <a:avLst>
              <a:gd name="adj" fmla="val 3614"/>
            </a:avLst>
          </a:prstGeom>
          <a:solidFill>
            <a:srgbClr val="FFFFFF"/>
          </a:solidFill>
          <a:ln w="25400">
            <a:solidFill>
              <a:srgbClr val="000000">
                <a:alpha val="0"/>
              </a:srgbClr>
            </a:solidFill>
          </a:ln>
        </p:spPr>
      </p:sp>
      <p:sp>
        <p:nvSpPr>
          <p:cNvPr id="6" name="TextBox 6"/>
          <p:cNvSpPr txBox="1"/>
          <p:nvPr/>
        </p:nvSpPr>
        <p:spPr>
          <a:xfrm>
            <a:off x="508000" y="762000"/>
            <a:ext cx="9372600" cy="8509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Segoe Print" panose="02000600000000000000" charset="0"/>
              </a:rPr>
              <a:t>Competitive Advantages and Differentiators</a:t>
            </a:r>
            <a:endParaRPr lang="en-US" sz="1100"/>
          </a:p>
        </p:txBody>
      </p:sp>
      <p:sp>
        <p:nvSpPr>
          <p:cNvPr id="7" name="TextBox 7"/>
          <p:cNvSpPr txBox="1"/>
          <p:nvPr/>
        </p:nvSpPr>
        <p:spPr>
          <a:xfrm>
            <a:off x="1422400" y="26543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Segoe Print" panose="02000600000000000000" charset="0"/>
              </a:rPr>
              <a:t>Innovative AI Integration</a:t>
            </a:r>
            <a:endParaRPr lang="en-US" sz="1100"/>
          </a:p>
        </p:txBody>
      </p:sp>
      <p:sp>
        <p:nvSpPr>
          <p:cNvPr id="8" name="TextBox 8"/>
          <p:cNvSpPr txBox="1"/>
          <p:nvPr/>
        </p:nvSpPr>
        <p:spPr>
          <a:xfrm>
            <a:off x="6019800" y="28194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Segoe Print" panose="02000600000000000000" charset="0"/>
              </a:rPr>
              <a:t>Tailored Client Engagement</a:t>
            </a:r>
            <a:endParaRPr lang="en-US" sz="1100"/>
          </a:p>
        </p:txBody>
      </p:sp>
      <p:sp>
        <p:nvSpPr>
          <p:cNvPr id="9" name="TextBox 9"/>
          <p:cNvSpPr txBox="1"/>
          <p:nvPr/>
        </p:nvSpPr>
        <p:spPr>
          <a:xfrm>
            <a:off x="1054100" y="3695700"/>
            <a:ext cx="3657600" cy="30988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Segoe Print" panose="02000600000000000000" charset="0"/>
              </a:rPr>
              <a:t>TechGenius's platform utilizes cutting-edge AI technology to provide predictive analytics, enabling SMBs to anticipate market trends and customer behaviors. This proactive approach not only enhances marketing effectiveness but also empowers businesses to make informed decisions that drive growth and competitive advantage in their respective markets.</a:t>
            </a:r>
            <a:endParaRPr lang="en-US" sz="1100"/>
          </a:p>
        </p:txBody>
      </p:sp>
      <p:sp>
        <p:nvSpPr>
          <p:cNvPr id="10" name="TextBox 10"/>
          <p:cNvSpPr txBox="1"/>
          <p:nvPr/>
        </p:nvSpPr>
        <p:spPr>
          <a:xfrm>
            <a:off x="5664200" y="38735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Segoe Print" panose="02000600000000000000" charset="0"/>
              </a:rPr>
              <a:t>By offering extensive customization options, TechGenius ensures that its solutions align with the specific needs of each client. This personalized approach fosters stronger relationships, increases user satisfaction, and ultimately leads to higher retention rates, distinguishing TechGenius from competitors who offer one-size-fits-all solutions.</a:t>
            </a:r>
            <a:endParaRPr lang="en-US"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Segoe Print" panose="02000600000000000000" charset="0"/>
              </a:rPr>
              <a:t>Financial Projections and Funding Requirements</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Segoe Print" panose="02000600000000000000" charset="0"/>
              </a:rPr>
              <a:t>Section 5</a:t>
            </a:r>
            <a:endParaRPr lang="en-US"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1000" r="11000"/>
          <a:stretch>
            <a:fillRect/>
          </a:stretch>
        </p:blipFill>
        <p:spPr>
          <a:xfrm>
            <a:off x="0" y="0"/>
            <a:ext cx="10388600" cy="7404100"/>
          </a:xfrm>
          <a:prstGeom prst="rect">
            <a:avLst/>
          </a:prstGeom>
        </p:spPr>
      </p:pic>
      <p:sp>
        <p:nvSpPr>
          <p:cNvPr id="3" name="AutoShape 3"/>
          <p:cNvSpPr/>
          <p:nvPr/>
        </p:nvSpPr>
        <p:spPr>
          <a:xfrm>
            <a:off x="0" y="0"/>
            <a:ext cx="10388600" cy="7404100"/>
          </a:xfrm>
          <a:prstGeom prst="rect">
            <a:avLst/>
          </a:prstGeom>
          <a:solidFill>
            <a:srgbClr val="000000">
              <a:alpha val="0"/>
            </a:srgbClr>
          </a:solidFill>
        </p:spPr>
      </p:sp>
      <p:sp>
        <p:nvSpPr>
          <p:cNvPr id="4" name="AutoShape 4"/>
          <p:cNvSpPr/>
          <p:nvPr/>
        </p:nvSpPr>
        <p:spPr>
          <a:xfrm>
            <a:off x="508000" y="4102100"/>
            <a:ext cx="1562100" cy="0"/>
          </a:xfrm>
          <a:prstGeom prst="rect">
            <a:avLst/>
          </a:prstGeom>
          <a:solidFill>
            <a:srgbClr val="000000">
              <a:alpha val="0"/>
            </a:srgbClr>
          </a:solidFill>
        </p:spPr>
      </p:sp>
      <p:sp>
        <p:nvSpPr>
          <p:cNvPr id="5" name="AutoShape 5"/>
          <p:cNvSpPr/>
          <p:nvPr/>
        </p:nvSpPr>
        <p:spPr>
          <a:xfrm>
            <a:off x="2070100" y="4102100"/>
            <a:ext cx="1562100" cy="0"/>
          </a:xfrm>
          <a:prstGeom prst="rect">
            <a:avLst/>
          </a:prstGeom>
          <a:solidFill>
            <a:srgbClr val="000000">
              <a:alpha val="0"/>
            </a:srgbClr>
          </a:solidFill>
        </p:spPr>
      </p:sp>
      <p:sp>
        <p:nvSpPr>
          <p:cNvPr id="6" name="AutoShape 6"/>
          <p:cNvSpPr/>
          <p:nvPr/>
        </p:nvSpPr>
        <p:spPr>
          <a:xfrm>
            <a:off x="3632200" y="4102100"/>
            <a:ext cx="1562100" cy="0"/>
          </a:xfrm>
          <a:prstGeom prst="rect">
            <a:avLst/>
          </a:prstGeom>
          <a:solidFill>
            <a:srgbClr val="000000">
              <a:alpha val="0"/>
            </a:srgbClr>
          </a:solidFill>
        </p:spPr>
      </p:sp>
      <p:sp>
        <p:nvSpPr>
          <p:cNvPr id="7" name="AutoShape 7"/>
          <p:cNvSpPr/>
          <p:nvPr/>
        </p:nvSpPr>
        <p:spPr>
          <a:xfrm>
            <a:off x="5194300" y="4102100"/>
            <a:ext cx="1562100" cy="0"/>
          </a:xfrm>
          <a:prstGeom prst="rect">
            <a:avLst/>
          </a:prstGeom>
          <a:solidFill>
            <a:srgbClr val="000000">
              <a:alpha val="0"/>
            </a:srgbClr>
          </a:solidFill>
        </p:spPr>
      </p:sp>
      <p:sp>
        <p:nvSpPr>
          <p:cNvPr id="8" name="AutoShape 8"/>
          <p:cNvSpPr/>
          <p:nvPr/>
        </p:nvSpPr>
        <p:spPr>
          <a:xfrm>
            <a:off x="6756400" y="4102100"/>
            <a:ext cx="1562100" cy="0"/>
          </a:xfrm>
          <a:prstGeom prst="rect">
            <a:avLst/>
          </a:prstGeom>
          <a:solidFill>
            <a:srgbClr val="000000">
              <a:alpha val="0"/>
            </a:srgbClr>
          </a:solidFill>
        </p:spPr>
      </p:sp>
      <p:sp>
        <p:nvSpPr>
          <p:cNvPr id="9" name="AutoShape 9"/>
          <p:cNvSpPr/>
          <p:nvPr/>
        </p:nvSpPr>
        <p:spPr>
          <a:xfrm>
            <a:off x="8318500" y="4102100"/>
            <a:ext cx="1562100" cy="0"/>
          </a:xfrm>
          <a:prstGeom prst="rect">
            <a:avLst/>
          </a:prstGeom>
          <a:solidFill>
            <a:srgbClr val="000000">
              <a:alpha val="0"/>
            </a:srgbClr>
          </a:solidFill>
        </p:spPr>
      </p:sp>
      <p:sp>
        <p:nvSpPr>
          <p:cNvPr id="10" name="AutoShape 10"/>
          <p:cNvSpPr/>
          <p:nvPr/>
        </p:nvSpPr>
        <p:spPr>
          <a:xfrm>
            <a:off x="508000" y="4102100"/>
            <a:ext cx="9372600" cy="50800"/>
          </a:xfrm>
          <a:prstGeom prst="roundRect">
            <a:avLst>
              <a:gd name="adj" fmla="val 50000"/>
            </a:avLst>
          </a:prstGeom>
          <a:solidFill>
            <a:srgbClr val="70B74F"/>
          </a:solidFill>
        </p:spPr>
      </p:sp>
      <p:sp>
        <p:nvSpPr>
          <p:cNvPr id="11" name="TextBox 11"/>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88315"/>
                </a:solidFill>
                <a:latin typeface="Segoe Print" panose="02000600000000000000" charset="0"/>
              </a:rPr>
              <a:t>Financial Forecasts for the Next 3-5 Years</a:t>
            </a:r>
            <a:endParaRPr lang="en-US" sz="1100"/>
          </a:p>
        </p:txBody>
      </p:sp>
      <p:sp>
        <p:nvSpPr>
          <p:cNvPr id="12" name="TextBox 12"/>
          <p:cNvSpPr txBox="1"/>
          <p:nvPr/>
        </p:nvSpPr>
        <p:spPr>
          <a:xfrm>
            <a:off x="774700" y="3035300"/>
            <a:ext cx="1016000" cy="736600"/>
          </a:xfrm>
          <a:prstGeom prst="roundRect">
            <a:avLst>
              <a:gd name="adj" fmla="val 34482"/>
            </a:avLst>
          </a:prstGeom>
          <a:solidFill>
            <a:srgbClr val="70B74F"/>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Segoe Print" panose="02000600000000000000" charset="0"/>
              </a:rPr>
              <a:t>Year 1</a:t>
            </a:r>
            <a:endParaRPr lang="en-US" sz="1100"/>
          </a:p>
        </p:txBody>
      </p:sp>
      <p:sp>
        <p:nvSpPr>
          <p:cNvPr id="13" name="TextBox 13"/>
          <p:cNvSpPr txBox="1"/>
          <p:nvPr/>
        </p:nvSpPr>
        <p:spPr>
          <a:xfrm>
            <a:off x="2336800" y="4419600"/>
            <a:ext cx="1016000" cy="736600"/>
          </a:xfrm>
          <a:prstGeom prst="roundRect">
            <a:avLst>
              <a:gd name="adj" fmla="val 34482"/>
            </a:avLst>
          </a:prstGeom>
          <a:solidFill>
            <a:srgbClr val="3A8419"/>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Segoe Print" panose="02000600000000000000" charset="0"/>
              </a:rPr>
              <a:t>Year 2</a:t>
            </a:r>
            <a:endParaRPr lang="en-US" sz="1100"/>
          </a:p>
        </p:txBody>
      </p:sp>
      <p:sp>
        <p:nvSpPr>
          <p:cNvPr id="14" name="TextBox 14"/>
          <p:cNvSpPr txBox="1"/>
          <p:nvPr/>
        </p:nvSpPr>
        <p:spPr>
          <a:xfrm>
            <a:off x="3898900" y="3035300"/>
            <a:ext cx="1016000" cy="736600"/>
          </a:xfrm>
          <a:prstGeom prst="roundRect">
            <a:avLst>
              <a:gd name="adj" fmla="val 34482"/>
            </a:avLst>
          </a:prstGeom>
          <a:solidFill>
            <a:srgbClr val="70B74F"/>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Segoe Print" panose="02000600000000000000" charset="0"/>
              </a:rPr>
              <a:t>Year 3</a:t>
            </a:r>
            <a:endParaRPr lang="en-US" sz="1100"/>
          </a:p>
        </p:txBody>
      </p:sp>
      <p:sp>
        <p:nvSpPr>
          <p:cNvPr id="15" name="TextBox 15"/>
          <p:cNvSpPr txBox="1"/>
          <p:nvPr/>
        </p:nvSpPr>
        <p:spPr>
          <a:xfrm>
            <a:off x="5461000" y="4419600"/>
            <a:ext cx="1016000" cy="736600"/>
          </a:xfrm>
          <a:prstGeom prst="roundRect">
            <a:avLst>
              <a:gd name="adj" fmla="val 34482"/>
            </a:avLst>
          </a:prstGeom>
          <a:solidFill>
            <a:srgbClr val="3A8419"/>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Segoe Print" panose="02000600000000000000" charset="0"/>
              </a:rPr>
              <a:t>Year 4</a:t>
            </a:r>
            <a:endParaRPr lang="en-US" sz="1100"/>
          </a:p>
        </p:txBody>
      </p:sp>
      <p:sp>
        <p:nvSpPr>
          <p:cNvPr id="16" name="TextBox 16"/>
          <p:cNvSpPr txBox="1"/>
          <p:nvPr/>
        </p:nvSpPr>
        <p:spPr>
          <a:xfrm>
            <a:off x="7023100" y="3035300"/>
            <a:ext cx="1016000" cy="736600"/>
          </a:xfrm>
          <a:prstGeom prst="roundRect">
            <a:avLst>
              <a:gd name="adj" fmla="val 34482"/>
            </a:avLst>
          </a:prstGeom>
          <a:solidFill>
            <a:srgbClr val="70B74F"/>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Segoe Print" panose="02000600000000000000" charset="0"/>
              </a:rPr>
              <a:t>Year 5</a:t>
            </a:r>
            <a:endParaRPr lang="en-US" sz="1100"/>
          </a:p>
        </p:txBody>
      </p:sp>
      <p:sp>
        <p:nvSpPr>
          <p:cNvPr id="17" name="TextBox 17"/>
          <p:cNvSpPr txBox="1"/>
          <p:nvPr/>
        </p:nvSpPr>
        <p:spPr>
          <a:xfrm>
            <a:off x="8585200" y="4419600"/>
            <a:ext cx="1016000" cy="736600"/>
          </a:xfrm>
          <a:prstGeom prst="roundRect">
            <a:avLst>
              <a:gd name="adj" fmla="val 34482"/>
            </a:avLst>
          </a:prstGeom>
          <a:solidFill>
            <a:srgbClr val="3A8419"/>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Segoe Print" panose="02000600000000000000" charset="0"/>
              </a:rPr>
              <a:t>Year 6</a:t>
            </a:r>
            <a:endParaRPr lang="en-US" sz="1100"/>
          </a:p>
        </p:txBody>
      </p:sp>
      <p:sp>
        <p:nvSpPr>
          <p:cNvPr id="18" name="TextBox 18"/>
          <p:cNvSpPr txBox="1"/>
          <p:nvPr/>
        </p:nvSpPr>
        <p:spPr>
          <a:xfrm>
            <a:off x="381000" y="4419600"/>
            <a:ext cx="1803400" cy="2019300"/>
          </a:xfrm>
          <a:prstGeom prst="roundRect">
            <a:avLst>
              <a:gd name="adj" fmla="val 14084"/>
            </a:avLst>
          </a:prstGeom>
          <a:solidFill>
            <a:srgbClr val="70B74F"/>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Segoe Print" panose="02000600000000000000" charset="0"/>
              </a:rPr>
              <a:t>Initial Market Penetration**: TechGenius establishes brand presence, generating $250,000 in revenue through pilot programs.</a:t>
            </a:r>
            <a:endParaRPr lang="en-US" sz="1100"/>
          </a:p>
        </p:txBody>
      </p:sp>
      <p:sp>
        <p:nvSpPr>
          <p:cNvPr id="19" name="TextBox 19"/>
          <p:cNvSpPr txBox="1"/>
          <p:nvPr/>
        </p:nvSpPr>
        <p:spPr>
          <a:xfrm>
            <a:off x="1943100" y="1968500"/>
            <a:ext cx="1803400" cy="1803400"/>
          </a:xfrm>
          <a:prstGeom prst="roundRect">
            <a:avLst>
              <a:gd name="adj" fmla="val 14084"/>
            </a:avLst>
          </a:prstGeom>
          <a:solidFill>
            <a:srgbClr val="3A8419"/>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Segoe Print" panose="02000600000000000000" charset="0"/>
              </a:rPr>
              <a:t>Expansion and Growth**: Revenue triples to $750,000 as market presence increases and customer base expands.</a:t>
            </a:r>
            <a:endParaRPr lang="en-US" sz="1100"/>
          </a:p>
        </p:txBody>
      </p:sp>
      <p:sp>
        <p:nvSpPr>
          <p:cNvPr id="20" name="TextBox 20"/>
          <p:cNvSpPr txBox="1"/>
          <p:nvPr/>
        </p:nvSpPr>
        <p:spPr>
          <a:xfrm>
            <a:off x="3505200" y="4419600"/>
            <a:ext cx="1803400" cy="2019300"/>
          </a:xfrm>
          <a:prstGeom prst="roundRect">
            <a:avLst>
              <a:gd name="adj" fmla="val 14084"/>
            </a:avLst>
          </a:prstGeom>
          <a:solidFill>
            <a:srgbClr val="70B74F"/>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Segoe Print" panose="02000600000000000000" charset="0"/>
              </a:rPr>
              <a:t>Market Leadership Position**: Revenue doubles to $1.5 million, driven by premium offerings and enhanced customer retention strategies.</a:t>
            </a:r>
            <a:endParaRPr lang="en-US" sz="1100"/>
          </a:p>
        </p:txBody>
      </p:sp>
      <p:sp>
        <p:nvSpPr>
          <p:cNvPr id="21" name="TextBox 21"/>
          <p:cNvSpPr txBox="1"/>
          <p:nvPr/>
        </p:nvSpPr>
        <p:spPr>
          <a:xfrm>
            <a:off x="5067300" y="1765300"/>
            <a:ext cx="1803400" cy="2019300"/>
          </a:xfrm>
          <a:prstGeom prst="roundRect">
            <a:avLst>
              <a:gd name="adj" fmla="val 14084"/>
            </a:avLst>
          </a:prstGeom>
          <a:solidFill>
            <a:srgbClr val="3A8419"/>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Segoe Print" panose="02000600000000000000" charset="0"/>
              </a:rPr>
              <a:t>Consolidation and Diversification**: Revenue reaches $3 million, supported by new features and partnerships with larger enterprises.</a:t>
            </a:r>
            <a:endParaRPr lang="en-US" sz="1100"/>
          </a:p>
        </p:txBody>
      </p:sp>
      <p:sp>
        <p:nvSpPr>
          <p:cNvPr id="22" name="TextBox 22"/>
          <p:cNvSpPr txBox="1"/>
          <p:nvPr/>
        </p:nvSpPr>
        <p:spPr>
          <a:xfrm>
            <a:off x="6629400" y="4419600"/>
            <a:ext cx="1803400" cy="2019300"/>
          </a:xfrm>
          <a:prstGeom prst="roundRect">
            <a:avLst>
              <a:gd name="adj" fmla="val 14084"/>
            </a:avLst>
          </a:prstGeom>
          <a:solidFill>
            <a:srgbClr val="70B74F"/>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Segoe Print" panose="02000600000000000000" charset="0"/>
              </a:rPr>
              <a:t>Maturity and Establishing Global Reach**: TechGenius achieves $5 million in revenue, expanding into international markets with advanced analytics.</a:t>
            </a:r>
            <a:endParaRPr lang="en-US" sz="1100"/>
          </a:p>
        </p:txBody>
      </p:sp>
      <p:sp>
        <p:nvSpPr>
          <p:cNvPr id="23" name="TextBox 23"/>
          <p:cNvSpPr txBox="1"/>
          <p:nvPr/>
        </p:nvSpPr>
        <p:spPr>
          <a:xfrm>
            <a:off x="8191500" y="1549400"/>
            <a:ext cx="1803400" cy="2235200"/>
          </a:xfrm>
          <a:prstGeom prst="roundRect">
            <a:avLst>
              <a:gd name="adj" fmla="val 14084"/>
            </a:avLst>
          </a:prstGeom>
          <a:solidFill>
            <a:srgbClr val="3A8419"/>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Segoe Print" panose="02000600000000000000" charset="0"/>
              </a:rPr>
              <a:t>Sustained Growth and Profitability**: Continued growth anticipated, with a focus on maintaining high profit margins and customer acquisition efficiency.</a:t>
            </a:r>
            <a:endParaRPr lang="en-US" sz="1100"/>
          </a:p>
        </p:txBody>
      </p:sp>
      <p:sp>
        <p:nvSpPr>
          <p:cNvPr id="24" name="TextBox 24"/>
          <p:cNvSpPr txBox="1"/>
          <p:nvPr/>
        </p:nvSpPr>
        <p:spPr>
          <a:xfrm>
            <a:off x="1041400" y="3949700"/>
            <a:ext cx="381000" cy="381000"/>
          </a:xfrm>
          <a:prstGeom prst="roundRect">
            <a:avLst>
              <a:gd name="adj" fmla="val 50000"/>
            </a:avLst>
          </a:prstGeom>
          <a:solidFill>
            <a:srgbClr val="70B74F"/>
          </a:solidFill>
        </p:spPr>
        <p:txBody>
          <a:bodyPr lIns="0" tIns="0" rIns="0" bIns="0" rtlCol="0" anchor="ctr"/>
          <a:lstStyle/>
          <a:p>
            <a:pPr indent="0" algn="ctr">
              <a:lnSpc>
                <a:spcPct val="100000"/>
              </a:lnSpc>
              <a:defRPr/>
            </a:pPr>
            <a:r>
              <a:rPr lang="en-US" sz="1400" b="1">
                <a:solidFill>
                  <a:srgbClr val="FFFFFF"/>
                </a:solidFill>
                <a:highlight>
                  <a:srgbClr val="70B74F">
                    <a:alpha val="100000"/>
                  </a:srgbClr>
                </a:highlight>
                <a:latin typeface="Segoe Print" panose="02000600000000000000" charset="0"/>
              </a:rPr>
              <a:t>1</a:t>
            </a:r>
            <a:endParaRPr lang="en-US" sz="1100"/>
          </a:p>
        </p:txBody>
      </p:sp>
      <p:sp>
        <p:nvSpPr>
          <p:cNvPr id="25" name="TextBox 25"/>
          <p:cNvSpPr txBox="1"/>
          <p:nvPr/>
        </p:nvSpPr>
        <p:spPr>
          <a:xfrm>
            <a:off x="2603500" y="3949700"/>
            <a:ext cx="381000" cy="381000"/>
          </a:xfrm>
          <a:prstGeom prst="roundRect">
            <a:avLst>
              <a:gd name="adj" fmla="val 50000"/>
            </a:avLst>
          </a:prstGeom>
          <a:solidFill>
            <a:srgbClr val="70B74F"/>
          </a:solidFill>
        </p:spPr>
        <p:txBody>
          <a:bodyPr lIns="0" tIns="0" rIns="0" bIns="0" rtlCol="0" anchor="ctr"/>
          <a:lstStyle/>
          <a:p>
            <a:pPr indent="0" algn="ctr">
              <a:lnSpc>
                <a:spcPct val="100000"/>
              </a:lnSpc>
              <a:defRPr/>
            </a:pPr>
            <a:r>
              <a:rPr lang="en-US" sz="1400" b="1">
                <a:solidFill>
                  <a:srgbClr val="FFFFFF"/>
                </a:solidFill>
                <a:highlight>
                  <a:srgbClr val="70B74F">
                    <a:alpha val="100000"/>
                  </a:srgbClr>
                </a:highlight>
                <a:latin typeface="Segoe Print" panose="02000600000000000000" charset="0"/>
              </a:rPr>
              <a:t>2</a:t>
            </a:r>
            <a:endParaRPr lang="en-US" sz="1100"/>
          </a:p>
        </p:txBody>
      </p:sp>
      <p:sp>
        <p:nvSpPr>
          <p:cNvPr id="26" name="TextBox 26"/>
          <p:cNvSpPr txBox="1"/>
          <p:nvPr/>
        </p:nvSpPr>
        <p:spPr>
          <a:xfrm>
            <a:off x="4165600" y="3949700"/>
            <a:ext cx="381000" cy="381000"/>
          </a:xfrm>
          <a:prstGeom prst="roundRect">
            <a:avLst>
              <a:gd name="adj" fmla="val 50000"/>
            </a:avLst>
          </a:prstGeom>
          <a:solidFill>
            <a:srgbClr val="70B74F"/>
          </a:solidFill>
        </p:spPr>
        <p:txBody>
          <a:bodyPr lIns="0" tIns="0" rIns="0" bIns="0" rtlCol="0" anchor="ctr"/>
          <a:lstStyle/>
          <a:p>
            <a:pPr indent="0" algn="ctr">
              <a:lnSpc>
                <a:spcPct val="100000"/>
              </a:lnSpc>
              <a:defRPr/>
            </a:pPr>
            <a:r>
              <a:rPr lang="en-US" sz="1400" b="1">
                <a:solidFill>
                  <a:srgbClr val="FFFFFF"/>
                </a:solidFill>
                <a:highlight>
                  <a:srgbClr val="70B74F">
                    <a:alpha val="100000"/>
                  </a:srgbClr>
                </a:highlight>
                <a:latin typeface="Segoe Print" panose="02000600000000000000" charset="0"/>
              </a:rPr>
              <a:t>3</a:t>
            </a:r>
            <a:endParaRPr lang="en-US" sz="1100"/>
          </a:p>
        </p:txBody>
      </p:sp>
      <p:sp>
        <p:nvSpPr>
          <p:cNvPr id="27" name="TextBox 27"/>
          <p:cNvSpPr txBox="1"/>
          <p:nvPr/>
        </p:nvSpPr>
        <p:spPr>
          <a:xfrm>
            <a:off x="5727700" y="3949700"/>
            <a:ext cx="381000" cy="381000"/>
          </a:xfrm>
          <a:prstGeom prst="roundRect">
            <a:avLst>
              <a:gd name="adj" fmla="val 50000"/>
            </a:avLst>
          </a:prstGeom>
          <a:solidFill>
            <a:srgbClr val="70B74F"/>
          </a:solidFill>
        </p:spPr>
        <p:txBody>
          <a:bodyPr lIns="0" tIns="0" rIns="0" bIns="0" rtlCol="0" anchor="ctr"/>
          <a:lstStyle/>
          <a:p>
            <a:pPr indent="0" algn="ctr">
              <a:lnSpc>
                <a:spcPct val="100000"/>
              </a:lnSpc>
              <a:defRPr/>
            </a:pPr>
            <a:r>
              <a:rPr lang="en-US" sz="1400" b="1">
                <a:solidFill>
                  <a:srgbClr val="FFFFFF"/>
                </a:solidFill>
                <a:highlight>
                  <a:srgbClr val="70B74F">
                    <a:alpha val="100000"/>
                  </a:srgbClr>
                </a:highlight>
                <a:latin typeface="Segoe Print" panose="02000600000000000000" charset="0"/>
              </a:rPr>
              <a:t>4</a:t>
            </a:r>
            <a:endParaRPr lang="en-US" sz="1100"/>
          </a:p>
        </p:txBody>
      </p:sp>
      <p:sp>
        <p:nvSpPr>
          <p:cNvPr id="28" name="TextBox 28"/>
          <p:cNvSpPr txBox="1"/>
          <p:nvPr/>
        </p:nvSpPr>
        <p:spPr>
          <a:xfrm>
            <a:off x="7289800" y="3949700"/>
            <a:ext cx="381000" cy="381000"/>
          </a:xfrm>
          <a:prstGeom prst="roundRect">
            <a:avLst>
              <a:gd name="adj" fmla="val 50000"/>
            </a:avLst>
          </a:prstGeom>
          <a:solidFill>
            <a:srgbClr val="70B74F"/>
          </a:solidFill>
        </p:spPr>
        <p:txBody>
          <a:bodyPr lIns="0" tIns="0" rIns="0" bIns="0" rtlCol="0" anchor="ctr"/>
          <a:lstStyle/>
          <a:p>
            <a:pPr indent="0" algn="ctr">
              <a:lnSpc>
                <a:spcPct val="100000"/>
              </a:lnSpc>
              <a:defRPr/>
            </a:pPr>
            <a:r>
              <a:rPr lang="en-US" sz="1400" b="1">
                <a:solidFill>
                  <a:srgbClr val="FFFFFF"/>
                </a:solidFill>
                <a:highlight>
                  <a:srgbClr val="70B74F">
                    <a:alpha val="100000"/>
                  </a:srgbClr>
                </a:highlight>
                <a:latin typeface="Segoe Print" panose="02000600000000000000" charset="0"/>
              </a:rPr>
              <a:t>5</a:t>
            </a:r>
            <a:endParaRPr lang="en-US" sz="1100"/>
          </a:p>
        </p:txBody>
      </p:sp>
      <p:sp>
        <p:nvSpPr>
          <p:cNvPr id="29" name="TextBox 29"/>
          <p:cNvSpPr txBox="1"/>
          <p:nvPr/>
        </p:nvSpPr>
        <p:spPr>
          <a:xfrm>
            <a:off x="8851900" y="3949700"/>
            <a:ext cx="381000" cy="381000"/>
          </a:xfrm>
          <a:prstGeom prst="roundRect">
            <a:avLst>
              <a:gd name="adj" fmla="val 50000"/>
            </a:avLst>
          </a:prstGeom>
          <a:solidFill>
            <a:srgbClr val="70B74F"/>
          </a:solidFill>
        </p:spPr>
        <p:txBody>
          <a:bodyPr lIns="0" tIns="0" rIns="0" bIns="0" rtlCol="0" anchor="ctr"/>
          <a:lstStyle/>
          <a:p>
            <a:pPr indent="0" algn="ctr">
              <a:lnSpc>
                <a:spcPct val="100000"/>
              </a:lnSpc>
              <a:defRPr/>
            </a:pPr>
            <a:r>
              <a:rPr lang="en-US" sz="1400" b="1">
                <a:solidFill>
                  <a:srgbClr val="FFFFFF"/>
                </a:solidFill>
                <a:highlight>
                  <a:srgbClr val="70B74F">
                    <a:alpha val="100000"/>
                  </a:srgbClr>
                </a:highlight>
                <a:latin typeface="Segoe Print" panose="02000600000000000000" charset="0"/>
              </a:rPr>
              <a:t>6</a:t>
            </a:r>
            <a:endParaRPr lang="en-US"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3378200"/>
          </a:xfrm>
          <a:prstGeom prst="rect">
            <a:avLst/>
          </a:prstGeom>
          <a:solidFill>
            <a:srgbClr val="000000">
              <a:alpha val="0"/>
            </a:srgbClr>
          </a:solidFill>
        </p:spPr>
      </p:sp>
      <p:sp>
        <p:nvSpPr>
          <p:cNvPr id="5" name="AutoShape 5"/>
          <p:cNvSpPr/>
          <p:nvPr/>
        </p:nvSpPr>
        <p:spPr>
          <a:xfrm>
            <a:off x="3784600" y="1689100"/>
            <a:ext cx="2806700" cy="3378200"/>
          </a:xfrm>
          <a:prstGeom prst="rect">
            <a:avLst/>
          </a:prstGeom>
          <a:solidFill>
            <a:srgbClr val="000000">
              <a:alpha val="0"/>
            </a:srgbClr>
          </a:solidFill>
        </p:spPr>
      </p:sp>
      <p:sp>
        <p:nvSpPr>
          <p:cNvPr id="6" name="AutoShape 6"/>
          <p:cNvSpPr/>
          <p:nvPr/>
        </p:nvSpPr>
        <p:spPr>
          <a:xfrm>
            <a:off x="7061200" y="1689100"/>
            <a:ext cx="2806700" cy="33782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Segoe Print" panose="02000600000000000000" charset="0"/>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Segoe Print" panose="02000600000000000000" charset="0"/>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Segoe Print" panose="02000600000000000000" charset="0"/>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Segoe Print" panose="02000600000000000000" charset="0"/>
              </a:rPr>
              <a:t>Expected Revenue, Expenses, and Profits</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Segoe Print" panose="02000600000000000000" charset="0"/>
              </a:rPr>
              <a:t>Revenue Growth Projection</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Segoe Print" panose="02000600000000000000" charset="0"/>
              </a:rPr>
              <a:t>Expense Management Strategy</a:t>
            </a:r>
            <a:endParaRPr lang="en-US" sz="1100"/>
          </a:p>
        </p:txBody>
      </p:sp>
      <p:sp>
        <p:nvSpPr>
          <p:cNvPr id="16" name="TextBox 16"/>
          <p:cNvSpPr txBox="1"/>
          <p:nvPr/>
        </p:nvSpPr>
        <p:spPr>
          <a:xfrm>
            <a:off x="7302500" y="2705100"/>
            <a:ext cx="23241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Segoe Print" panose="02000600000000000000" charset="0"/>
              </a:rPr>
              <a:t>Profitability Timeline</a:t>
            </a:r>
            <a:endParaRPr lang="en-US" sz="1100"/>
          </a:p>
        </p:txBody>
      </p:sp>
      <p:sp>
        <p:nvSpPr>
          <p:cNvPr id="17" name="TextBox 17"/>
          <p:cNvSpPr txBox="1"/>
          <p:nvPr/>
        </p:nvSpPr>
        <p:spPr>
          <a:xfrm>
            <a:off x="5080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TechGenius anticipates a significant increase in revenue, projecting growth from $300,000 in Year 1 to $2.5 million by Year 5, driven by a rising subscriber base and enhanced service offerings.</a:t>
            </a:r>
            <a:endParaRPr lang="en-US" sz="1100"/>
          </a:p>
        </p:txBody>
      </p:sp>
      <p:sp>
        <p:nvSpPr>
          <p:cNvPr id="18" name="TextBox 18"/>
          <p:cNvSpPr txBox="1"/>
          <p:nvPr/>
        </p:nvSpPr>
        <p:spPr>
          <a:xfrm>
            <a:off x="37846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Total expenses are expected to rise from $250,000 in Year 1 to $1.8 million by Year 5, with strategic allocations for R&amp;D, marketing, and customer support to ensure sustainable growth.</a:t>
            </a:r>
            <a:endParaRPr lang="en-US" sz="1100"/>
          </a:p>
        </p:txBody>
      </p:sp>
      <p:sp>
        <p:nvSpPr>
          <p:cNvPr id="19" name="TextBox 19"/>
          <p:cNvSpPr txBox="1"/>
          <p:nvPr/>
        </p:nvSpPr>
        <p:spPr>
          <a:xfrm>
            <a:off x="70612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TechGenius aims to achieve a net profit margin of approximately 15% by Year 5, with a break-even point projected in Year 2, indicating a solid financial foundation for future expansion.</a:t>
            </a:r>
            <a:endParaRPr lang="en-US" sz="1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8369300"/>
          </a:xfrm>
          <a:prstGeom prst="rect">
            <a:avLst/>
          </a:prstGeom>
          <a:solidFill>
            <a:srgbClr val="000000">
              <a:alpha val="0"/>
            </a:srgbClr>
          </a:solidFill>
        </p:spPr>
      </p:sp>
      <p:pic>
        <p:nvPicPr>
          <p:cNvPr id="3" name="Picture 3"/>
          <p:cNvPicPr>
            <a:picLocks noChangeAspect="1"/>
          </p:cNvPicPr>
          <p:nvPr/>
        </p:nvPicPr>
        <p:blipFill>
          <a:blip r:embed="rId1"/>
          <a:srcRect l="13000" r="13000"/>
          <a:stretch>
            <a:fillRect/>
          </a:stretch>
        </p:blipFill>
        <p:spPr>
          <a:xfrm>
            <a:off x="0" y="0"/>
            <a:ext cx="3454400" cy="8369300"/>
          </a:xfrm>
          <a:prstGeom prst="rect">
            <a:avLst/>
          </a:prstGeom>
        </p:spPr>
      </p:pic>
      <p:sp>
        <p:nvSpPr>
          <p:cNvPr id="4" name="AutoShape 4"/>
          <p:cNvSpPr/>
          <p:nvPr/>
        </p:nvSpPr>
        <p:spPr>
          <a:xfrm>
            <a:off x="4318000" y="1689100"/>
            <a:ext cx="5054600" cy="1892300"/>
          </a:xfrm>
          <a:prstGeom prst="roundRect">
            <a:avLst>
              <a:gd name="adj" fmla="val 10067"/>
            </a:avLst>
          </a:prstGeom>
          <a:solidFill>
            <a:srgbClr val="BFFDA1">
              <a:alpha val="80000"/>
            </a:srgbClr>
          </a:solidFill>
          <a:ln w="12700">
            <a:solidFill>
              <a:srgbClr val="000000">
                <a:alpha val="0"/>
              </a:srgbClr>
            </a:solidFill>
          </a:ln>
        </p:spPr>
      </p:sp>
      <p:sp>
        <p:nvSpPr>
          <p:cNvPr id="5" name="AutoShape 5"/>
          <p:cNvSpPr/>
          <p:nvPr/>
        </p:nvSpPr>
        <p:spPr>
          <a:xfrm>
            <a:off x="4318000" y="3733800"/>
            <a:ext cx="5054600" cy="1612900"/>
          </a:xfrm>
          <a:prstGeom prst="roundRect">
            <a:avLst>
              <a:gd name="adj" fmla="val 11811"/>
            </a:avLst>
          </a:prstGeom>
          <a:solidFill>
            <a:srgbClr val="BFFDA1">
              <a:alpha val="80000"/>
            </a:srgbClr>
          </a:solidFill>
          <a:ln w="12700">
            <a:solidFill>
              <a:srgbClr val="000000">
                <a:alpha val="0"/>
              </a:srgbClr>
            </a:solidFill>
          </a:ln>
        </p:spPr>
      </p:sp>
      <p:sp>
        <p:nvSpPr>
          <p:cNvPr id="6" name="AutoShape 6"/>
          <p:cNvSpPr/>
          <p:nvPr/>
        </p:nvSpPr>
        <p:spPr>
          <a:xfrm>
            <a:off x="4318000" y="5511800"/>
            <a:ext cx="5054600" cy="2451100"/>
          </a:xfrm>
          <a:prstGeom prst="roundRect">
            <a:avLst>
              <a:gd name="adj" fmla="val 7772"/>
            </a:avLst>
          </a:prstGeom>
          <a:solidFill>
            <a:srgbClr val="BFFDA1">
              <a:alpha val="80000"/>
            </a:srgbClr>
          </a:solidFill>
          <a:ln w="12700">
            <a:solidFill>
              <a:srgbClr val="000000">
                <a:alpha val="0"/>
              </a:srgbClr>
            </a:solidFill>
          </a:ln>
        </p:spPr>
      </p:sp>
      <p:sp>
        <p:nvSpPr>
          <p:cNvPr id="7" name="AutoShape 7"/>
          <p:cNvSpPr/>
          <p:nvPr/>
        </p:nvSpPr>
        <p:spPr>
          <a:xfrm>
            <a:off x="0" y="0"/>
            <a:ext cx="3454400" cy="8369300"/>
          </a:xfrm>
          <a:prstGeom prst="rect">
            <a:avLst/>
          </a:prstGeom>
          <a:solidFill>
            <a:srgbClr val="000000">
              <a:alpha val="0"/>
            </a:srgbClr>
          </a:solidFill>
        </p:spPr>
      </p:sp>
      <p:sp>
        <p:nvSpPr>
          <p:cNvPr id="8" name="AutoShape 8"/>
          <p:cNvSpPr/>
          <p:nvPr/>
        </p:nvSpPr>
        <p:spPr>
          <a:xfrm>
            <a:off x="4318000" y="1866900"/>
            <a:ext cx="0" cy="1498600"/>
          </a:xfrm>
          <a:prstGeom prst="rect">
            <a:avLst/>
          </a:prstGeom>
          <a:solidFill>
            <a:srgbClr val="FFFFFF"/>
          </a:solidFill>
        </p:spPr>
      </p:sp>
      <p:sp>
        <p:nvSpPr>
          <p:cNvPr id="9" name="AutoShape 9"/>
          <p:cNvSpPr/>
          <p:nvPr/>
        </p:nvSpPr>
        <p:spPr>
          <a:xfrm>
            <a:off x="4318000" y="3898900"/>
            <a:ext cx="0" cy="1270000"/>
          </a:xfrm>
          <a:prstGeom prst="rect">
            <a:avLst/>
          </a:prstGeom>
          <a:solidFill>
            <a:srgbClr val="FFFFFF"/>
          </a:solidFill>
        </p:spPr>
      </p:sp>
      <p:sp>
        <p:nvSpPr>
          <p:cNvPr id="10" name="AutoShape 10"/>
          <p:cNvSpPr/>
          <p:nvPr/>
        </p:nvSpPr>
        <p:spPr>
          <a:xfrm>
            <a:off x="4318000" y="5753100"/>
            <a:ext cx="0" cy="19431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318000" y="533400"/>
            <a:ext cx="50546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Key Assumptions and Financial Model</a:t>
            </a:r>
            <a:endParaRPr lang="en-US" sz="1100"/>
          </a:p>
        </p:txBody>
      </p:sp>
      <p:sp>
        <p:nvSpPr>
          <p:cNvPr id="13" name="TextBox 13"/>
          <p:cNvSpPr txBox="1"/>
          <p:nvPr/>
        </p:nvSpPr>
        <p:spPr>
          <a:xfrm>
            <a:off x="4521200" y="18923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Customer Growth Projections</a:t>
            </a:r>
            <a:endParaRPr lang="en-US" sz="1100"/>
          </a:p>
        </p:txBody>
      </p:sp>
      <p:sp>
        <p:nvSpPr>
          <p:cNvPr id="14" name="TextBox 14"/>
          <p:cNvSpPr txBox="1"/>
          <p:nvPr/>
        </p:nvSpPr>
        <p:spPr>
          <a:xfrm>
            <a:off x="4521200" y="39370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Churn Rate Expectations</a:t>
            </a:r>
            <a:endParaRPr lang="en-US" sz="1100"/>
          </a:p>
        </p:txBody>
      </p:sp>
      <p:sp>
        <p:nvSpPr>
          <p:cNvPr id="15" name="TextBox 15"/>
          <p:cNvSpPr txBox="1"/>
          <p:nvPr/>
        </p:nvSpPr>
        <p:spPr>
          <a:xfrm>
            <a:off x="4521200" y="57150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Revenue Model Structure</a:t>
            </a:r>
            <a:endParaRPr lang="en-US" sz="1100"/>
          </a:p>
        </p:txBody>
      </p:sp>
      <p:sp>
        <p:nvSpPr>
          <p:cNvPr id="16" name="TextBox 16"/>
          <p:cNvSpPr txBox="1"/>
          <p:nvPr/>
        </p:nvSpPr>
        <p:spPr>
          <a:xfrm>
            <a:off x="4521200" y="22606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Initial base of 1</a:t>
            </a:r>
            <a:endParaRPr lang="en-US" sz="1100"/>
          </a:p>
        </p:txBody>
      </p:sp>
      <p:sp>
        <p:nvSpPr>
          <p:cNvPr id="17" name="TextBox 17"/>
          <p:cNvSpPr txBox="1"/>
          <p:nvPr/>
        </p:nvSpPr>
        <p:spPr>
          <a:xfrm>
            <a:off x="4521200" y="25400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500 businesses</a:t>
            </a:r>
            <a:endParaRPr lang="en-US" sz="1100"/>
          </a:p>
        </p:txBody>
      </p:sp>
      <p:sp>
        <p:nvSpPr>
          <p:cNvPr id="18" name="TextBox 18"/>
          <p:cNvSpPr txBox="1"/>
          <p:nvPr/>
        </p:nvSpPr>
        <p:spPr>
          <a:xfrm>
            <a:off x="4521200" y="28194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30% annual growth rate</a:t>
            </a:r>
            <a:endParaRPr lang="en-US" sz="1100"/>
          </a:p>
        </p:txBody>
      </p:sp>
      <p:sp>
        <p:nvSpPr>
          <p:cNvPr id="19" name="TextBox 19"/>
          <p:cNvSpPr txBox="1"/>
          <p:nvPr/>
        </p:nvSpPr>
        <p:spPr>
          <a:xfrm>
            <a:off x="4521200" y="30988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Multi-channel acquisition strategy</a:t>
            </a:r>
            <a:endParaRPr lang="en-US" sz="1100"/>
          </a:p>
        </p:txBody>
      </p:sp>
      <p:sp>
        <p:nvSpPr>
          <p:cNvPr id="20" name="TextBox 20"/>
          <p:cNvSpPr txBox="1"/>
          <p:nvPr/>
        </p:nvSpPr>
        <p:spPr>
          <a:xfrm>
            <a:off x="4521200" y="43180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Initial 5% monthly churn</a:t>
            </a:r>
            <a:endParaRPr lang="en-US" sz="1100"/>
          </a:p>
        </p:txBody>
      </p:sp>
      <p:sp>
        <p:nvSpPr>
          <p:cNvPr id="21" name="TextBox 21"/>
          <p:cNvSpPr txBox="1"/>
          <p:nvPr/>
        </p:nvSpPr>
        <p:spPr>
          <a:xfrm>
            <a:off x="4521200" y="45974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Stabilizing at 3% over time</a:t>
            </a:r>
            <a:endParaRPr lang="en-US" sz="1100"/>
          </a:p>
        </p:txBody>
      </p:sp>
      <p:sp>
        <p:nvSpPr>
          <p:cNvPr id="22" name="TextBox 22"/>
          <p:cNvSpPr txBox="1"/>
          <p:nvPr/>
        </p:nvSpPr>
        <p:spPr>
          <a:xfrm>
            <a:off x="4521200" y="48768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Impact on recurring revenue</a:t>
            </a:r>
            <a:endParaRPr lang="en-US" sz="1100"/>
          </a:p>
        </p:txBody>
      </p:sp>
      <p:sp>
        <p:nvSpPr>
          <p:cNvPr id="23" name="TextBox 23"/>
          <p:cNvSpPr txBox="1"/>
          <p:nvPr/>
        </p:nvSpPr>
        <p:spPr>
          <a:xfrm>
            <a:off x="4521200" y="60833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Subscription tiers at $99</a:t>
            </a:r>
            <a:endParaRPr lang="en-US" sz="1100"/>
          </a:p>
        </p:txBody>
      </p:sp>
      <p:sp>
        <p:nvSpPr>
          <p:cNvPr id="24" name="TextBox 24"/>
          <p:cNvSpPr txBox="1"/>
          <p:nvPr/>
        </p:nvSpPr>
        <p:spPr>
          <a:xfrm>
            <a:off x="4521200" y="63627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$199</a:t>
            </a:r>
            <a:endParaRPr lang="en-US" sz="1100"/>
          </a:p>
        </p:txBody>
      </p:sp>
      <p:sp>
        <p:nvSpPr>
          <p:cNvPr id="25" name="TextBox 25"/>
          <p:cNvSpPr txBox="1"/>
          <p:nvPr/>
        </p:nvSpPr>
        <p:spPr>
          <a:xfrm>
            <a:off x="4521200" y="66421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$499</a:t>
            </a:r>
            <a:endParaRPr lang="en-US" sz="1100"/>
          </a:p>
        </p:txBody>
      </p:sp>
      <p:sp>
        <p:nvSpPr>
          <p:cNvPr id="26" name="TextBox 26"/>
          <p:cNvSpPr txBox="1"/>
          <p:nvPr/>
        </p:nvSpPr>
        <p:spPr>
          <a:xfrm>
            <a:off x="4521200" y="69215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40% basic</a:t>
            </a:r>
            <a:endParaRPr lang="en-US" sz="1100"/>
          </a:p>
        </p:txBody>
      </p:sp>
      <p:sp>
        <p:nvSpPr>
          <p:cNvPr id="27" name="TextBox 27"/>
          <p:cNvSpPr txBox="1"/>
          <p:nvPr/>
        </p:nvSpPr>
        <p:spPr>
          <a:xfrm>
            <a:off x="4521200" y="72009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40% professional</a:t>
            </a:r>
            <a:endParaRPr lang="en-US" sz="1100"/>
          </a:p>
        </p:txBody>
      </p:sp>
      <p:sp>
        <p:nvSpPr>
          <p:cNvPr id="28" name="TextBox 28"/>
          <p:cNvSpPr txBox="1"/>
          <p:nvPr/>
        </p:nvSpPr>
        <p:spPr>
          <a:xfrm>
            <a:off x="4521200" y="74803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20% enterprise solutions</a:t>
            </a:r>
            <a:endParaRPr lang="en-US"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t="10000" b="10000"/>
          <a:stretch>
            <a:fillRect/>
          </a:stretch>
        </p:blipFill>
        <p:spPr>
          <a:xfrm>
            <a:off x="1016000" y="1016000"/>
            <a:ext cx="3810000" cy="3810000"/>
          </a:xfrm>
          <a:prstGeom prst="roundRect">
            <a:avLst>
              <a:gd name="adj" fmla="val 6000"/>
            </a:avLst>
          </a:prstGeom>
        </p:spPr>
      </p:pic>
      <p:sp>
        <p:nvSpPr>
          <p:cNvPr id="5" name="AutoShape 5"/>
          <p:cNvSpPr/>
          <p:nvPr/>
        </p:nvSpPr>
        <p:spPr>
          <a:xfrm>
            <a:off x="5410200" y="2374900"/>
            <a:ext cx="3810000" cy="25019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2222500"/>
            <a:ext cx="635000" cy="25400"/>
          </a:xfrm>
          <a:prstGeom prst="rect">
            <a:avLst/>
          </a:prstGeom>
          <a:solidFill>
            <a:srgbClr val="388315"/>
          </a:solidFill>
        </p:spPr>
      </p:sp>
      <p:sp>
        <p:nvSpPr>
          <p:cNvPr id="8" name="TextBox 8"/>
          <p:cNvSpPr txBox="1"/>
          <p:nvPr/>
        </p:nvSpPr>
        <p:spPr>
          <a:xfrm>
            <a:off x="5410200" y="1270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Amount of Funding Needed</a:t>
            </a:r>
            <a:endParaRPr lang="en-US" sz="1100"/>
          </a:p>
        </p:txBody>
      </p:sp>
      <p:sp>
        <p:nvSpPr>
          <p:cNvPr id="9" name="TextBox 9"/>
          <p:cNvSpPr txBox="1"/>
          <p:nvPr/>
        </p:nvSpPr>
        <p:spPr>
          <a:xfrm>
            <a:off x="5410200" y="23749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Funding Allocation Overview</a:t>
            </a:r>
            <a:endParaRPr lang="en-US" sz="1100"/>
          </a:p>
        </p:txBody>
      </p:sp>
      <p:sp>
        <p:nvSpPr>
          <p:cNvPr id="10" name="TextBox 10"/>
          <p:cNvSpPr txBox="1"/>
          <p:nvPr/>
        </p:nvSpPr>
        <p:spPr>
          <a:xfrm>
            <a:off x="5410200" y="2743200"/>
            <a:ext cx="3810000" cy="212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The $1 million seed investment will be strategically allocated across key operational areas, including $400,000 for R&amp;D to enhance AI capabilities, $300,000 for marketing initiatives to drive customer acquisition, $200,000 for essential operational expenses, $100,000 for establishing a sales infrastructure, and $100,000 reserved as a contingency fund to manage unforeseen challenges, ensuring a robust foundation for TechGenius's growth and market penetration.</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746500" y="2566670"/>
            <a:ext cx="10388600" cy="7531100"/>
          </a:xfrm>
          <a:prstGeom prst="rect">
            <a:avLst/>
          </a:prstGeom>
          <a:solidFill>
            <a:srgbClr val="000000">
              <a:alpha val="0"/>
            </a:srgbClr>
          </a:solidFill>
        </p:spPr>
      </p:sp>
      <p:pic>
        <p:nvPicPr>
          <p:cNvPr id="3" name="Picture 3"/>
          <p:cNvPicPr>
            <a:picLocks noChangeAspect="1"/>
          </p:cNvPicPr>
          <p:nvPr/>
        </p:nvPicPr>
        <p:blipFill>
          <a:blip r:embed="rId1"/>
          <a:srcRect l="9000" r="9000"/>
          <a:stretch>
            <a:fillRect/>
          </a:stretch>
        </p:blipFill>
        <p:spPr>
          <a:xfrm>
            <a:off x="0" y="0"/>
            <a:ext cx="3454400" cy="5836285"/>
          </a:xfrm>
          <a:prstGeom prst="rect">
            <a:avLst/>
          </a:prstGeom>
        </p:spPr>
      </p:pic>
      <p:sp>
        <p:nvSpPr>
          <p:cNvPr id="4" name="AutoShape 4"/>
          <p:cNvSpPr/>
          <p:nvPr>
            <p:custDataLst>
              <p:tags r:id="rId2"/>
            </p:custDataLst>
          </p:nvPr>
        </p:nvSpPr>
        <p:spPr>
          <a:xfrm>
            <a:off x="4051119" y="1141730"/>
            <a:ext cx="4201341" cy="1340629"/>
          </a:xfrm>
          <a:prstGeom prst="roundRect">
            <a:avLst>
              <a:gd name="adj" fmla="val 11811"/>
            </a:avLst>
          </a:prstGeom>
          <a:solidFill>
            <a:srgbClr val="BFFDA1">
              <a:alpha val="80000"/>
            </a:srgbClr>
          </a:solidFill>
          <a:ln w="12700">
            <a:solidFill>
              <a:srgbClr val="000000">
                <a:alpha val="0"/>
              </a:srgbClr>
            </a:solidFill>
          </a:ln>
        </p:spPr>
      </p:sp>
      <p:sp>
        <p:nvSpPr>
          <p:cNvPr id="5" name="AutoShape 5"/>
          <p:cNvSpPr/>
          <p:nvPr>
            <p:custDataLst>
              <p:tags r:id="rId3"/>
            </p:custDataLst>
          </p:nvPr>
        </p:nvSpPr>
        <p:spPr>
          <a:xfrm>
            <a:off x="4051119" y="2609033"/>
            <a:ext cx="4201341" cy="1340629"/>
          </a:xfrm>
          <a:prstGeom prst="roundRect">
            <a:avLst>
              <a:gd name="adj" fmla="val 11811"/>
            </a:avLst>
          </a:prstGeom>
          <a:solidFill>
            <a:srgbClr val="BFFDA1">
              <a:alpha val="80000"/>
            </a:srgbClr>
          </a:solidFill>
          <a:ln w="12700">
            <a:solidFill>
              <a:srgbClr val="000000">
                <a:alpha val="0"/>
              </a:srgbClr>
            </a:solidFill>
          </a:ln>
        </p:spPr>
      </p:sp>
      <p:sp>
        <p:nvSpPr>
          <p:cNvPr id="6" name="AutoShape 6"/>
          <p:cNvSpPr/>
          <p:nvPr>
            <p:custDataLst>
              <p:tags r:id="rId4"/>
            </p:custDataLst>
          </p:nvPr>
        </p:nvSpPr>
        <p:spPr>
          <a:xfrm>
            <a:off x="4051119" y="4086891"/>
            <a:ext cx="4201341" cy="1572864"/>
          </a:xfrm>
          <a:prstGeom prst="roundRect">
            <a:avLst>
              <a:gd name="adj" fmla="val 10067"/>
            </a:avLst>
          </a:prstGeom>
          <a:solidFill>
            <a:srgbClr val="BFFDA1">
              <a:alpha val="80000"/>
            </a:srgbClr>
          </a:solidFill>
          <a:ln w="12700">
            <a:solidFill>
              <a:srgbClr val="000000">
                <a:alpha val="0"/>
              </a:srgbClr>
            </a:solidFill>
          </a:ln>
        </p:spPr>
      </p:sp>
      <p:sp>
        <p:nvSpPr>
          <p:cNvPr id="7" name="AutoShape 7"/>
          <p:cNvSpPr/>
          <p:nvPr/>
        </p:nvSpPr>
        <p:spPr>
          <a:xfrm>
            <a:off x="0" y="18415"/>
            <a:ext cx="3454400" cy="5836285"/>
          </a:xfrm>
          <a:prstGeom prst="rect">
            <a:avLst/>
          </a:prstGeom>
          <a:solidFill>
            <a:srgbClr val="000000">
              <a:alpha val="0"/>
            </a:srgbClr>
          </a:solidFill>
        </p:spPr>
        <p:txBody>
          <a:bodyPr/>
          <a:p>
            <a:endParaRPr lang="zh-CN" altLang="en-US"/>
          </a:p>
        </p:txBody>
      </p:sp>
      <p:sp>
        <p:nvSpPr>
          <p:cNvPr id="8" name="AutoShape 8"/>
          <p:cNvSpPr/>
          <p:nvPr>
            <p:custDataLst>
              <p:tags r:id="rId5"/>
            </p:custDataLst>
          </p:nvPr>
        </p:nvSpPr>
        <p:spPr>
          <a:xfrm>
            <a:off x="4276096" y="1507259"/>
            <a:ext cx="0" cy="998196"/>
          </a:xfrm>
          <a:prstGeom prst="rect">
            <a:avLst/>
          </a:prstGeom>
          <a:solidFill>
            <a:srgbClr val="FFFFFF"/>
          </a:solidFill>
        </p:spPr>
      </p:sp>
      <p:sp>
        <p:nvSpPr>
          <p:cNvPr id="9" name="AutoShape 9"/>
          <p:cNvSpPr/>
          <p:nvPr>
            <p:custDataLst>
              <p:tags r:id="rId6"/>
            </p:custDataLst>
          </p:nvPr>
        </p:nvSpPr>
        <p:spPr>
          <a:xfrm>
            <a:off x="4276096" y="2904733"/>
            <a:ext cx="0" cy="998196"/>
          </a:xfrm>
          <a:prstGeom prst="rect">
            <a:avLst/>
          </a:prstGeom>
          <a:solidFill>
            <a:srgbClr val="FFFFFF"/>
          </a:solidFill>
        </p:spPr>
      </p:sp>
      <p:sp>
        <p:nvSpPr>
          <p:cNvPr id="10" name="AutoShape 10"/>
          <p:cNvSpPr/>
          <p:nvPr>
            <p:custDataLst>
              <p:tags r:id="rId7"/>
            </p:custDataLst>
          </p:nvPr>
        </p:nvSpPr>
        <p:spPr>
          <a:xfrm>
            <a:off x="4276096" y="4322172"/>
            <a:ext cx="0" cy="1177872"/>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051300" y="153670"/>
            <a:ext cx="50546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Inadequacies of Current Solutions</a:t>
            </a:r>
            <a:endParaRPr lang="en-US" sz="1100"/>
          </a:p>
        </p:txBody>
      </p:sp>
      <p:sp>
        <p:nvSpPr>
          <p:cNvPr id="13" name="TextBox 13"/>
          <p:cNvSpPr txBox="1"/>
          <p:nvPr>
            <p:custDataLst>
              <p:tags r:id="rId8"/>
            </p:custDataLst>
          </p:nvPr>
        </p:nvSpPr>
        <p:spPr>
          <a:xfrm>
            <a:off x="4220017" y="1200138"/>
            <a:ext cx="3863545" cy="221679"/>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Complexity Over Usability</a:t>
            </a:r>
            <a:endParaRPr lang="en-US" sz="1100"/>
          </a:p>
        </p:txBody>
      </p:sp>
      <p:sp>
        <p:nvSpPr>
          <p:cNvPr id="14" name="TextBox 14"/>
          <p:cNvSpPr txBox="1"/>
          <p:nvPr>
            <p:custDataLst>
              <p:tags r:id="rId9"/>
            </p:custDataLst>
          </p:nvPr>
        </p:nvSpPr>
        <p:spPr>
          <a:xfrm>
            <a:off x="4220017" y="2671886"/>
            <a:ext cx="3863545" cy="221679"/>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Siloed Data Integration</a:t>
            </a:r>
            <a:endParaRPr lang="en-US" sz="1100"/>
          </a:p>
        </p:txBody>
      </p:sp>
      <p:sp>
        <p:nvSpPr>
          <p:cNvPr id="15" name="TextBox 15"/>
          <p:cNvSpPr txBox="1"/>
          <p:nvPr>
            <p:custDataLst>
              <p:tags r:id="rId10"/>
            </p:custDataLst>
          </p:nvPr>
        </p:nvSpPr>
        <p:spPr>
          <a:xfrm>
            <a:off x="4220017" y="4222769"/>
            <a:ext cx="3863545" cy="221679"/>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Generic Metrics Limitations</a:t>
            </a:r>
            <a:endParaRPr lang="en-US" sz="1100"/>
          </a:p>
        </p:txBody>
      </p:sp>
      <p:sp>
        <p:nvSpPr>
          <p:cNvPr id="16" name="TextBox 16"/>
          <p:cNvSpPr txBox="1"/>
          <p:nvPr>
            <p:custDataLst>
              <p:tags r:id="rId11"/>
            </p:custDataLst>
          </p:nvPr>
        </p:nvSpPr>
        <p:spPr>
          <a:xfrm>
            <a:off x="4220017" y="1616756"/>
            <a:ext cx="3863545" cy="696705"/>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Many marketing analytics tools prioritize advanced features that overwhelm SMEs, leading to underutilization and frustration due to steep learning curves and lack of user-friendly interfaces.</a:t>
            </a:r>
            <a:endParaRPr lang="en-US" sz="1100"/>
          </a:p>
        </p:txBody>
      </p:sp>
      <p:sp>
        <p:nvSpPr>
          <p:cNvPr id="17" name="TextBox 17"/>
          <p:cNvSpPr txBox="1"/>
          <p:nvPr>
            <p:custDataLst>
              <p:tags r:id="rId12"/>
            </p:custDataLst>
          </p:nvPr>
        </p:nvSpPr>
        <p:spPr>
          <a:xfrm>
            <a:off x="4220017" y="3094615"/>
            <a:ext cx="3863545" cy="696705"/>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Current solutions often fail to seamlessly integrate data from multiple platforms, resulting in fragmented insights that hinder comprehensive analysis and timely decision-making for SMEs.</a:t>
            </a:r>
            <a:endParaRPr lang="en-US" sz="1100"/>
          </a:p>
        </p:txBody>
      </p:sp>
      <p:sp>
        <p:nvSpPr>
          <p:cNvPr id="18" name="TextBox 18"/>
          <p:cNvSpPr txBox="1"/>
          <p:nvPr>
            <p:custDataLst>
              <p:tags r:id="rId13"/>
            </p:custDataLst>
          </p:nvPr>
        </p:nvSpPr>
        <p:spPr>
          <a:xfrm>
            <a:off x="4220017" y="4561917"/>
            <a:ext cx="3863545" cy="92894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Existing tools typically rely on standard performance indicators that do not reflect the unique contexts of SMEs, limiting their ability to derive actionable insights and effectively measure marketing impact.</a:t>
            </a:r>
            <a:endParaRPr lang="en-US"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22000" r="22000"/>
          <a:stretch>
            <a:fillRect/>
          </a:stretch>
        </p:blipFill>
        <p:spPr>
          <a:xfrm>
            <a:off x="5410200" y="1016000"/>
            <a:ext cx="3810000" cy="3810000"/>
          </a:xfrm>
          <a:prstGeom prst="roundRect">
            <a:avLst>
              <a:gd name="adj" fmla="val 6000"/>
            </a:avLst>
          </a:prstGeom>
        </p:spPr>
      </p:pic>
      <p:sp>
        <p:nvSpPr>
          <p:cNvPr id="5" name="AutoShape 5"/>
          <p:cNvSpPr/>
          <p:nvPr/>
        </p:nvSpPr>
        <p:spPr>
          <a:xfrm>
            <a:off x="1016000" y="2120900"/>
            <a:ext cx="3810000" cy="23495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2095500"/>
            <a:ext cx="635000" cy="25400"/>
          </a:xfrm>
          <a:prstGeom prst="rect">
            <a:avLst/>
          </a:prstGeom>
          <a:solidFill>
            <a:srgbClr val="388315"/>
          </a:solidFill>
        </p:spPr>
      </p:sp>
      <p:sp>
        <p:nvSpPr>
          <p:cNvPr id="8" name="TextBox 8"/>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Use of Funds and Funding Milestones</a:t>
            </a:r>
            <a:endParaRPr lang="en-US" sz="1100"/>
          </a:p>
        </p:txBody>
      </p:sp>
      <p:sp>
        <p:nvSpPr>
          <p:cNvPr id="9" name="TextBox 9"/>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Strategic Fund Allocation</a:t>
            </a:r>
            <a:endParaRPr lang="en-US" sz="1100"/>
          </a:p>
        </p:txBody>
      </p:sp>
      <p:sp>
        <p:nvSpPr>
          <p:cNvPr id="10" name="TextBox 10"/>
          <p:cNvSpPr txBox="1"/>
          <p:nvPr/>
        </p:nvSpPr>
        <p:spPr>
          <a:xfrm>
            <a:off x="1016000" y="2768600"/>
            <a:ext cx="3810000" cy="17018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The $1 million seed funding will be meticulously allocated to ensure optimal growth, with 40% dedicated to R&amp;D for product innovation, 30% for aggressive marketing to capture market share, 15% for essential operational costs, 10% for building a skilled sales team, and 5% reserved for unforeseen expenses, thereby establishing a solid foundation for TechGenius's success.</a:t>
            </a:r>
            <a:endParaRPr lang="en-US" sz="1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Segoe Print" panose="02000600000000000000" charset="0"/>
              </a:rPr>
              <a:t>Team and Risks</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Segoe Print" panose="02000600000000000000" charset="0"/>
              </a:rPr>
              <a:t>Section 6</a:t>
            </a:r>
            <a:endParaRPr lang="en-US"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7810500"/>
          </a:xfrm>
          <a:prstGeom prst="rect">
            <a:avLst/>
          </a:prstGeom>
          <a:solidFill>
            <a:srgbClr val="000000">
              <a:alpha val="0"/>
            </a:srgbClr>
          </a:solidFill>
        </p:spPr>
      </p:sp>
      <p:pic>
        <p:nvPicPr>
          <p:cNvPr id="3" name="Picture 3"/>
          <p:cNvPicPr>
            <a:picLocks noChangeAspect="1"/>
          </p:cNvPicPr>
          <p:nvPr/>
        </p:nvPicPr>
        <p:blipFill>
          <a:blip r:embed="rId1"/>
          <a:srcRect l="11000" r="11000"/>
          <a:stretch>
            <a:fillRect/>
          </a:stretch>
        </p:blipFill>
        <p:spPr>
          <a:xfrm>
            <a:off x="0" y="0"/>
            <a:ext cx="3454400" cy="7810500"/>
          </a:xfrm>
          <a:prstGeom prst="rect">
            <a:avLst/>
          </a:prstGeom>
        </p:spPr>
      </p:pic>
      <p:sp>
        <p:nvSpPr>
          <p:cNvPr id="4" name="AutoShape 4"/>
          <p:cNvSpPr/>
          <p:nvPr/>
        </p:nvSpPr>
        <p:spPr>
          <a:xfrm>
            <a:off x="4318000" y="1689100"/>
            <a:ext cx="5054600" cy="2171700"/>
          </a:xfrm>
          <a:prstGeom prst="roundRect">
            <a:avLst>
              <a:gd name="adj" fmla="val 8771"/>
            </a:avLst>
          </a:prstGeom>
          <a:solidFill>
            <a:srgbClr val="BFFDA1">
              <a:alpha val="80000"/>
            </a:srgbClr>
          </a:solidFill>
          <a:ln w="12700">
            <a:solidFill>
              <a:srgbClr val="000000">
                <a:alpha val="0"/>
              </a:srgbClr>
            </a:solidFill>
          </a:ln>
        </p:spPr>
      </p:sp>
      <p:sp>
        <p:nvSpPr>
          <p:cNvPr id="5" name="AutoShape 5"/>
          <p:cNvSpPr/>
          <p:nvPr/>
        </p:nvSpPr>
        <p:spPr>
          <a:xfrm>
            <a:off x="4318000" y="4013200"/>
            <a:ext cx="5054600" cy="1612900"/>
          </a:xfrm>
          <a:prstGeom prst="roundRect">
            <a:avLst>
              <a:gd name="adj" fmla="val 11811"/>
            </a:avLst>
          </a:prstGeom>
          <a:solidFill>
            <a:srgbClr val="BFFDA1">
              <a:alpha val="80000"/>
            </a:srgbClr>
          </a:solidFill>
          <a:ln w="12700">
            <a:solidFill>
              <a:srgbClr val="000000">
                <a:alpha val="0"/>
              </a:srgbClr>
            </a:solidFill>
          </a:ln>
        </p:spPr>
      </p:sp>
      <p:sp>
        <p:nvSpPr>
          <p:cNvPr id="6" name="AutoShape 6"/>
          <p:cNvSpPr/>
          <p:nvPr/>
        </p:nvSpPr>
        <p:spPr>
          <a:xfrm>
            <a:off x="4318000" y="5791200"/>
            <a:ext cx="5054600" cy="1612900"/>
          </a:xfrm>
          <a:prstGeom prst="roundRect">
            <a:avLst>
              <a:gd name="adj" fmla="val 11811"/>
            </a:avLst>
          </a:prstGeom>
          <a:solidFill>
            <a:srgbClr val="BFFDA1">
              <a:alpha val="80000"/>
            </a:srgbClr>
          </a:solidFill>
          <a:ln w="12700">
            <a:solidFill>
              <a:srgbClr val="000000">
                <a:alpha val="0"/>
              </a:srgbClr>
            </a:solidFill>
          </a:ln>
        </p:spPr>
      </p:sp>
      <p:sp>
        <p:nvSpPr>
          <p:cNvPr id="7" name="AutoShape 7"/>
          <p:cNvSpPr/>
          <p:nvPr/>
        </p:nvSpPr>
        <p:spPr>
          <a:xfrm>
            <a:off x="0" y="0"/>
            <a:ext cx="3454400" cy="7810500"/>
          </a:xfrm>
          <a:prstGeom prst="rect">
            <a:avLst/>
          </a:prstGeom>
          <a:solidFill>
            <a:srgbClr val="000000">
              <a:alpha val="0"/>
            </a:srgbClr>
          </a:solidFill>
        </p:spPr>
      </p:sp>
      <p:sp>
        <p:nvSpPr>
          <p:cNvPr id="8" name="AutoShape 8"/>
          <p:cNvSpPr/>
          <p:nvPr/>
        </p:nvSpPr>
        <p:spPr>
          <a:xfrm>
            <a:off x="4318000" y="1905000"/>
            <a:ext cx="0" cy="1714500"/>
          </a:xfrm>
          <a:prstGeom prst="rect">
            <a:avLst/>
          </a:prstGeom>
          <a:solidFill>
            <a:srgbClr val="FFFFFF"/>
          </a:solidFill>
        </p:spPr>
      </p:sp>
      <p:sp>
        <p:nvSpPr>
          <p:cNvPr id="9" name="AutoShape 9"/>
          <p:cNvSpPr/>
          <p:nvPr/>
        </p:nvSpPr>
        <p:spPr>
          <a:xfrm>
            <a:off x="4318000" y="4178300"/>
            <a:ext cx="0" cy="1270000"/>
          </a:xfrm>
          <a:prstGeom prst="rect">
            <a:avLst/>
          </a:prstGeom>
          <a:solidFill>
            <a:srgbClr val="FFFFFF"/>
          </a:solidFill>
        </p:spPr>
      </p:sp>
      <p:sp>
        <p:nvSpPr>
          <p:cNvPr id="10" name="AutoShape 10"/>
          <p:cNvSpPr/>
          <p:nvPr/>
        </p:nvSpPr>
        <p:spPr>
          <a:xfrm>
            <a:off x="4318000" y="5943600"/>
            <a:ext cx="0" cy="12700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318000" y="533400"/>
            <a:ext cx="50546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Introduction of Core Team Members</a:t>
            </a:r>
            <a:endParaRPr lang="en-US" sz="1100"/>
          </a:p>
        </p:txBody>
      </p:sp>
      <p:sp>
        <p:nvSpPr>
          <p:cNvPr id="13" name="TextBox 13"/>
          <p:cNvSpPr txBox="1"/>
          <p:nvPr/>
        </p:nvSpPr>
        <p:spPr>
          <a:xfrm>
            <a:off x="4521200" y="18923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Diverse Expertise in Leadership</a:t>
            </a:r>
            <a:endParaRPr lang="en-US" sz="1100"/>
          </a:p>
        </p:txBody>
      </p:sp>
      <p:sp>
        <p:nvSpPr>
          <p:cNvPr id="14" name="TextBox 14"/>
          <p:cNvSpPr txBox="1"/>
          <p:nvPr/>
        </p:nvSpPr>
        <p:spPr>
          <a:xfrm>
            <a:off x="4521200" y="42164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Strategic Vision and Execution</a:t>
            </a:r>
            <a:endParaRPr lang="en-US" sz="1100"/>
          </a:p>
        </p:txBody>
      </p:sp>
      <p:sp>
        <p:nvSpPr>
          <p:cNvPr id="15" name="TextBox 15"/>
          <p:cNvSpPr txBox="1"/>
          <p:nvPr/>
        </p:nvSpPr>
        <p:spPr>
          <a:xfrm>
            <a:off x="4521200" y="59944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Commitment to Growth and Success</a:t>
            </a:r>
            <a:endParaRPr lang="en-US" sz="1100"/>
          </a:p>
        </p:txBody>
      </p:sp>
      <p:sp>
        <p:nvSpPr>
          <p:cNvPr id="16" name="TextBox 16"/>
          <p:cNvSpPr txBox="1"/>
          <p:nvPr/>
        </p:nvSpPr>
        <p:spPr>
          <a:xfrm>
            <a:off x="4521200" y="22606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Team combines technology</a:t>
            </a:r>
            <a:endParaRPr lang="en-US" sz="1100"/>
          </a:p>
        </p:txBody>
      </p:sp>
      <p:sp>
        <p:nvSpPr>
          <p:cNvPr id="17" name="TextBox 17"/>
          <p:cNvSpPr txBox="1"/>
          <p:nvPr/>
        </p:nvSpPr>
        <p:spPr>
          <a:xfrm>
            <a:off x="4521200" y="25400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marketing</a:t>
            </a:r>
            <a:endParaRPr lang="en-US" sz="1100"/>
          </a:p>
        </p:txBody>
      </p:sp>
      <p:sp>
        <p:nvSpPr>
          <p:cNvPr id="18" name="TextBox 18"/>
          <p:cNvSpPr txBox="1"/>
          <p:nvPr/>
        </p:nvSpPr>
        <p:spPr>
          <a:xfrm>
            <a:off x="4521200" y="28194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operations</a:t>
            </a:r>
            <a:endParaRPr lang="en-US" sz="1100"/>
          </a:p>
        </p:txBody>
      </p:sp>
      <p:sp>
        <p:nvSpPr>
          <p:cNvPr id="19" name="TextBox 19"/>
          <p:cNvSpPr txBox="1"/>
          <p:nvPr/>
        </p:nvSpPr>
        <p:spPr>
          <a:xfrm>
            <a:off x="4521200" y="30988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Unique backgrounds enhance innovation</a:t>
            </a:r>
            <a:endParaRPr lang="en-US" sz="1100"/>
          </a:p>
        </p:txBody>
      </p:sp>
      <p:sp>
        <p:nvSpPr>
          <p:cNvPr id="20" name="TextBox 20"/>
          <p:cNvSpPr txBox="1"/>
          <p:nvPr/>
        </p:nvSpPr>
        <p:spPr>
          <a:xfrm>
            <a:off x="4521200" y="33782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Proven track records in startups</a:t>
            </a:r>
            <a:endParaRPr lang="en-US" sz="1100"/>
          </a:p>
        </p:txBody>
      </p:sp>
      <p:sp>
        <p:nvSpPr>
          <p:cNvPr id="21" name="TextBox 21"/>
          <p:cNvSpPr txBox="1"/>
          <p:nvPr/>
        </p:nvSpPr>
        <p:spPr>
          <a:xfrm>
            <a:off x="4521200" y="45974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CEO drives overall strategy</a:t>
            </a:r>
            <a:endParaRPr lang="en-US" sz="1100"/>
          </a:p>
        </p:txBody>
      </p:sp>
      <p:sp>
        <p:nvSpPr>
          <p:cNvPr id="22" name="TextBox 22"/>
          <p:cNvSpPr txBox="1"/>
          <p:nvPr/>
        </p:nvSpPr>
        <p:spPr>
          <a:xfrm>
            <a:off x="4521200" y="48768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CTO ensures technical excellence</a:t>
            </a:r>
            <a:endParaRPr lang="en-US" sz="1100"/>
          </a:p>
        </p:txBody>
      </p:sp>
      <p:sp>
        <p:nvSpPr>
          <p:cNvPr id="23" name="TextBox 23"/>
          <p:cNvSpPr txBox="1"/>
          <p:nvPr/>
        </p:nvSpPr>
        <p:spPr>
          <a:xfrm>
            <a:off x="4521200" y="51562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CMO focuses on market positioning</a:t>
            </a:r>
            <a:endParaRPr lang="en-US" sz="1100"/>
          </a:p>
        </p:txBody>
      </p:sp>
      <p:sp>
        <p:nvSpPr>
          <p:cNvPr id="24" name="TextBox 24"/>
          <p:cNvSpPr txBox="1"/>
          <p:nvPr/>
        </p:nvSpPr>
        <p:spPr>
          <a:xfrm>
            <a:off x="4521200" y="63627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CFO manages financial health</a:t>
            </a:r>
            <a:endParaRPr lang="en-US" sz="1100"/>
          </a:p>
        </p:txBody>
      </p:sp>
      <p:sp>
        <p:nvSpPr>
          <p:cNvPr id="25" name="TextBox 25"/>
          <p:cNvSpPr txBox="1"/>
          <p:nvPr/>
        </p:nvSpPr>
        <p:spPr>
          <a:xfrm>
            <a:off x="4521200" y="66421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Head of Product Development innovates offerings</a:t>
            </a:r>
            <a:endParaRPr lang="en-US" sz="1100"/>
          </a:p>
        </p:txBody>
      </p:sp>
      <p:sp>
        <p:nvSpPr>
          <p:cNvPr id="26" name="TextBox 26"/>
          <p:cNvSpPr txBox="1"/>
          <p:nvPr/>
        </p:nvSpPr>
        <p:spPr>
          <a:xfrm>
            <a:off x="4521200" y="6921500"/>
            <a:ext cx="4648200" cy="2794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Head of Customer Success enhances client relations</a:t>
            </a:r>
            <a:endParaRPr lang="en-US" sz="1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3111500"/>
          </a:xfrm>
          <a:prstGeom prst="rect">
            <a:avLst/>
          </a:prstGeom>
          <a:solidFill>
            <a:srgbClr val="000000">
              <a:alpha val="0"/>
            </a:srgbClr>
          </a:solidFill>
        </p:spPr>
      </p:sp>
      <p:sp>
        <p:nvSpPr>
          <p:cNvPr id="5" name="AutoShape 5"/>
          <p:cNvSpPr/>
          <p:nvPr/>
        </p:nvSpPr>
        <p:spPr>
          <a:xfrm>
            <a:off x="3784600" y="1689100"/>
            <a:ext cx="2806700" cy="3111500"/>
          </a:xfrm>
          <a:prstGeom prst="rect">
            <a:avLst/>
          </a:prstGeom>
          <a:solidFill>
            <a:srgbClr val="000000">
              <a:alpha val="0"/>
            </a:srgbClr>
          </a:solidFill>
        </p:spPr>
      </p:sp>
      <p:sp>
        <p:nvSpPr>
          <p:cNvPr id="6" name="AutoShape 6"/>
          <p:cNvSpPr/>
          <p:nvPr/>
        </p:nvSpPr>
        <p:spPr>
          <a:xfrm>
            <a:off x="7061200" y="1689100"/>
            <a:ext cx="2806700" cy="33782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Segoe Print" panose="02000600000000000000" charset="0"/>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Segoe Print" panose="02000600000000000000" charset="0"/>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Segoe Print" panose="02000600000000000000" charset="0"/>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Segoe Print" panose="02000600000000000000" charset="0"/>
              </a:rPr>
              <a:t>Relevant Experience and Track Record</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Segoe Print" panose="02000600000000000000" charset="0"/>
              </a:rPr>
              <a:t>Proven Leadership Success</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Segoe Print" panose="02000600000000000000" charset="0"/>
              </a:rPr>
              <a:t>Innovative Product Development</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Segoe Print" panose="02000600000000000000" charset="0"/>
              </a:rPr>
              <a:t>Strong Industry Connections</a:t>
            </a:r>
            <a:endParaRPr lang="en-US" sz="1100"/>
          </a:p>
        </p:txBody>
      </p:sp>
      <p:sp>
        <p:nvSpPr>
          <p:cNvPr id="17" name="TextBox 17"/>
          <p:cNvSpPr txBox="1"/>
          <p:nvPr/>
        </p:nvSpPr>
        <p:spPr>
          <a:xfrm>
            <a:off x="508000" y="3467100"/>
            <a:ext cx="2946400" cy="13335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The founding team has collectively led multiple startups to successful exits, demonstrating their ability to navigate challenges and capitalize on market opportunities effectively.</a:t>
            </a:r>
            <a:endParaRPr lang="en-US" sz="1100"/>
          </a:p>
        </p:txBody>
      </p:sp>
      <p:sp>
        <p:nvSpPr>
          <p:cNvPr id="18" name="TextBox 18"/>
          <p:cNvSpPr txBox="1"/>
          <p:nvPr/>
        </p:nvSpPr>
        <p:spPr>
          <a:xfrm>
            <a:off x="3784600" y="3467100"/>
            <a:ext cx="2946400" cy="13335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Team members have a history of launching award-winning products, showcasing their expertise in creating solutions that resonate with market needs and drive customer engagement.</a:t>
            </a:r>
            <a:endParaRPr lang="en-US" sz="1100"/>
          </a:p>
        </p:txBody>
      </p:sp>
      <p:sp>
        <p:nvSpPr>
          <p:cNvPr id="19" name="TextBox 19"/>
          <p:cNvSpPr txBox="1"/>
          <p:nvPr/>
        </p:nvSpPr>
        <p:spPr>
          <a:xfrm>
            <a:off x="70612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Segoe Print" panose="02000600000000000000" charset="0"/>
              </a:rPr>
              <a:t>The advisory board's extensive networks in technology and finance provide TechGenius with strategic advantages in securing partnerships and funding, enhancing growth potential.</a:t>
            </a:r>
            <a:endParaRPr lang="en-US" sz="11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3000" r="13000"/>
          <a:stretch>
            <a:fillRect/>
          </a:stretch>
        </p:blipFill>
        <p:spPr>
          <a:xfrm>
            <a:off x="0" y="0"/>
            <a:ext cx="10388600" cy="7759700"/>
          </a:xfrm>
          <a:prstGeom prst="rect">
            <a:avLst/>
          </a:prstGeom>
        </p:spPr>
      </p:pic>
      <p:sp>
        <p:nvSpPr>
          <p:cNvPr id="3" name="AutoShape 3"/>
          <p:cNvSpPr/>
          <p:nvPr/>
        </p:nvSpPr>
        <p:spPr>
          <a:xfrm>
            <a:off x="0" y="0"/>
            <a:ext cx="10388600" cy="7759700"/>
          </a:xfrm>
          <a:prstGeom prst="rect">
            <a:avLst/>
          </a:prstGeom>
          <a:solidFill>
            <a:srgbClr val="000000">
              <a:alpha val="0"/>
            </a:srgbClr>
          </a:solidFill>
        </p:spPr>
      </p:sp>
      <p:sp>
        <p:nvSpPr>
          <p:cNvPr id="4" name="AutoShape 4"/>
          <p:cNvSpPr/>
          <p:nvPr/>
        </p:nvSpPr>
        <p:spPr>
          <a:xfrm>
            <a:off x="774700" y="1689100"/>
            <a:ext cx="4216400" cy="5676900"/>
          </a:xfrm>
          <a:prstGeom prst="roundRect">
            <a:avLst>
              <a:gd name="adj" fmla="val 3614"/>
            </a:avLst>
          </a:prstGeom>
          <a:solidFill>
            <a:srgbClr val="FFFFFF"/>
          </a:solidFill>
          <a:ln w="25400">
            <a:solidFill>
              <a:srgbClr val="000000">
                <a:alpha val="0"/>
              </a:srgbClr>
            </a:solidFill>
          </a:ln>
        </p:spPr>
      </p:sp>
      <p:sp>
        <p:nvSpPr>
          <p:cNvPr id="5" name="AutoShape 5"/>
          <p:cNvSpPr/>
          <p:nvPr/>
        </p:nvSpPr>
        <p:spPr>
          <a:xfrm>
            <a:off x="5384800" y="1689100"/>
            <a:ext cx="4216400" cy="5676900"/>
          </a:xfrm>
          <a:prstGeom prst="roundRect">
            <a:avLst>
              <a:gd name="adj" fmla="val 3614"/>
            </a:avLst>
          </a:prstGeom>
          <a:solidFill>
            <a:srgbClr val="FFFFFF"/>
          </a:solidFill>
          <a:ln w="25400">
            <a:solidFill>
              <a:srgbClr val="000000">
                <a:alpha val="0"/>
              </a:srgbClr>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Segoe Print" panose="02000600000000000000" charset="0"/>
              </a:rPr>
              <a:t>Key Risks and Mitigation Strategies</a:t>
            </a:r>
            <a:endParaRPr lang="en-US" sz="1100"/>
          </a:p>
        </p:txBody>
      </p:sp>
      <p:sp>
        <p:nvSpPr>
          <p:cNvPr id="7" name="TextBox 7"/>
          <p:cNvSpPr txBox="1"/>
          <p:nvPr/>
        </p:nvSpPr>
        <p:spPr>
          <a:xfrm>
            <a:off x="1422400" y="22225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Segoe Print" panose="02000600000000000000" charset="0"/>
              </a:rPr>
              <a:t>Technical Reliability Assurance</a:t>
            </a:r>
            <a:endParaRPr lang="en-US" sz="1100"/>
          </a:p>
        </p:txBody>
      </p:sp>
      <p:sp>
        <p:nvSpPr>
          <p:cNvPr id="8" name="TextBox 8"/>
          <p:cNvSpPr txBox="1"/>
          <p:nvPr/>
        </p:nvSpPr>
        <p:spPr>
          <a:xfrm>
            <a:off x="6019800" y="22225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Segoe Print" panose="02000600000000000000" charset="0"/>
              </a:rPr>
              <a:t>Market Adaptability Framework</a:t>
            </a:r>
            <a:endParaRPr lang="en-US" sz="1100"/>
          </a:p>
        </p:txBody>
      </p:sp>
      <p:sp>
        <p:nvSpPr>
          <p:cNvPr id="9" name="TextBox 9"/>
          <p:cNvSpPr txBox="1"/>
          <p:nvPr/>
        </p:nvSpPr>
        <p:spPr>
          <a:xfrm>
            <a:off x="1054100" y="3733800"/>
            <a:ext cx="3657600" cy="30988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Segoe Print" panose="02000600000000000000" charset="0"/>
              </a:rPr>
              <a:t>Ensuring the AI marketing analytics software's reliability is crucial. TechGenius will implement continuous integration and deployment practices, alongside automated testing frameworks, to identify and resolve technical issues proactively, thereby minimizing downtime and enhancing user trust in the product's performance and scalability.</a:t>
            </a:r>
            <a:endParaRPr lang="en-US" sz="1100"/>
          </a:p>
        </p:txBody>
      </p:sp>
      <p:sp>
        <p:nvSpPr>
          <p:cNvPr id="10" name="TextBox 10"/>
          <p:cNvSpPr txBox="1"/>
          <p:nvPr/>
        </p:nvSpPr>
        <p:spPr>
          <a:xfrm>
            <a:off x="5664200" y="3733800"/>
            <a:ext cx="3657600" cy="30988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Segoe Print" panose="02000600000000000000" charset="0"/>
              </a:rPr>
              <a:t>To address market risks, TechGenius will establish a dedicated market intelligence team responsible for analyzing trends and competitor movements. This team will facilitate agile product iterations and strategic pivots, ensuring the software remains relevant and competitive in a rapidly evolving digital marketing landscape.</a:t>
            </a:r>
            <a:endParaRPr lang="en-US" sz="1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7000" r="7000"/>
          <a:stretch>
            <a:fillRect/>
          </a:stretch>
        </p:blipFill>
        <p:spPr>
          <a:xfrm>
            <a:off x="0" y="0"/>
            <a:ext cx="10388600" cy="6680200"/>
          </a:xfrm>
          <a:prstGeom prst="rect">
            <a:avLst/>
          </a:prstGeom>
        </p:spPr>
      </p:pic>
      <p:sp>
        <p:nvSpPr>
          <p:cNvPr id="3" name="AutoShape 3"/>
          <p:cNvSpPr/>
          <p:nvPr/>
        </p:nvSpPr>
        <p:spPr>
          <a:xfrm>
            <a:off x="0" y="0"/>
            <a:ext cx="10388600" cy="6680200"/>
          </a:xfrm>
          <a:prstGeom prst="rect">
            <a:avLst/>
          </a:prstGeom>
          <a:solidFill>
            <a:srgbClr val="000000">
              <a:alpha val="0"/>
            </a:srgbClr>
          </a:solidFill>
        </p:spPr>
      </p:sp>
      <p:sp>
        <p:nvSpPr>
          <p:cNvPr id="4" name="AutoShape 4"/>
          <p:cNvSpPr/>
          <p:nvPr/>
        </p:nvSpPr>
        <p:spPr>
          <a:xfrm>
            <a:off x="1016000" y="2209800"/>
            <a:ext cx="2514600" cy="4064000"/>
          </a:xfrm>
          <a:prstGeom prst="roundRect">
            <a:avLst>
              <a:gd name="adj" fmla="val 10101"/>
            </a:avLst>
          </a:prstGeom>
          <a:solidFill>
            <a:srgbClr val="BFFDA1">
              <a:alpha val="69804"/>
            </a:srgbClr>
          </a:solidFill>
          <a:ln w="25400">
            <a:solidFill>
              <a:srgbClr val="000000">
                <a:alpha val="0"/>
              </a:srgbClr>
            </a:solidFill>
          </a:ln>
        </p:spPr>
      </p:sp>
      <p:sp>
        <p:nvSpPr>
          <p:cNvPr id="5" name="AutoShape 5"/>
          <p:cNvSpPr/>
          <p:nvPr/>
        </p:nvSpPr>
        <p:spPr>
          <a:xfrm>
            <a:off x="3937000" y="2209800"/>
            <a:ext cx="2514600" cy="4064000"/>
          </a:xfrm>
          <a:prstGeom prst="roundRect">
            <a:avLst>
              <a:gd name="adj" fmla="val 10101"/>
            </a:avLst>
          </a:prstGeom>
          <a:solidFill>
            <a:srgbClr val="BFFDA1">
              <a:alpha val="69804"/>
            </a:srgbClr>
          </a:solidFill>
          <a:ln w="25400">
            <a:solidFill>
              <a:srgbClr val="000000">
                <a:alpha val="0"/>
              </a:srgbClr>
            </a:solidFill>
          </a:ln>
        </p:spPr>
      </p:sp>
      <p:sp>
        <p:nvSpPr>
          <p:cNvPr id="6" name="AutoShape 6"/>
          <p:cNvSpPr/>
          <p:nvPr/>
        </p:nvSpPr>
        <p:spPr>
          <a:xfrm>
            <a:off x="6858000" y="2209800"/>
            <a:ext cx="2514600" cy="4064000"/>
          </a:xfrm>
          <a:prstGeom prst="roundRect">
            <a:avLst>
              <a:gd name="adj" fmla="val 10101"/>
            </a:avLst>
          </a:prstGeom>
          <a:solidFill>
            <a:srgbClr val="BFFDA1">
              <a:alpha val="69804"/>
            </a:srgbClr>
          </a:solidFill>
          <a:ln w="25400">
            <a:solidFill>
              <a:srgbClr val="000000">
                <a:alpha val="0"/>
              </a:srgbClr>
            </a:solidFill>
          </a:ln>
        </p:spPr>
      </p:sp>
      <p:sp>
        <p:nvSpPr>
          <p:cNvPr id="7" name="AutoShape 7"/>
          <p:cNvSpPr/>
          <p:nvPr/>
        </p:nvSpPr>
        <p:spPr>
          <a:xfrm>
            <a:off x="1016000" y="2413000"/>
            <a:ext cx="0" cy="711200"/>
          </a:xfrm>
          <a:prstGeom prst="rect">
            <a:avLst/>
          </a:prstGeom>
          <a:solidFill>
            <a:srgbClr val="00694C">
              <a:alpha val="0"/>
            </a:srgbClr>
          </a:solidFill>
        </p:spPr>
      </p:sp>
      <p:sp>
        <p:nvSpPr>
          <p:cNvPr id="8" name="AutoShape 8"/>
          <p:cNvSpPr/>
          <p:nvPr/>
        </p:nvSpPr>
        <p:spPr>
          <a:xfrm>
            <a:off x="1016000" y="2209800"/>
            <a:ext cx="2514600" cy="4064000"/>
          </a:xfrm>
          <a:prstGeom prst="roundRect">
            <a:avLst>
              <a:gd name="adj" fmla="val 10101"/>
            </a:avLst>
          </a:prstGeom>
          <a:solidFill>
            <a:srgbClr val="000000">
              <a:alpha val="0"/>
            </a:srgbClr>
          </a:solidFill>
          <a:ln w="25400">
            <a:solidFill>
              <a:srgbClr val="000000">
                <a:alpha val="0"/>
              </a:srgbClr>
            </a:solidFill>
          </a:ln>
        </p:spPr>
      </p:sp>
      <p:sp>
        <p:nvSpPr>
          <p:cNvPr id="9" name="AutoShape 9"/>
          <p:cNvSpPr/>
          <p:nvPr/>
        </p:nvSpPr>
        <p:spPr>
          <a:xfrm>
            <a:off x="3937000" y="2413000"/>
            <a:ext cx="0" cy="711200"/>
          </a:xfrm>
          <a:prstGeom prst="rect">
            <a:avLst/>
          </a:prstGeom>
          <a:solidFill>
            <a:srgbClr val="000000"/>
          </a:solidFill>
        </p:spPr>
      </p:sp>
      <p:sp>
        <p:nvSpPr>
          <p:cNvPr id="10" name="AutoShape 10"/>
          <p:cNvSpPr/>
          <p:nvPr/>
        </p:nvSpPr>
        <p:spPr>
          <a:xfrm>
            <a:off x="3937000" y="2209800"/>
            <a:ext cx="2514600" cy="4064000"/>
          </a:xfrm>
          <a:prstGeom prst="roundRect">
            <a:avLst>
              <a:gd name="adj" fmla="val 10101"/>
            </a:avLst>
          </a:prstGeom>
          <a:solidFill>
            <a:srgbClr val="000000">
              <a:alpha val="0"/>
            </a:srgbClr>
          </a:solidFill>
          <a:ln w="25400">
            <a:solidFill>
              <a:srgbClr val="000000">
                <a:alpha val="0"/>
              </a:srgbClr>
            </a:solidFill>
          </a:ln>
        </p:spPr>
      </p:sp>
      <p:sp>
        <p:nvSpPr>
          <p:cNvPr id="11" name="AutoShape 11"/>
          <p:cNvSpPr/>
          <p:nvPr/>
        </p:nvSpPr>
        <p:spPr>
          <a:xfrm>
            <a:off x="6858000" y="2413000"/>
            <a:ext cx="0" cy="711200"/>
          </a:xfrm>
          <a:prstGeom prst="rect">
            <a:avLst/>
          </a:prstGeom>
          <a:solidFill>
            <a:srgbClr val="00694C">
              <a:alpha val="0"/>
            </a:srgbClr>
          </a:solidFill>
        </p:spPr>
      </p:sp>
      <p:sp>
        <p:nvSpPr>
          <p:cNvPr id="12" name="AutoShape 12"/>
          <p:cNvSpPr/>
          <p:nvPr/>
        </p:nvSpPr>
        <p:spPr>
          <a:xfrm>
            <a:off x="6858000" y="2209800"/>
            <a:ext cx="2514600" cy="4064000"/>
          </a:xfrm>
          <a:prstGeom prst="roundRect">
            <a:avLst>
              <a:gd name="adj" fmla="val 10101"/>
            </a:avLst>
          </a:prstGeom>
          <a:solidFill>
            <a:srgbClr val="000000">
              <a:alpha val="0"/>
            </a:srgbClr>
          </a:solidFill>
          <a:ln w="25400">
            <a:solidFill>
              <a:srgbClr val="000000">
                <a:alpha val="0"/>
              </a:srgbClr>
            </a:solidFill>
          </a:ln>
        </p:spPr>
      </p:sp>
      <p:sp>
        <p:nvSpPr>
          <p:cNvPr id="13" name="TextBox 13"/>
          <p:cNvSpPr txBox="1"/>
          <p:nvPr/>
        </p:nvSpPr>
        <p:spPr>
          <a:xfrm>
            <a:off x="1193800" y="2387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Segoe Print" panose="02000600000000000000" charset="0"/>
              </a:rPr>
              <a:t>01</a:t>
            </a:r>
            <a:endParaRPr lang="en-US" sz="1100"/>
          </a:p>
        </p:txBody>
      </p:sp>
      <p:sp>
        <p:nvSpPr>
          <p:cNvPr id="14" name="TextBox 14"/>
          <p:cNvSpPr txBox="1"/>
          <p:nvPr/>
        </p:nvSpPr>
        <p:spPr>
          <a:xfrm>
            <a:off x="4114800" y="2387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Segoe Print" panose="02000600000000000000" charset="0"/>
              </a:rPr>
              <a:t>02</a:t>
            </a:r>
            <a:endParaRPr lang="en-US" sz="1100"/>
          </a:p>
        </p:txBody>
      </p:sp>
      <p:sp>
        <p:nvSpPr>
          <p:cNvPr id="15" name="TextBox 15"/>
          <p:cNvSpPr txBox="1"/>
          <p:nvPr/>
        </p:nvSpPr>
        <p:spPr>
          <a:xfrm>
            <a:off x="7035800" y="2387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Segoe Print" panose="02000600000000000000" charset="0"/>
              </a:rPr>
              <a:t>03</a:t>
            </a:r>
            <a:endParaRPr lang="en-US" sz="1100"/>
          </a:p>
        </p:txBody>
      </p:sp>
      <p:sp>
        <p:nvSpPr>
          <p:cNvPr id="16" name="TextBox 16"/>
          <p:cNvSpPr txBox="1"/>
          <p:nvPr/>
        </p:nvSpPr>
        <p:spPr>
          <a:xfrm>
            <a:off x="1016000" y="444500"/>
            <a:ext cx="8356600" cy="8509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388315"/>
                </a:solidFill>
                <a:latin typeface="Segoe Print" panose="02000600000000000000" charset="0"/>
              </a:rPr>
              <a:t>Technical, Market, and Operational Risks</a:t>
            </a:r>
            <a:endParaRPr lang="en-US" sz="1100"/>
          </a:p>
        </p:txBody>
      </p:sp>
      <p:sp>
        <p:nvSpPr>
          <p:cNvPr id="17" name="TextBox 17"/>
          <p:cNvSpPr txBox="1"/>
          <p:nvPr/>
        </p:nvSpPr>
        <p:spPr>
          <a:xfrm>
            <a:off x="1193800" y="35814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Proactive Risk Management Strategies</a:t>
            </a:r>
            <a:endParaRPr lang="en-US" sz="1100"/>
          </a:p>
        </p:txBody>
      </p:sp>
      <p:sp>
        <p:nvSpPr>
          <p:cNvPr id="18" name="TextBox 18"/>
          <p:cNvSpPr txBox="1"/>
          <p:nvPr/>
        </p:nvSpPr>
        <p:spPr>
          <a:xfrm>
            <a:off x="4114800" y="35814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Continuous Market Monitoring</a:t>
            </a:r>
            <a:endParaRPr lang="en-US" sz="1100"/>
          </a:p>
        </p:txBody>
      </p:sp>
      <p:sp>
        <p:nvSpPr>
          <p:cNvPr id="19" name="TextBox 19"/>
          <p:cNvSpPr txBox="1"/>
          <p:nvPr/>
        </p:nvSpPr>
        <p:spPr>
          <a:xfrm>
            <a:off x="7035800" y="35814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Robust Talent Development Programs</a:t>
            </a:r>
            <a:endParaRPr lang="en-US" sz="1100"/>
          </a:p>
        </p:txBody>
      </p:sp>
      <p:sp>
        <p:nvSpPr>
          <p:cNvPr id="20" name="TextBox 20"/>
          <p:cNvSpPr txBox="1"/>
          <p:nvPr/>
        </p:nvSpPr>
        <p:spPr>
          <a:xfrm>
            <a:off x="1193800" y="4267200"/>
            <a:ext cx="2159000" cy="1600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Implementing a comprehensive risk management framework will enable TechGenius to identify potential risks early, allowing for timely interventions and adjustments to minimize impact on operations and market positioning.</a:t>
            </a:r>
            <a:endParaRPr lang="en-US" sz="1100"/>
          </a:p>
        </p:txBody>
      </p:sp>
      <p:sp>
        <p:nvSpPr>
          <p:cNvPr id="21" name="TextBox 21"/>
          <p:cNvSpPr txBox="1"/>
          <p:nvPr/>
        </p:nvSpPr>
        <p:spPr>
          <a:xfrm>
            <a:off x="4114800" y="4267200"/>
            <a:ext cx="2159000" cy="18288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Establishing a dedicated team for ongoing market analysis will ensure TechGenius remains responsive to shifts in consumer behavior and competitive dynamics, facilitating agile adaptations to product offerings and marketing strategies.</a:t>
            </a:r>
            <a:endParaRPr lang="en-US" sz="1100"/>
          </a:p>
        </p:txBody>
      </p:sp>
      <p:sp>
        <p:nvSpPr>
          <p:cNvPr id="22" name="TextBox 22"/>
          <p:cNvSpPr txBox="1"/>
          <p:nvPr/>
        </p:nvSpPr>
        <p:spPr>
          <a:xfrm>
            <a:off x="7035800" y="4267200"/>
            <a:ext cx="2159000" cy="1600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Investing in employee training and development will enhance team capabilities, reduce turnover, and ensure that TechGenius maintains a skilled workforce capable of navigating operational challenges effectively.</a:t>
            </a:r>
            <a:endParaRPr lang="en-US"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Segoe Print" panose="02000600000000000000" charset="0"/>
              </a:rPr>
              <a:t>Closing and Q&amp;A</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Segoe Print" panose="02000600000000000000" charset="0"/>
              </a:rPr>
              <a:t>Section 7</a:t>
            </a:r>
            <a:endParaRPr lang="en-US" sz="1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120900"/>
            <a:ext cx="3810000" cy="19304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2095500"/>
            <a:ext cx="635000" cy="25400"/>
          </a:xfrm>
          <a:prstGeom prst="rect">
            <a:avLst/>
          </a:prstGeom>
          <a:solidFill>
            <a:srgbClr val="388315"/>
          </a:solidFill>
        </p:spPr>
      </p:sp>
      <p:sp>
        <p:nvSpPr>
          <p:cNvPr id="8" name="TextBox 8"/>
          <p:cNvSpPr txBox="1"/>
          <p:nvPr/>
        </p:nvSpPr>
        <p:spPr>
          <a:xfrm>
            <a:off x="5461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Summary of Key Information</a:t>
            </a:r>
            <a:endParaRPr lang="en-US" sz="1100"/>
          </a:p>
        </p:txBody>
      </p:sp>
      <p:sp>
        <p:nvSpPr>
          <p:cNvPr id="9" name="TextBox 9"/>
          <p:cNvSpPr txBox="1"/>
          <p:nvPr/>
        </p:nvSpPr>
        <p:spPr>
          <a:xfrm>
            <a:off x="5461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TechGenius Investment Opportunity</a:t>
            </a:r>
            <a:endParaRPr lang="en-US" sz="1100"/>
          </a:p>
        </p:txBody>
      </p:sp>
      <p:sp>
        <p:nvSpPr>
          <p:cNvPr id="10" name="TextBox 10"/>
          <p:cNvSpPr txBox="1"/>
          <p:nvPr/>
        </p:nvSpPr>
        <p:spPr>
          <a:xfrm>
            <a:off x="5461000" y="27686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Innovative AI solutions</a:t>
            </a:r>
            <a:endParaRPr lang="en-US" sz="1100"/>
          </a:p>
        </p:txBody>
      </p:sp>
      <p:sp>
        <p:nvSpPr>
          <p:cNvPr id="11" name="TextBox 11"/>
          <p:cNvSpPr txBox="1"/>
          <p:nvPr/>
        </p:nvSpPr>
        <p:spPr>
          <a:xfrm>
            <a:off x="5461000" y="2984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Tailored for SMEs</a:t>
            </a:r>
            <a:endParaRPr lang="en-US" sz="1100"/>
          </a:p>
        </p:txBody>
      </p:sp>
      <p:sp>
        <p:nvSpPr>
          <p:cNvPr id="12" name="TextBox 12"/>
          <p:cNvSpPr txBox="1"/>
          <p:nvPr/>
        </p:nvSpPr>
        <p:spPr>
          <a:xfrm>
            <a:off x="5461000" y="3200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Strong market growth</a:t>
            </a:r>
            <a:endParaRPr lang="en-US" sz="1100"/>
          </a:p>
        </p:txBody>
      </p:sp>
      <p:sp>
        <p:nvSpPr>
          <p:cNvPr id="13" name="TextBox 13"/>
          <p:cNvSpPr txBox="1"/>
          <p:nvPr/>
        </p:nvSpPr>
        <p:spPr>
          <a:xfrm>
            <a:off x="5461000" y="3416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Experienced leadership team</a:t>
            </a:r>
            <a:endParaRPr lang="en-US" sz="1100"/>
          </a:p>
        </p:txBody>
      </p:sp>
      <p:sp>
        <p:nvSpPr>
          <p:cNvPr id="14" name="TextBox 14"/>
          <p:cNvSpPr txBox="1"/>
          <p:nvPr/>
        </p:nvSpPr>
        <p:spPr>
          <a:xfrm>
            <a:off x="5461000" y="3619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Subscription-based revenue model</a:t>
            </a:r>
            <a:endParaRPr lang="en-US" sz="1100"/>
          </a:p>
        </p:txBody>
      </p:sp>
      <p:sp>
        <p:nvSpPr>
          <p:cNvPr id="15" name="TextBox 15"/>
          <p:cNvSpPr txBox="1"/>
          <p:nvPr/>
        </p:nvSpPr>
        <p:spPr>
          <a:xfrm>
            <a:off x="5461000" y="3835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Significant funding potential</a:t>
            </a:r>
            <a:endParaRPr lang="en-US" sz="11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1689100"/>
            <a:ext cx="3810000" cy="14986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1663700"/>
            <a:ext cx="635000" cy="25400"/>
          </a:xfrm>
          <a:prstGeom prst="rect">
            <a:avLst/>
          </a:prstGeom>
          <a:solidFill>
            <a:srgbClr val="388315"/>
          </a:solidFill>
        </p:spPr>
      </p:sp>
      <p:sp>
        <p:nvSpPr>
          <p:cNvPr id="8" name="TextBox 8"/>
          <p:cNvSpPr txBox="1"/>
          <p:nvPr/>
        </p:nvSpPr>
        <p:spPr>
          <a:xfrm>
            <a:off x="1016000" y="1016000"/>
            <a:ext cx="38100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Contact Information</a:t>
            </a:r>
            <a:endParaRPr lang="en-US" sz="1100"/>
          </a:p>
        </p:txBody>
      </p:sp>
      <p:sp>
        <p:nvSpPr>
          <p:cNvPr id="9" name="TextBox 9"/>
          <p:cNvSpPr txBox="1"/>
          <p:nvPr/>
        </p:nvSpPr>
        <p:spPr>
          <a:xfrm>
            <a:off x="1016000" y="19431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Engagement Encouraged</a:t>
            </a:r>
            <a:endParaRPr lang="en-US" sz="1100"/>
          </a:p>
        </p:txBody>
      </p:sp>
      <p:sp>
        <p:nvSpPr>
          <p:cNvPr id="10" name="TextBox 10"/>
          <p:cNvSpPr txBox="1"/>
          <p:nvPr/>
        </p:nvSpPr>
        <p:spPr>
          <a:xfrm>
            <a:off x="1016000" y="23495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Stakeholders are invited to connect with TechGenius for inquiries, collaboration opportunities, and insights into innovative solutions, fostering a transparent and responsive communication channel.</a:t>
            </a:r>
            <a:endParaRPr lang="en-US" sz="11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10200" y="1943100"/>
            <a:ext cx="3810000" cy="10033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1790700"/>
            <a:ext cx="635000" cy="25400"/>
          </a:xfrm>
          <a:prstGeom prst="rect">
            <a:avLst/>
          </a:prstGeom>
          <a:solidFill>
            <a:srgbClr val="388315"/>
          </a:solidFill>
        </p:spPr>
      </p:sp>
      <p:sp>
        <p:nvSpPr>
          <p:cNvPr id="8" name="TextBox 8"/>
          <p:cNvSpPr txBox="1"/>
          <p:nvPr/>
        </p:nvSpPr>
        <p:spPr>
          <a:xfrm>
            <a:off x="5410200" y="1270000"/>
            <a:ext cx="38100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Lead into Q&amp;A Sessi</a:t>
            </a:r>
            <a:endParaRPr lang="en-US" sz="1100"/>
          </a:p>
        </p:txBody>
      </p:sp>
      <p:sp>
        <p:nvSpPr>
          <p:cNvPr id="9" name="TextBox 9"/>
          <p:cNvSpPr txBox="1"/>
          <p:nvPr/>
        </p:nvSpPr>
        <p:spPr>
          <a:xfrm>
            <a:off x="5410200" y="19431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Invitation for Engagement</a:t>
            </a:r>
            <a:endParaRPr lang="en-US" sz="1100"/>
          </a:p>
        </p:txBody>
      </p:sp>
      <p:sp>
        <p:nvSpPr>
          <p:cNvPr id="10" name="TextBox 10"/>
          <p:cNvSpPr txBox="1"/>
          <p:nvPr/>
        </p:nvSpPr>
        <p:spPr>
          <a:xfrm>
            <a:off x="5410200" y="2311400"/>
            <a:ext cx="3810000" cy="635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We encourage your questions and insights to foster a collaborative discussion that clarifies our vision and strengthens our partnership potential.</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120900"/>
            <a:ext cx="3810000" cy="17145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2095500"/>
            <a:ext cx="635000" cy="25400"/>
          </a:xfrm>
          <a:prstGeom prst="rect">
            <a:avLst/>
          </a:prstGeom>
          <a:solidFill>
            <a:srgbClr val="388315"/>
          </a:solidFill>
        </p:spPr>
      </p:sp>
      <p:sp>
        <p:nvSpPr>
          <p:cNvPr id="8" name="TextBox 8"/>
          <p:cNvSpPr txBox="1"/>
          <p:nvPr/>
        </p:nvSpPr>
        <p:spPr>
          <a:xfrm>
            <a:off x="5461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Introduction to TechGenius's Product</a:t>
            </a:r>
            <a:endParaRPr lang="en-US" sz="1100"/>
          </a:p>
        </p:txBody>
      </p:sp>
      <p:sp>
        <p:nvSpPr>
          <p:cNvPr id="9" name="TextBox 9"/>
          <p:cNvSpPr txBox="1"/>
          <p:nvPr/>
        </p:nvSpPr>
        <p:spPr>
          <a:xfrm>
            <a:off x="5461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AI-Driven Marketing Insights</a:t>
            </a:r>
            <a:endParaRPr lang="en-US" sz="1100"/>
          </a:p>
        </p:txBody>
      </p:sp>
      <p:sp>
        <p:nvSpPr>
          <p:cNvPr id="10" name="TextBox 10"/>
          <p:cNvSpPr txBox="1"/>
          <p:nvPr/>
        </p:nvSpPr>
        <p:spPr>
          <a:xfrm>
            <a:off x="5461000" y="2768600"/>
            <a:ext cx="38100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TechGenius's MarketMind utilizes advanced artificial intelligence to transform complex data into actionable marketing insights, enabling SMEs to enhance decision-making, optimize campaigns, and improve customer engagement effectively.</a:t>
            </a:r>
            <a:endParaRPr lang="en-US" sz="11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000000">
              <a:alpha val="0"/>
            </a:srgbClr>
          </a:solidFill>
        </p:spPr>
      </p:sp>
      <p:pic>
        <p:nvPicPr>
          <p:cNvPr id="3" name="Picture 3"/>
          <p:cNvPicPr>
            <a:picLocks noChangeAspect="1"/>
          </p:cNvPicPr>
          <p:nvPr/>
        </p:nvPicPr>
        <p:blipFill>
          <a:blip r:embed="rId1"/>
          <a:srcRect l="1000" r="1000"/>
          <a:stretch>
            <a:fillRect/>
          </a:stretch>
        </p:blipFill>
        <p:spPr>
          <a:xfrm>
            <a:off x="0" y="0"/>
            <a:ext cx="10388600" cy="5854700"/>
          </a:xfrm>
          <a:prstGeom prst="rect">
            <a:avLst/>
          </a:prstGeom>
        </p:spPr>
      </p:pic>
      <p:sp>
        <p:nvSpPr>
          <p:cNvPr id="4" name="AutoShape 4"/>
          <p:cNvSpPr/>
          <p:nvPr/>
        </p:nvSpPr>
        <p:spPr>
          <a:xfrm>
            <a:off x="5080000" y="3022600"/>
            <a:ext cx="4546600" cy="241300"/>
          </a:xfrm>
          <a:prstGeom prst="rect">
            <a:avLst/>
          </a:prstGeom>
          <a:solidFill>
            <a:srgbClr val="000000">
              <a:alpha val="0"/>
            </a:srgbClr>
          </a:solidFill>
        </p:spPr>
      </p:sp>
      <p:sp>
        <p:nvSpPr>
          <p:cNvPr id="5" name="AutoShape 5"/>
          <p:cNvSpPr/>
          <p:nvPr/>
        </p:nvSpPr>
        <p:spPr>
          <a:xfrm>
            <a:off x="0" y="0"/>
            <a:ext cx="10388600" cy="5854700"/>
          </a:xfrm>
          <a:prstGeom prst="rect">
            <a:avLst/>
          </a:prstGeom>
          <a:solidFill>
            <a:srgbClr val="000000">
              <a:alpha val="0"/>
            </a:srgbClr>
          </a:solidFill>
        </p:spPr>
      </p:sp>
      <p:sp>
        <p:nvSpPr>
          <p:cNvPr id="6" name="TextBox 6"/>
          <p:cNvSpPr txBox="1"/>
          <p:nvPr/>
        </p:nvSpPr>
        <p:spPr>
          <a:xfrm>
            <a:off x="5080000" y="1917700"/>
            <a:ext cx="4546600" cy="850900"/>
          </a:xfrm>
          <a:prstGeom prst="rect">
            <a:avLst/>
          </a:prstGeom>
          <a:solidFill>
            <a:srgbClr val="000000">
              <a:alpha val="0"/>
            </a:srgbClr>
          </a:solidFill>
        </p:spPr>
        <p:txBody>
          <a:bodyPr lIns="0" tIns="0" rIns="0" bIns="0" rtlCol="0" anchor="ctr"/>
          <a:lstStyle/>
          <a:p>
            <a:pPr indent="0" algn="l">
              <a:lnSpc>
                <a:spcPct val="100000"/>
              </a:lnSpc>
              <a:defRPr/>
            </a:pPr>
            <a:r>
              <a:rPr lang="en-US" sz="5600" b="1">
                <a:solidFill>
                  <a:srgbClr val="388315"/>
                </a:solidFill>
                <a:latin typeface="Segoe Print" panose="02000600000000000000" charset="0"/>
              </a:rPr>
              <a:t>Thank You</a:t>
            </a:r>
            <a:endParaRPr lang="en-US" sz="1100"/>
          </a:p>
        </p:txBody>
      </p:sp>
      <p:sp>
        <p:nvSpPr>
          <p:cNvPr id="7" name="TextBox 7"/>
          <p:cNvSpPr txBox="1"/>
          <p:nvPr/>
        </p:nvSpPr>
        <p:spPr>
          <a:xfrm>
            <a:off x="5080000" y="3022600"/>
            <a:ext cx="45466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0">
                <a:solidFill>
                  <a:srgbClr val="000000"/>
                </a:solidFill>
                <a:latin typeface="Segoe Print" panose="02000600000000000000" charset="0"/>
              </a:rPr>
              <a:t>Contact:popai@example.com</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00" r="2000"/>
          <a:stretch>
            <a:fillRect/>
          </a:stretch>
        </p:blipFill>
        <p:spPr>
          <a:xfrm>
            <a:off x="0" y="0"/>
            <a:ext cx="10388600" cy="5969000"/>
          </a:xfrm>
          <a:prstGeom prst="rect">
            <a:avLst/>
          </a:prstGeom>
        </p:spPr>
      </p:pic>
      <p:sp>
        <p:nvSpPr>
          <p:cNvPr id="3" name="AutoShape 3"/>
          <p:cNvSpPr/>
          <p:nvPr/>
        </p:nvSpPr>
        <p:spPr>
          <a:xfrm>
            <a:off x="0" y="0"/>
            <a:ext cx="10388600" cy="5969000"/>
          </a:xfrm>
          <a:prstGeom prst="rect">
            <a:avLst/>
          </a:prstGeom>
          <a:solidFill>
            <a:srgbClr val="000000">
              <a:alpha val="0"/>
            </a:srgbClr>
          </a:solidFill>
        </p:spPr>
      </p:sp>
      <p:sp>
        <p:nvSpPr>
          <p:cNvPr id="4" name="AutoShape 4"/>
          <p:cNvSpPr/>
          <p:nvPr/>
        </p:nvSpPr>
        <p:spPr>
          <a:xfrm>
            <a:off x="1016000" y="1778000"/>
            <a:ext cx="2514600" cy="3771900"/>
          </a:xfrm>
          <a:prstGeom prst="roundRect">
            <a:avLst>
              <a:gd name="adj" fmla="val 10101"/>
            </a:avLst>
          </a:prstGeom>
          <a:solidFill>
            <a:srgbClr val="BFFDA1">
              <a:alpha val="69804"/>
            </a:srgbClr>
          </a:solidFill>
          <a:ln w="25400">
            <a:solidFill>
              <a:srgbClr val="000000">
                <a:alpha val="0"/>
              </a:srgbClr>
            </a:solidFill>
          </a:ln>
        </p:spPr>
      </p:sp>
      <p:sp>
        <p:nvSpPr>
          <p:cNvPr id="5" name="AutoShape 5"/>
          <p:cNvSpPr/>
          <p:nvPr/>
        </p:nvSpPr>
        <p:spPr>
          <a:xfrm>
            <a:off x="3937000" y="1778000"/>
            <a:ext cx="2514600" cy="3771900"/>
          </a:xfrm>
          <a:prstGeom prst="roundRect">
            <a:avLst>
              <a:gd name="adj" fmla="val 10101"/>
            </a:avLst>
          </a:prstGeom>
          <a:solidFill>
            <a:srgbClr val="BFFDA1">
              <a:alpha val="69804"/>
            </a:srgbClr>
          </a:solidFill>
          <a:ln w="25400">
            <a:solidFill>
              <a:srgbClr val="000000">
                <a:alpha val="0"/>
              </a:srgbClr>
            </a:solidFill>
          </a:ln>
        </p:spPr>
      </p:sp>
      <p:sp>
        <p:nvSpPr>
          <p:cNvPr id="6" name="AutoShape 6"/>
          <p:cNvSpPr/>
          <p:nvPr/>
        </p:nvSpPr>
        <p:spPr>
          <a:xfrm>
            <a:off x="6858000" y="1778000"/>
            <a:ext cx="2514600" cy="3771900"/>
          </a:xfrm>
          <a:prstGeom prst="roundRect">
            <a:avLst>
              <a:gd name="adj" fmla="val 10101"/>
            </a:avLst>
          </a:prstGeom>
          <a:solidFill>
            <a:srgbClr val="BFFDA1">
              <a:alpha val="69804"/>
            </a:srgbClr>
          </a:solidFill>
          <a:ln w="25400">
            <a:solidFill>
              <a:srgbClr val="000000">
                <a:alpha val="0"/>
              </a:srgbClr>
            </a:solidFill>
          </a:ln>
        </p:spPr>
      </p:sp>
      <p:sp>
        <p:nvSpPr>
          <p:cNvPr id="7" name="AutoShape 7"/>
          <p:cNvSpPr/>
          <p:nvPr/>
        </p:nvSpPr>
        <p:spPr>
          <a:xfrm>
            <a:off x="1016000" y="1981200"/>
            <a:ext cx="0" cy="711200"/>
          </a:xfrm>
          <a:prstGeom prst="rect">
            <a:avLst/>
          </a:prstGeom>
          <a:solidFill>
            <a:srgbClr val="00694C">
              <a:alpha val="0"/>
            </a:srgbClr>
          </a:solidFill>
        </p:spPr>
      </p:sp>
      <p:sp>
        <p:nvSpPr>
          <p:cNvPr id="8" name="AutoShape 8"/>
          <p:cNvSpPr/>
          <p:nvPr/>
        </p:nvSpPr>
        <p:spPr>
          <a:xfrm>
            <a:off x="1016000" y="1778000"/>
            <a:ext cx="2514600" cy="3771900"/>
          </a:xfrm>
          <a:prstGeom prst="roundRect">
            <a:avLst>
              <a:gd name="adj" fmla="val 10101"/>
            </a:avLst>
          </a:prstGeom>
          <a:solidFill>
            <a:srgbClr val="000000">
              <a:alpha val="0"/>
            </a:srgbClr>
          </a:solidFill>
          <a:ln w="25400">
            <a:solidFill>
              <a:srgbClr val="000000">
                <a:alpha val="0"/>
              </a:srgbClr>
            </a:solidFill>
          </a:ln>
        </p:spPr>
      </p:sp>
      <p:sp>
        <p:nvSpPr>
          <p:cNvPr id="9" name="AutoShape 9"/>
          <p:cNvSpPr/>
          <p:nvPr/>
        </p:nvSpPr>
        <p:spPr>
          <a:xfrm>
            <a:off x="3937000" y="1981200"/>
            <a:ext cx="0" cy="711200"/>
          </a:xfrm>
          <a:prstGeom prst="rect">
            <a:avLst/>
          </a:prstGeom>
          <a:solidFill>
            <a:srgbClr val="000000"/>
          </a:solidFill>
        </p:spPr>
      </p:sp>
      <p:sp>
        <p:nvSpPr>
          <p:cNvPr id="10" name="AutoShape 10"/>
          <p:cNvSpPr/>
          <p:nvPr/>
        </p:nvSpPr>
        <p:spPr>
          <a:xfrm>
            <a:off x="3937000" y="1778000"/>
            <a:ext cx="2514600" cy="3771900"/>
          </a:xfrm>
          <a:prstGeom prst="roundRect">
            <a:avLst>
              <a:gd name="adj" fmla="val 10101"/>
            </a:avLst>
          </a:prstGeom>
          <a:solidFill>
            <a:srgbClr val="000000">
              <a:alpha val="0"/>
            </a:srgbClr>
          </a:solidFill>
          <a:ln w="25400">
            <a:solidFill>
              <a:srgbClr val="000000">
                <a:alpha val="0"/>
              </a:srgbClr>
            </a:solidFill>
          </a:ln>
        </p:spPr>
      </p:sp>
      <p:sp>
        <p:nvSpPr>
          <p:cNvPr id="11" name="AutoShape 11"/>
          <p:cNvSpPr/>
          <p:nvPr/>
        </p:nvSpPr>
        <p:spPr>
          <a:xfrm>
            <a:off x="6858000" y="1981200"/>
            <a:ext cx="0" cy="711200"/>
          </a:xfrm>
          <a:prstGeom prst="rect">
            <a:avLst/>
          </a:prstGeom>
          <a:solidFill>
            <a:srgbClr val="00694C">
              <a:alpha val="0"/>
            </a:srgbClr>
          </a:solidFill>
        </p:spPr>
      </p:sp>
      <p:sp>
        <p:nvSpPr>
          <p:cNvPr id="12" name="AutoShape 12"/>
          <p:cNvSpPr/>
          <p:nvPr/>
        </p:nvSpPr>
        <p:spPr>
          <a:xfrm>
            <a:off x="6858000" y="1778000"/>
            <a:ext cx="2514600" cy="3771900"/>
          </a:xfrm>
          <a:prstGeom prst="roundRect">
            <a:avLst>
              <a:gd name="adj" fmla="val 10101"/>
            </a:avLst>
          </a:prstGeom>
          <a:solidFill>
            <a:srgbClr val="000000">
              <a:alpha val="0"/>
            </a:srgbClr>
          </a:solidFill>
          <a:ln w="25400">
            <a:solidFill>
              <a:srgbClr val="000000">
                <a:alpha val="0"/>
              </a:srgbClr>
            </a:solidFill>
          </a:ln>
        </p:spPr>
      </p:sp>
      <p:sp>
        <p:nvSpPr>
          <p:cNvPr id="13" name="TextBox 13"/>
          <p:cNvSpPr txBox="1"/>
          <p:nvPr/>
        </p:nvSpPr>
        <p:spPr>
          <a:xfrm>
            <a:off x="1193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Segoe Print" panose="02000600000000000000" charset="0"/>
              </a:rPr>
              <a:t>01</a:t>
            </a:r>
            <a:endParaRPr lang="en-US" sz="1100"/>
          </a:p>
        </p:txBody>
      </p:sp>
      <p:sp>
        <p:nvSpPr>
          <p:cNvPr id="14" name="TextBox 14"/>
          <p:cNvSpPr txBox="1"/>
          <p:nvPr/>
        </p:nvSpPr>
        <p:spPr>
          <a:xfrm>
            <a:off x="4114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Segoe Print" panose="02000600000000000000" charset="0"/>
              </a:rPr>
              <a:t>02</a:t>
            </a:r>
            <a:endParaRPr lang="en-US" sz="1100"/>
          </a:p>
        </p:txBody>
      </p:sp>
      <p:sp>
        <p:nvSpPr>
          <p:cNvPr id="15" name="TextBox 15"/>
          <p:cNvSpPr txBox="1"/>
          <p:nvPr/>
        </p:nvSpPr>
        <p:spPr>
          <a:xfrm>
            <a:off x="7035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Segoe Print" panose="02000600000000000000" charset="0"/>
              </a:rPr>
              <a:t>03</a:t>
            </a:r>
            <a:endParaRPr lang="en-US" sz="1100"/>
          </a:p>
        </p:txBody>
      </p:sp>
      <p:sp>
        <p:nvSpPr>
          <p:cNvPr id="16" name="TextBox 16"/>
          <p:cNvSpPr txBox="1"/>
          <p:nvPr/>
        </p:nvSpPr>
        <p:spPr>
          <a:xfrm>
            <a:off x="1016000" y="444500"/>
            <a:ext cx="8356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388315"/>
                </a:solidFill>
                <a:latin typeface="Segoe Print" panose="02000600000000000000" charset="0"/>
              </a:rPr>
              <a:t>Key Features and Unique Advantages</a:t>
            </a:r>
            <a:endParaRPr lang="en-US" sz="1100"/>
          </a:p>
        </p:txBody>
      </p:sp>
      <p:sp>
        <p:nvSpPr>
          <p:cNvPr id="17" name="TextBox 17"/>
          <p:cNvSpPr txBox="1"/>
          <p:nvPr/>
        </p:nvSpPr>
        <p:spPr>
          <a:xfrm>
            <a:off x="1193800" y="3149600"/>
            <a:ext cx="2159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Advanced AI Algorithms</a:t>
            </a:r>
            <a:endParaRPr lang="en-US" sz="1100"/>
          </a:p>
        </p:txBody>
      </p:sp>
      <p:sp>
        <p:nvSpPr>
          <p:cNvPr id="18" name="TextBox 18"/>
          <p:cNvSpPr txBox="1"/>
          <p:nvPr/>
        </p:nvSpPr>
        <p:spPr>
          <a:xfrm>
            <a:off x="4114800" y="3149600"/>
            <a:ext cx="2159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User-Friendly Interface</a:t>
            </a:r>
            <a:endParaRPr lang="en-US" sz="1100"/>
          </a:p>
        </p:txBody>
      </p:sp>
      <p:sp>
        <p:nvSpPr>
          <p:cNvPr id="19" name="TextBox 19"/>
          <p:cNvSpPr txBox="1"/>
          <p:nvPr/>
        </p:nvSpPr>
        <p:spPr>
          <a:xfrm>
            <a:off x="7035800" y="3149600"/>
            <a:ext cx="2159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Segoe Print" panose="02000600000000000000" charset="0"/>
              </a:rPr>
              <a:t>Real-Time Analytics</a:t>
            </a:r>
            <a:endParaRPr lang="en-US" sz="1100"/>
          </a:p>
        </p:txBody>
      </p:sp>
      <p:sp>
        <p:nvSpPr>
          <p:cNvPr id="20" name="TextBox 20"/>
          <p:cNvSpPr txBox="1"/>
          <p:nvPr/>
        </p:nvSpPr>
        <p:spPr>
          <a:xfrm>
            <a:off x="1193800" y="3606800"/>
            <a:ext cx="2159000" cy="457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Unmatched data analysis capabilities</a:t>
            </a:r>
            <a:endParaRPr lang="en-US" sz="1100"/>
          </a:p>
        </p:txBody>
      </p:sp>
      <p:sp>
        <p:nvSpPr>
          <p:cNvPr id="21" name="TextBox 21"/>
          <p:cNvSpPr txBox="1"/>
          <p:nvPr/>
        </p:nvSpPr>
        <p:spPr>
          <a:xfrm>
            <a:off x="1193800" y="4267200"/>
            <a:ext cx="2159000" cy="457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Automates marketing performance assessment</a:t>
            </a:r>
            <a:endParaRPr lang="en-US" sz="1100"/>
          </a:p>
        </p:txBody>
      </p:sp>
      <p:sp>
        <p:nvSpPr>
          <p:cNvPr id="22" name="TextBox 22"/>
          <p:cNvSpPr txBox="1"/>
          <p:nvPr/>
        </p:nvSpPr>
        <p:spPr>
          <a:xfrm>
            <a:off x="1193800" y="4927600"/>
            <a:ext cx="2159000" cy="457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Continuously refines accuracy over time</a:t>
            </a:r>
            <a:endParaRPr lang="en-US" sz="1100"/>
          </a:p>
        </p:txBody>
      </p:sp>
      <p:sp>
        <p:nvSpPr>
          <p:cNvPr id="23" name="TextBox 23"/>
          <p:cNvSpPr txBox="1"/>
          <p:nvPr/>
        </p:nvSpPr>
        <p:spPr>
          <a:xfrm>
            <a:off x="4114800" y="3606800"/>
            <a:ext cx="2159000" cy="2286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Intuitive design for all users</a:t>
            </a:r>
            <a:endParaRPr lang="en-US" sz="1100"/>
          </a:p>
        </p:txBody>
      </p:sp>
      <p:sp>
        <p:nvSpPr>
          <p:cNvPr id="24" name="TextBox 24"/>
          <p:cNvSpPr txBox="1"/>
          <p:nvPr/>
        </p:nvSpPr>
        <p:spPr>
          <a:xfrm>
            <a:off x="4114800" y="4038600"/>
            <a:ext cx="2159000" cy="457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Simplifies navigation and comprehension</a:t>
            </a:r>
            <a:endParaRPr lang="en-US" sz="1100"/>
          </a:p>
        </p:txBody>
      </p:sp>
      <p:sp>
        <p:nvSpPr>
          <p:cNvPr id="25" name="TextBox 25"/>
          <p:cNvSpPr txBox="1"/>
          <p:nvPr/>
        </p:nvSpPr>
        <p:spPr>
          <a:xfrm>
            <a:off x="4114800" y="4699000"/>
            <a:ext cx="2159000" cy="457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Empowers non-technical users effectively</a:t>
            </a:r>
            <a:endParaRPr lang="en-US" sz="1100"/>
          </a:p>
        </p:txBody>
      </p:sp>
      <p:sp>
        <p:nvSpPr>
          <p:cNvPr id="26" name="TextBox 26"/>
          <p:cNvSpPr txBox="1"/>
          <p:nvPr/>
        </p:nvSpPr>
        <p:spPr>
          <a:xfrm>
            <a:off x="7035800" y="3606800"/>
            <a:ext cx="2159000" cy="457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Immediate performance monitoring</a:t>
            </a:r>
            <a:endParaRPr lang="en-US" sz="1100"/>
          </a:p>
        </p:txBody>
      </p:sp>
      <p:sp>
        <p:nvSpPr>
          <p:cNvPr id="27" name="TextBox 27"/>
          <p:cNvSpPr txBox="1"/>
          <p:nvPr/>
        </p:nvSpPr>
        <p:spPr>
          <a:xfrm>
            <a:off x="7035800" y="4267200"/>
            <a:ext cx="2159000" cy="457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Enables swift campaign adjustments</a:t>
            </a:r>
            <a:endParaRPr lang="en-US" sz="1100"/>
          </a:p>
        </p:txBody>
      </p:sp>
      <p:sp>
        <p:nvSpPr>
          <p:cNvPr id="28" name="TextBox 28"/>
          <p:cNvSpPr txBox="1"/>
          <p:nvPr/>
        </p:nvSpPr>
        <p:spPr>
          <a:xfrm>
            <a:off x="7035800" y="4927600"/>
            <a:ext cx="2159000" cy="457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Segoe Print" panose="02000600000000000000" charset="0"/>
              </a:rPr>
              <a:t>Enhances decision-making agility in marketing</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1000" r="11000"/>
          <a:stretch>
            <a:fillRect/>
          </a:stretch>
        </p:blipFill>
        <p:spPr>
          <a:xfrm>
            <a:off x="0" y="0"/>
            <a:ext cx="10388600" cy="7416800"/>
          </a:xfrm>
          <a:prstGeom prst="rect">
            <a:avLst/>
          </a:prstGeom>
        </p:spPr>
      </p:pic>
      <p:sp>
        <p:nvSpPr>
          <p:cNvPr id="3" name="AutoShape 3"/>
          <p:cNvSpPr/>
          <p:nvPr/>
        </p:nvSpPr>
        <p:spPr>
          <a:xfrm>
            <a:off x="0" y="0"/>
            <a:ext cx="10388600" cy="7416800"/>
          </a:xfrm>
          <a:prstGeom prst="rect">
            <a:avLst/>
          </a:prstGeom>
          <a:solidFill>
            <a:srgbClr val="000000">
              <a:alpha val="0"/>
            </a:srgbClr>
          </a:solidFill>
        </p:spPr>
      </p:sp>
      <p:sp>
        <p:nvSpPr>
          <p:cNvPr id="4" name="AutoShape 4"/>
          <p:cNvSpPr/>
          <p:nvPr/>
        </p:nvSpPr>
        <p:spPr>
          <a:xfrm>
            <a:off x="774700" y="1689100"/>
            <a:ext cx="4216400" cy="5334000"/>
          </a:xfrm>
          <a:prstGeom prst="roundRect">
            <a:avLst>
              <a:gd name="adj" fmla="val 3614"/>
            </a:avLst>
          </a:prstGeom>
          <a:solidFill>
            <a:srgbClr val="FFFFFF"/>
          </a:solidFill>
          <a:ln w="25400">
            <a:solidFill>
              <a:srgbClr val="000000">
                <a:alpha val="0"/>
              </a:srgbClr>
            </a:solidFill>
          </a:ln>
        </p:spPr>
      </p:sp>
      <p:sp>
        <p:nvSpPr>
          <p:cNvPr id="5" name="AutoShape 5"/>
          <p:cNvSpPr/>
          <p:nvPr/>
        </p:nvSpPr>
        <p:spPr>
          <a:xfrm>
            <a:off x="5384800" y="1689100"/>
            <a:ext cx="4216400" cy="5334000"/>
          </a:xfrm>
          <a:prstGeom prst="roundRect">
            <a:avLst>
              <a:gd name="adj" fmla="val 3614"/>
            </a:avLst>
          </a:prstGeom>
          <a:solidFill>
            <a:srgbClr val="FFFFFF"/>
          </a:solidFill>
          <a:ln w="25400">
            <a:solidFill>
              <a:srgbClr val="000000">
                <a:alpha val="0"/>
              </a:srgbClr>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Segoe Print" panose="02000600000000000000" charset="0"/>
              </a:rPr>
              <a:t>Addressing the Problem Effectively</a:t>
            </a:r>
            <a:endParaRPr lang="en-US" sz="1100"/>
          </a:p>
        </p:txBody>
      </p:sp>
      <p:sp>
        <p:nvSpPr>
          <p:cNvPr id="7" name="TextBox 7"/>
          <p:cNvSpPr txBox="1"/>
          <p:nvPr/>
        </p:nvSpPr>
        <p:spPr>
          <a:xfrm>
            <a:off x="1422400" y="22225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Segoe Print" panose="02000600000000000000" charset="0"/>
              </a:rPr>
              <a:t>Empowering SMEs with Insights</a:t>
            </a:r>
            <a:endParaRPr lang="en-US" sz="1100"/>
          </a:p>
        </p:txBody>
      </p:sp>
      <p:sp>
        <p:nvSpPr>
          <p:cNvPr id="8" name="TextBox 8"/>
          <p:cNvSpPr txBox="1"/>
          <p:nvPr/>
        </p:nvSpPr>
        <p:spPr>
          <a:xfrm>
            <a:off x="6019800" y="22225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Segoe Print" panose="02000600000000000000" charset="0"/>
              </a:rPr>
              <a:t>Streamlined Marketing Processes</a:t>
            </a:r>
            <a:endParaRPr lang="en-US" sz="1100"/>
          </a:p>
        </p:txBody>
      </p:sp>
      <p:sp>
        <p:nvSpPr>
          <p:cNvPr id="9" name="TextBox 9"/>
          <p:cNvSpPr txBox="1"/>
          <p:nvPr/>
        </p:nvSpPr>
        <p:spPr>
          <a:xfrm>
            <a:off x="1054100" y="37338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Segoe Print" panose="02000600000000000000" charset="0"/>
              </a:rPr>
              <a:t>TechGenius's AI marketing analytics software equips SMEs with the tools to understand consumer behavior deeply, enabling them to tailor their marketing strategies effectively. This empowerment leads to improved engagement, optimized marketing spend, and a stronger competitive position in the marketplace.</a:t>
            </a:r>
            <a:endParaRPr lang="en-US" sz="1100"/>
          </a:p>
        </p:txBody>
      </p:sp>
      <p:sp>
        <p:nvSpPr>
          <p:cNvPr id="10" name="TextBox 10"/>
          <p:cNvSpPr txBox="1"/>
          <p:nvPr/>
        </p:nvSpPr>
        <p:spPr>
          <a:xfrm>
            <a:off x="5664200" y="37338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Segoe Print" panose="02000600000000000000" charset="0"/>
              </a:rPr>
              <a:t>By simplifying complex data analysis, TechGenius allows SMEs to focus on strategic decision-making rather than getting bogged down by technical challenges. This streamlined approach not only enhances operational efficiency but also fosters a culture of data-driven marketing within the organization.</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1"/>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Segoe Print" panose="02000600000000000000" charset="0"/>
              </a:rPr>
              <a:t>Market Opportunity and Product Overview</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Segoe Print" panose="02000600000000000000" charset="0"/>
              </a:rPr>
              <a:t>Section 2</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2120900"/>
            <a:ext cx="3810000" cy="19304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2095500"/>
            <a:ext cx="635000" cy="25400"/>
          </a:xfrm>
          <a:prstGeom prst="rect">
            <a:avLst/>
          </a:prstGeom>
          <a:solidFill>
            <a:srgbClr val="388315"/>
          </a:solidFill>
        </p:spPr>
      </p:sp>
      <p:sp>
        <p:nvSpPr>
          <p:cNvPr id="8" name="TextBox 8"/>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Industry Size and Growth Expectations</a:t>
            </a:r>
            <a:endParaRPr lang="en-US" sz="1100"/>
          </a:p>
        </p:txBody>
      </p:sp>
      <p:sp>
        <p:nvSpPr>
          <p:cNvPr id="9" name="TextBox 9"/>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Market Growth Drivers</a:t>
            </a:r>
            <a:endParaRPr lang="en-US" sz="1100"/>
          </a:p>
        </p:txBody>
      </p:sp>
      <p:sp>
        <p:nvSpPr>
          <p:cNvPr id="10" name="TextBox 10"/>
          <p:cNvSpPr txBox="1"/>
          <p:nvPr/>
        </p:nvSpPr>
        <p:spPr>
          <a:xfrm>
            <a:off x="1016000" y="27686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The marketing analytics industry is experiencing rapid growth, driven by the increasing need for data-driven insights, the rise of AI technologies, and the growing adoption of cloud solutions among SMEs, positioning it for a projected market value of $6.4 billion by 2025.</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1016000" y="1333500"/>
            <a:ext cx="2641600" cy="3340100"/>
          </a:xfrm>
          <a:prstGeom prst="rect">
            <a:avLst/>
          </a:prstGeom>
          <a:solidFill>
            <a:srgbClr val="EDF4FD">
              <a:alpha val="0"/>
            </a:srgbClr>
          </a:solidFill>
        </p:spPr>
      </p:sp>
      <p:sp>
        <p:nvSpPr>
          <p:cNvPr id="5" name="AutoShape 5"/>
          <p:cNvSpPr/>
          <p:nvPr/>
        </p:nvSpPr>
        <p:spPr>
          <a:xfrm>
            <a:off x="3860800" y="1333500"/>
            <a:ext cx="2641600" cy="3340100"/>
          </a:xfrm>
          <a:prstGeom prst="rect">
            <a:avLst/>
          </a:prstGeom>
          <a:solidFill>
            <a:srgbClr val="EDF4FD">
              <a:alpha val="0"/>
            </a:srgbClr>
          </a:solidFill>
        </p:spPr>
      </p:sp>
      <p:sp>
        <p:nvSpPr>
          <p:cNvPr id="6" name="AutoShape 6"/>
          <p:cNvSpPr/>
          <p:nvPr/>
        </p:nvSpPr>
        <p:spPr>
          <a:xfrm>
            <a:off x="6718300" y="1333500"/>
            <a:ext cx="2641600" cy="3340100"/>
          </a:xfrm>
          <a:prstGeom prst="rect">
            <a:avLst/>
          </a:prstGeom>
          <a:solidFill>
            <a:srgbClr val="EDF4FD">
              <a:alpha val="0"/>
            </a:srgbClr>
          </a:solidFill>
        </p:spPr>
      </p:sp>
      <p:sp>
        <p:nvSpPr>
          <p:cNvPr id="7" name="AutoShape 7"/>
          <p:cNvSpPr/>
          <p:nvPr/>
        </p:nvSpPr>
        <p:spPr>
          <a:xfrm>
            <a:off x="1016000" y="4813300"/>
            <a:ext cx="2641600" cy="0"/>
          </a:xfrm>
          <a:prstGeom prst="rect">
            <a:avLst/>
          </a:prstGeom>
          <a:solidFill>
            <a:srgbClr val="000000"/>
          </a:solidFill>
        </p:spPr>
      </p:sp>
      <p:sp>
        <p:nvSpPr>
          <p:cNvPr id="8" name="AutoShape 8"/>
          <p:cNvSpPr/>
          <p:nvPr/>
        </p:nvSpPr>
        <p:spPr>
          <a:xfrm>
            <a:off x="3860800" y="4813300"/>
            <a:ext cx="2641600" cy="0"/>
          </a:xfrm>
          <a:prstGeom prst="rect">
            <a:avLst/>
          </a:prstGeom>
          <a:solidFill>
            <a:srgbClr val="000000"/>
          </a:solidFill>
        </p:spPr>
      </p:sp>
      <p:sp>
        <p:nvSpPr>
          <p:cNvPr id="9" name="AutoShape 9"/>
          <p:cNvSpPr/>
          <p:nvPr/>
        </p:nvSpPr>
        <p:spPr>
          <a:xfrm>
            <a:off x="6718300" y="4813300"/>
            <a:ext cx="2641600" cy="0"/>
          </a:xfrm>
          <a:prstGeom prst="rect">
            <a:avLst/>
          </a:prstGeom>
          <a:solidFill>
            <a:srgbClr val="000000"/>
          </a:solidFill>
        </p:spPr>
      </p:sp>
      <p:pic>
        <p:nvPicPr>
          <p:cNvPr id="10" name="Picture 10"/>
          <p:cNvPicPr>
            <a:picLocks noChangeAspect="1"/>
          </p:cNvPicPr>
          <p:nvPr/>
        </p:nvPicPr>
        <p:blipFill>
          <a:blip r:embed="rId2"/>
          <a:srcRect l="1000" r="1000"/>
          <a:stretch>
            <a:fillRect/>
          </a:stretch>
        </p:blipFill>
        <p:spPr>
          <a:xfrm>
            <a:off x="1016000" y="1333500"/>
            <a:ext cx="2641600" cy="1485900"/>
          </a:xfrm>
          <a:prstGeom prst="rect">
            <a:avLst/>
          </a:prstGeom>
        </p:spPr>
      </p:pic>
      <p:pic>
        <p:nvPicPr>
          <p:cNvPr id="11" name="Picture 11"/>
          <p:cNvPicPr>
            <a:picLocks noChangeAspect="1"/>
          </p:cNvPicPr>
          <p:nvPr/>
        </p:nvPicPr>
        <p:blipFill>
          <a:blip r:embed="rId3"/>
          <a:srcRect l="1000" r="1000"/>
          <a:stretch>
            <a:fillRect/>
          </a:stretch>
        </p:blipFill>
        <p:spPr>
          <a:xfrm>
            <a:off x="3860800" y="1333500"/>
            <a:ext cx="2641600" cy="1485900"/>
          </a:xfrm>
          <a:prstGeom prst="rect">
            <a:avLst/>
          </a:prstGeom>
        </p:spPr>
      </p:pic>
      <p:pic>
        <p:nvPicPr>
          <p:cNvPr id="12" name="Picture 12"/>
          <p:cNvPicPr>
            <a:picLocks noChangeAspect="1"/>
          </p:cNvPicPr>
          <p:nvPr/>
        </p:nvPicPr>
        <p:blipFill>
          <a:blip r:embed="rId4"/>
          <a:srcRect l="1000" r="1000"/>
          <a:stretch>
            <a:fillRect/>
          </a:stretch>
        </p:blipFill>
        <p:spPr>
          <a:xfrm>
            <a:off x="6718300" y="1333500"/>
            <a:ext cx="2641600" cy="1485900"/>
          </a:xfrm>
          <a:prstGeom prst="rect">
            <a:avLst/>
          </a:prstGeom>
        </p:spPr>
      </p:pic>
      <p:sp>
        <p:nvSpPr>
          <p:cNvPr id="13" name="TextBox 13"/>
          <p:cNvSpPr txBox="1"/>
          <p:nvPr/>
        </p:nvSpPr>
        <p:spPr>
          <a:xfrm>
            <a:off x="1016000" y="457200"/>
            <a:ext cx="8356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Segoe Print" panose="02000600000000000000" charset="0"/>
              </a:rPr>
              <a:t>Description of the Target Market</a:t>
            </a:r>
            <a:endParaRPr lang="en-US" sz="1100"/>
          </a:p>
        </p:txBody>
      </p:sp>
      <p:sp>
        <p:nvSpPr>
          <p:cNvPr id="14" name="TextBox 14"/>
          <p:cNvSpPr txBox="1"/>
          <p:nvPr/>
        </p:nvSpPr>
        <p:spPr>
          <a:xfrm>
            <a:off x="1016000" y="3073400"/>
            <a:ext cx="26416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Diverse SMB Landscape</a:t>
            </a:r>
            <a:endParaRPr lang="en-US" sz="1100"/>
          </a:p>
        </p:txBody>
      </p:sp>
      <p:sp>
        <p:nvSpPr>
          <p:cNvPr id="15" name="TextBox 15"/>
          <p:cNvSpPr txBox="1"/>
          <p:nvPr/>
        </p:nvSpPr>
        <p:spPr>
          <a:xfrm>
            <a:off x="3860800" y="3073400"/>
            <a:ext cx="26416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Growing Digital Adoption</a:t>
            </a:r>
            <a:endParaRPr lang="en-US" sz="1100"/>
          </a:p>
        </p:txBody>
      </p:sp>
      <p:sp>
        <p:nvSpPr>
          <p:cNvPr id="16" name="TextBox 16"/>
          <p:cNvSpPr txBox="1"/>
          <p:nvPr/>
        </p:nvSpPr>
        <p:spPr>
          <a:xfrm>
            <a:off x="6718300" y="3073400"/>
            <a:ext cx="26416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Segoe Print" panose="02000600000000000000" charset="0"/>
              </a:rPr>
              <a:t>Segment-Specific Needs</a:t>
            </a:r>
            <a:endParaRPr lang="en-US" sz="1100"/>
          </a:p>
        </p:txBody>
      </p:sp>
      <p:sp>
        <p:nvSpPr>
          <p:cNvPr id="17" name="TextBox 17"/>
          <p:cNvSpPr txBox="1"/>
          <p:nvPr/>
        </p:nvSpPr>
        <p:spPr>
          <a:xfrm>
            <a:off x="1016000" y="3403600"/>
            <a:ext cx="26416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The target market includes a wide range of small and medium-sized businesses across various industries, each facing unique challenges in digital marketing and customer engagement strategies.</a:t>
            </a:r>
            <a:endParaRPr lang="en-US" sz="1100"/>
          </a:p>
        </p:txBody>
      </p:sp>
      <p:sp>
        <p:nvSpPr>
          <p:cNvPr id="18" name="TextBox 18"/>
          <p:cNvSpPr txBox="1"/>
          <p:nvPr/>
        </p:nvSpPr>
        <p:spPr>
          <a:xfrm>
            <a:off x="3860800" y="3403600"/>
            <a:ext cx="26416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SMBs are increasingly adopting digital marketing solutions, driven by the necessity to enhance customer interactions and improve marketing efficiency in a competitive online environment.</a:t>
            </a:r>
            <a:endParaRPr lang="en-US" sz="1100"/>
          </a:p>
        </p:txBody>
      </p:sp>
      <p:sp>
        <p:nvSpPr>
          <p:cNvPr id="19" name="TextBox 19"/>
          <p:cNvSpPr txBox="1"/>
          <p:nvPr/>
        </p:nvSpPr>
        <p:spPr>
          <a:xfrm>
            <a:off x="6718300" y="3403600"/>
            <a:ext cx="26416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Segoe Print" panose="02000600000000000000" charset="0"/>
              </a:rPr>
              <a:t>Different segments within the SMB category, such as e-commerce and service providers, require tailored marketing analytics solutions to address their specific operational challenges and growth objectives.</a:t>
            </a:r>
            <a:endParaRPr lang="en-US" sz="1100"/>
          </a:p>
        </p:txBody>
      </p:sp>
    </p:spTree>
  </p:cSld>
  <p:clrMapOvr>
    <a:masterClrMapping/>
  </p:clrMapOvr>
</p:sld>
</file>

<file path=ppt/tags/tag1.xml><?xml version="1.0" encoding="utf-8"?>
<p:tagLst xmlns:p="http://schemas.openxmlformats.org/presentationml/2006/main">
  <p:tag name="KSO_WM_DIAGRAM_VIRTUALLY_FRAME" val="{&quot;height&quot;:454.65,&quot;left&quot;:318.9857476635516,&quot;top&quot;:89.9,&quot;width&quot;:419.0142523364484}"/>
</p:tagLst>
</file>

<file path=ppt/tags/tag10.xml><?xml version="1.0" encoding="utf-8"?>
<p:tagLst xmlns:p="http://schemas.openxmlformats.org/presentationml/2006/main">
  <p:tag name="KSO_WM_DIAGRAM_VIRTUALLY_FRAME" val="{&quot;height&quot;:454.65,&quot;left&quot;:318.9857476635516,&quot;top&quot;:89.9,&quot;width&quot;:419.0142523364484}"/>
</p:tagLst>
</file>

<file path=ppt/tags/tag11.xml><?xml version="1.0" encoding="utf-8"?>
<p:tagLst xmlns:p="http://schemas.openxmlformats.org/presentationml/2006/main">
  <p:tag name="KSO_WM_DIAGRAM_VIRTUALLY_FRAME" val="{&quot;height&quot;:454.65,&quot;left&quot;:318.9857476635516,&quot;top&quot;:89.9,&quot;width&quot;:419.0142523364484}"/>
</p:tagLst>
</file>

<file path=ppt/tags/tag12.xml><?xml version="1.0" encoding="utf-8"?>
<p:tagLst xmlns:p="http://schemas.openxmlformats.org/presentationml/2006/main">
  <p:tag name="KSO_WM_DIAGRAM_VIRTUALLY_FRAME" val="{&quot;height&quot;:454.65,&quot;left&quot;:318.9857476635516,&quot;top&quot;:89.9,&quot;width&quot;:419.0142523364484}"/>
</p:tagLst>
</file>

<file path=ppt/tags/tag2.xml><?xml version="1.0" encoding="utf-8"?>
<p:tagLst xmlns:p="http://schemas.openxmlformats.org/presentationml/2006/main">
  <p:tag name="KSO_WM_DIAGRAM_VIRTUALLY_FRAME" val="{&quot;height&quot;:454.65,&quot;left&quot;:318.9857476635516,&quot;top&quot;:89.9,&quot;width&quot;:419.0142523364484}"/>
</p:tagLst>
</file>

<file path=ppt/tags/tag3.xml><?xml version="1.0" encoding="utf-8"?>
<p:tagLst xmlns:p="http://schemas.openxmlformats.org/presentationml/2006/main">
  <p:tag name="KSO_WM_DIAGRAM_VIRTUALLY_FRAME" val="{&quot;height&quot;:454.65,&quot;left&quot;:318.9857476635516,&quot;top&quot;:89.9,&quot;width&quot;:419.0142523364484}"/>
</p:tagLst>
</file>

<file path=ppt/tags/tag4.xml><?xml version="1.0" encoding="utf-8"?>
<p:tagLst xmlns:p="http://schemas.openxmlformats.org/presentationml/2006/main">
  <p:tag name="KSO_WM_DIAGRAM_VIRTUALLY_FRAME" val="{&quot;height&quot;:454.65,&quot;left&quot;:318.9857476635516,&quot;top&quot;:89.9,&quot;width&quot;:419.0142523364484}"/>
</p:tagLst>
</file>

<file path=ppt/tags/tag5.xml><?xml version="1.0" encoding="utf-8"?>
<p:tagLst xmlns:p="http://schemas.openxmlformats.org/presentationml/2006/main">
  <p:tag name="KSO_WM_DIAGRAM_VIRTUALLY_FRAME" val="{&quot;height&quot;:454.65,&quot;left&quot;:318.9857476635516,&quot;top&quot;:89.9,&quot;width&quot;:419.0142523364484}"/>
</p:tagLst>
</file>

<file path=ppt/tags/tag6.xml><?xml version="1.0" encoding="utf-8"?>
<p:tagLst xmlns:p="http://schemas.openxmlformats.org/presentationml/2006/main">
  <p:tag name="KSO_WM_DIAGRAM_VIRTUALLY_FRAME" val="{&quot;height&quot;:454.65,&quot;left&quot;:318.9857476635516,&quot;top&quot;:89.9,&quot;width&quot;:419.0142523364484}"/>
</p:tagLst>
</file>

<file path=ppt/tags/tag7.xml><?xml version="1.0" encoding="utf-8"?>
<p:tagLst xmlns:p="http://schemas.openxmlformats.org/presentationml/2006/main">
  <p:tag name="KSO_WM_DIAGRAM_VIRTUALLY_FRAME" val="{&quot;height&quot;:454.65,&quot;left&quot;:318.9857476635516,&quot;top&quot;:89.9,&quot;width&quot;:419.0142523364484}"/>
</p:tagLst>
</file>

<file path=ppt/tags/tag8.xml><?xml version="1.0" encoding="utf-8"?>
<p:tagLst xmlns:p="http://schemas.openxmlformats.org/presentationml/2006/main">
  <p:tag name="KSO_WM_DIAGRAM_VIRTUALLY_FRAME" val="{&quot;height&quot;:454.65,&quot;left&quot;:318.9857476635516,&quot;top&quot;:89.9,&quot;width&quot;:419.0142523364484}"/>
</p:tagLst>
</file>

<file path=ppt/tags/tag9.xml><?xml version="1.0" encoding="utf-8"?>
<p:tagLst xmlns:p="http://schemas.openxmlformats.org/presentationml/2006/main">
  <p:tag name="KSO_WM_DIAGRAM_VIRTUALLY_FRAME" val="{&quot;height&quot;:454.65,&quot;left&quot;:318.9857476635516,&quot;top&quot;:89.9,&quot;width&quot;:419.01425233644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Poppins ExtraBold"/>
        <a:ea typeface="宋体"/>
        <a:cs typeface=""/>
      </a:majorFont>
      <a:minorFont>
        <a:latin typeface="Poppins Light"/>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17019</Words>
  <Application>WPS 演示</Application>
  <PresentationFormat>On-screen Show (4:3)</PresentationFormat>
  <Paragraphs>542</Paragraphs>
  <Slides>40</Slides>
  <Notes>0</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40</vt:i4>
      </vt:variant>
    </vt:vector>
  </HeadingPairs>
  <TitlesOfParts>
    <vt:vector size="66" baseType="lpstr">
      <vt:lpstr>Arial</vt:lpstr>
      <vt:lpstr>宋体</vt:lpstr>
      <vt:lpstr>Wingdings</vt:lpstr>
      <vt:lpstr>Segoe Print</vt:lpstr>
      <vt:lpstr>Calibri</vt:lpstr>
      <vt:lpstr>微软雅黑</vt:lpstr>
      <vt:lpstr>Arial Unicode MS</vt:lpstr>
      <vt:lpstr>Rockwell Condensed</vt:lpstr>
      <vt:lpstr>Rage Italic</vt:lpstr>
      <vt:lpstr>Poppins Black</vt:lpstr>
      <vt:lpstr>Playbill</vt:lpstr>
      <vt:lpstr>Onyx</vt:lpstr>
      <vt:lpstr>Nirmala UI Semilight</vt:lpstr>
      <vt:lpstr>Nirmala UI</vt:lpstr>
      <vt:lpstr>Rockwell Extra Bold</vt:lpstr>
      <vt:lpstr>Poppins Medium</vt:lpstr>
      <vt:lpstr>Poppins Light</vt:lpstr>
      <vt:lpstr>Poppins ExtraBold</vt:lpstr>
      <vt:lpstr>Script MT Bold</vt:lpstr>
      <vt:lpstr>Segoe UI Semibold</vt:lpstr>
      <vt:lpstr>Segoe UI Semilight</vt:lpstr>
      <vt:lpstr>Showcard Gothic</vt:lpstr>
      <vt:lpstr>Sitka Small</vt:lpstr>
      <vt:lpstr>Segoe UI</vt:lpstr>
      <vt:lpstr>Segoe UI Black</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水雨滴</cp:lastModifiedBy>
  <cp:revision>3</cp:revision>
  <dcterms:created xsi:type="dcterms:W3CDTF">2006-08-16T00:00:00Z</dcterms:created>
  <dcterms:modified xsi:type="dcterms:W3CDTF">2024-12-09T05:27:14Z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8F65EFE0EE624A34A67A5D2421BB2462_12</vt:lpwstr>
  </property>
  <property fmtid="{D5CDD505-2E9C-101B-9397-08002B2CF9AE}" pid="3" name="KSOProductBuildVer">
    <vt:lpwstr>2052-12.1.0.19302</vt:lpwstr>
  </property>
</Properties>
</file>