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x="10388600" cy="58547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ing" id="{62821355-FD39-4151-985C-241B88F0CBB9}">
          <p14:sldIdLst>
            <p14:sldId id="256"/>
          </p14:sldIdLst>
        </p14:section>
        <p14:section name="The Executive Summary" id="{18EC8EA2-2115-4750-B386-05015B4581E8}">
          <p14:sldIdLst>
            <p14:sldId id="257"/>
            <p14:sldId id="258"/>
            <p14:sldId id="259"/>
            <p14:sldId id="260"/>
            <p14:sldId id="261"/>
          </p14:sldIdLst>
        </p14:section>
        <p14:section name="The Problem and Opportunity" id="{7DD6B459-07E7-42E1-8E48-1E20A9D6DBB9}">
          <p14:sldIdLst>
            <p14:sldId id="262"/>
            <p14:sldId id="263"/>
            <p14:sldId id="264"/>
            <p14:sldId id="265"/>
          </p14:sldIdLst>
        </p14:section>
        <p14:section name="The Solution" id="{B1F9E825-3A63-4E7D-8ABF-F288EEAF91C7}">
          <p14:sldIdLst>
            <p14:sldId id="266"/>
            <p14:sldId id="267"/>
            <p14:sldId id="268"/>
            <p14:sldId id="269"/>
          </p14:sldIdLst>
        </p14:section>
        <p14:section name="The Market Analysis" id="{7682A593-8967-43FD-987C-2E2E2379D029}">
          <p14:sldIdLst>
            <p14:sldId id="270"/>
            <p14:sldId id="271"/>
            <p14:sldId id="272"/>
            <p14:sldId id="273"/>
          </p14:sldIdLst>
        </p14:section>
        <p14:section name="The Marketing and Sales Strategy" id="{CFFF9E54-123B-4026-A02E-31509A05F240}">
          <p14:sldIdLst>
            <p14:sldId id="274"/>
            <p14:sldId id="275"/>
            <p14:sldId id="276"/>
            <p14:sldId id="277"/>
          </p14:sldIdLst>
        </p14:section>
        <p14:section name="The Business Model and Revenue Model" id="{50BC7AFF-B405-431B-BAB3-1FD67BA2584C}">
          <p14:sldIdLst>
            <p14:sldId id="278"/>
            <p14:sldId id="279"/>
            <p14:sldId id="280"/>
            <p14:sldId id="281"/>
          </p14:sldIdLst>
        </p14:section>
        <p14:section name="The Financial Plan" id="{329F27F9-DDE8-495B-A620-8D555CADD064}">
          <p14:sldIdLst>
            <p14:sldId id="282"/>
            <p14:sldId id="283"/>
            <p14:sldId id="284"/>
            <p14:sldId id="285"/>
          </p14:sldIdLst>
        </p14:section>
        <p14:section name="The Team Introduction" id="{4441F8CF-0A8F-4C5D-80FE-17758F40C194}">
          <p14:sldIdLst>
            <p14:sldId id="286"/>
            <p14:sldId id="287"/>
            <p14:sldId id="288"/>
            <p14:sldId id="289"/>
          </p14:sldIdLst>
        </p14:section>
        <p14:section name="The Funding Needs" id="{D4E634D6-4BB6-4ECD-9CA3-6D6F0AB7741E}">
          <p14:sldIdLst>
            <p14:sldId id="290"/>
            <p14:sldId id="291"/>
            <p14:sldId id="292"/>
            <p14:sldId id="293"/>
          </p14:sldIdLst>
        </p14:section>
        <p14:section name="The Appendix" id="{737FCA40-2EEF-463F-8AE8-4DA584A790DD}">
          <p14:sldIdLst>
            <p14:sldId id="294"/>
            <p14:sldId id="295"/>
            <p14:sldId id="296"/>
            <p14:sldId id="297"/>
          </p14:sldIdLst>
        </p14:section>
        <p14:section name="Ending" id="{027CC713-217D-4EC0-9C4A-F5101E107E0E}">
          <p14:sldIdLst>
            <p14:sldId id="29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3.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8.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9.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0.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1.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2.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3.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6.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8.pn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7.pn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8.pn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9.pn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8.pn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0.png" Type="http://schemas.openxmlformats.org/officeDocument/2006/relationships/image"/><Relationship Id="rId4" Target="../media/image31.png" Type="http://schemas.openxmlformats.org/officeDocument/2006/relationships/image"/><Relationship Id="rId5" Target="../media/image32.pn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7.pn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3.pn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8.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9.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1000" r="1000"/>
          <a:stretch>
            <a:fillRect/>
          </a:stretch>
        </p:blipFill>
        <p:spPr>
          <a:xfrm>
            <a:off x="0" y="0"/>
            <a:ext cx="10388600" cy="5854700"/>
          </a:xfrm>
          <a:prstGeom prst="rect">
            <a:avLst/>
          </a:prstGeom>
        </p:spPr>
      </p:pic>
      <p:sp>
        <p:nvSpPr>
          <p:cNvPr name="AutoShape 5" id="5"/>
          <p:cNvSpPr/>
          <p:nvPr/>
        </p:nvSpPr>
        <p:spPr>
          <a:xfrm>
            <a:off x="2286000" y="3543300"/>
            <a:ext cx="5816600" cy="254000"/>
          </a:xfrm>
          <a:prstGeom prst="rect">
            <a:avLst/>
          </a:prstGeom>
          <a:solidFill>
            <a:srgbClr val="000000">
              <a:alpha val="0"/>
            </a:srgbClr>
          </a:solidFill>
        </p:spPr>
      </p:sp>
      <p:sp>
        <p:nvSpPr>
          <p:cNvPr name="AutoShape 6" id="6"/>
          <p:cNvSpPr/>
          <p:nvPr/>
        </p:nvSpPr>
        <p:spPr>
          <a:xfrm>
            <a:off x="0" y="0"/>
            <a:ext cx="10388600" cy="5854700"/>
          </a:xfrm>
          <a:prstGeom prst="rect">
            <a:avLst/>
          </a:prstGeom>
          <a:solidFill>
            <a:srgbClr val="000000">
              <a:alpha val="0"/>
            </a:srgbClr>
          </a:solidFill>
        </p:spPr>
      </p:sp>
      <p:sp>
        <p:nvSpPr>
          <p:cNvPr name="AutoShape 7" id="7"/>
          <p:cNvSpPr/>
          <p:nvPr/>
        </p:nvSpPr>
        <p:spPr>
          <a:xfrm>
            <a:off x="3632200" y="762000"/>
            <a:ext cx="3111500" cy="0"/>
          </a:xfrm>
          <a:prstGeom prst="rect">
            <a:avLst/>
          </a:prstGeom>
          <a:solidFill>
            <a:srgbClr val="000000"/>
          </a:solidFill>
        </p:spPr>
      </p:sp>
      <p:sp>
        <p:nvSpPr>
          <p:cNvPr name="TextBox 8" id="8"/>
          <p:cNvSpPr txBox="true"/>
          <p:nvPr/>
        </p:nvSpPr>
        <p:spPr>
          <a:xfrm>
            <a:off x="2286000" y="1905000"/>
            <a:ext cx="5816600" cy="1524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5000" b="true">
                <a:solidFill>
                  <a:srgbClr val="000000"/>
                </a:solidFill>
                <a:latin typeface="Poppins"/>
              </a:rPr>
              <a:t>Business Proposal Pitch Deck</a:t>
            </a:r>
            <a:endParaRPr lang="en-US" sz="1100"/>
          </a:p>
        </p:txBody>
      </p:sp>
      <p:sp>
        <p:nvSpPr>
          <p:cNvPr name="TextBox 9" id="9"/>
          <p:cNvSpPr txBox="true"/>
          <p:nvPr/>
        </p:nvSpPr>
        <p:spPr>
          <a:xfrm>
            <a:off x="2286000" y="3543300"/>
            <a:ext cx="5816600" cy="254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000" b="false">
                <a:solidFill>
                  <a:srgbClr val="000000"/>
                </a:solidFill>
                <a:latin typeface="Poppins"/>
              </a:rPr>
              <a:t>Presenter: Your Name</a:t>
            </a:r>
            <a:endParaRPr lang="en-US" sz="1100"/>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80100"/>
          </a:xfrm>
          <a:prstGeom prst="rect">
            <a:avLst/>
          </a:prstGeom>
        </p:spPr>
      </p:pic>
      <p:sp>
        <p:nvSpPr>
          <p:cNvPr name="AutoShape 3" id="3"/>
          <p:cNvSpPr/>
          <p:nvPr/>
        </p:nvSpPr>
        <p:spPr>
          <a:xfrm>
            <a:off x="0" y="0"/>
            <a:ext cx="10388600" cy="5880100"/>
          </a:xfrm>
          <a:prstGeom prst="rect">
            <a:avLst/>
          </a:prstGeom>
          <a:solidFill>
            <a:srgbClr val="000000">
              <a:alpha val="0"/>
            </a:srgbClr>
          </a:solidFill>
        </p:spPr>
      </p:sp>
      <p:sp>
        <p:nvSpPr>
          <p:cNvPr name="AutoShape 4" id="4"/>
          <p:cNvSpPr/>
          <p:nvPr/>
        </p:nvSpPr>
        <p:spPr>
          <a:xfrm>
            <a:off x="508000" y="2120900"/>
            <a:ext cx="2806700" cy="3378200"/>
          </a:xfrm>
          <a:prstGeom prst="rect">
            <a:avLst/>
          </a:prstGeom>
          <a:solidFill>
            <a:srgbClr val="000000">
              <a:alpha val="0"/>
            </a:srgbClr>
          </a:solidFill>
        </p:spPr>
      </p:sp>
      <p:sp>
        <p:nvSpPr>
          <p:cNvPr name="AutoShape 5" id="5"/>
          <p:cNvSpPr/>
          <p:nvPr/>
        </p:nvSpPr>
        <p:spPr>
          <a:xfrm>
            <a:off x="3784600" y="2120900"/>
            <a:ext cx="2806700" cy="3111500"/>
          </a:xfrm>
          <a:prstGeom prst="rect">
            <a:avLst/>
          </a:prstGeom>
          <a:solidFill>
            <a:srgbClr val="000000">
              <a:alpha val="0"/>
            </a:srgbClr>
          </a:solidFill>
        </p:spPr>
      </p:sp>
      <p:sp>
        <p:nvSpPr>
          <p:cNvPr name="AutoShape 6" id="6"/>
          <p:cNvSpPr/>
          <p:nvPr/>
        </p:nvSpPr>
        <p:spPr>
          <a:xfrm>
            <a:off x="7061200" y="2120900"/>
            <a:ext cx="2806700" cy="3378200"/>
          </a:xfrm>
          <a:prstGeom prst="rect">
            <a:avLst/>
          </a:prstGeom>
          <a:solidFill>
            <a:srgbClr val="000000">
              <a:alpha val="0"/>
            </a:srgbClr>
          </a:solidFill>
        </p:spPr>
      </p:sp>
      <p:sp>
        <p:nvSpPr>
          <p:cNvPr name="AutoShape 7" id="7"/>
          <p:cNvSpPr/>
          <p:nvPr/>
        </p:nvSpPr>
        <p:spPr>
          <a:xfrm>
            <a:off x="508000" y="0"/>
            <a:ext cx="0" cy="0"/>
          </a:xfrm>
          <a:prstGeom prst="rect">
            <a:avLst/>
          </a:prstGeom>
          <a:solidFill>
            <a:srgbClr val="000000">
              <a:alpha val="0"/>
            </a:srgbClr>
          </a:solidFill>
        </p:spPr>
      </p:sp>
      <p:sp>
        <p:nvSpPr>
          <p:cNvPr name="AutoShape 8" id="8"/>
          <p:cNvSpPr/>
          <p:nvPr/>
        </p:nvSpPr>
        <p:spPr>
          <a:xfrm>
            <a:off x="3784600" y="0"/>
            <a:ext cx="0" cy="0"/>
          </a:xfrm>
          <a:prstGeom prst="rect">
            <a:avLst/>
          </a:prstGeom>
          <a:solidFill>
            <a:srgbClr val="000000">
              <a:alpha val="0"/>
            </a:srgbClr>
          </a:solidFill>
        </p:spPr>
      </p:sp>
      <p:sp>
        <p:nvSpPr>
          <p:cNvPr name="AutoShape 9" id="9"/>
          <p:cNvSpPr/>
          <p:nvPr/>
        </p:nvSpPr>
        <p:spPr>
          <a:xfrm>
            <a:off x="7061200" y="0"/>
            <a:ext cx="0" cy="0"/>
          </a:xfrm>
          <a:prstGeom prst="rect">
            <a:avLst/>
          </a:prstGeom>
          <a:solidFill>
            <a:srgbClr val="000000">
              <a:alpha val="0"/>
            </a:srgbClr>
          </a:solidFill>
        </p:spPr>
      </p:sp>
      <p:sp>
        <p:nvSpPr>
          <p:cNvPr name="TextBox 10" id="10"/>
          <p:cNvSpPr txBox="true"/>
          <p:nvPr/>
        </p:nvSpPr>
        <p:spPr>
          <a:xfrm>
            <a:off x="1524000" y="2120900"/>
            <a:ext cx="762000" cy="762000"/>
          </a:xfrm>
          <a:prstGeom prst="roundRect">
            <a:avLst>
              <a:gd name="adj" fmla="val 50000"/>
            </a:avLst>
          </a:prstGeom>
          <a:solidFill>
            <a:srgbClr val="FFFFFF">
              <a:alpha val="9804"/>
            </a:srgbClr>
          </a:solidFill>
          <a:ln w="25400">
            <a:solidFill>
              <a:srgbClr val="FFFFFF"/>
            </a:solidFill>
          </a:ln>
        </p:spPr>
        <p:txBody>
          <a:bodyPr anchor="ctr" rtlCol="false" rIns="0" lIns="0" tIns="0" bIns="0"/>
          <a:lstStyle/>
          <a:p>
            <a:pPr algn="ctr" indent="0">
              <a:lnSpc>
                <a:spcPct val="100000"/>
              </a:lnSpc>
              <a:defRPr/>
            </a:pPr>
            <a:r>
              <a:rPr lang="en"/>
              <a:t/>
            </a:r>
            <a:r>
              <a:rPr lang="en-US" sz="2400" b="true">
                <a:solidFill>
                  <a:srgbClr val="000000"/>
                </a:solidFill>
                <a:latin typeface="苹方-简"/>
              </a:rPr>
              <a:t>01</a:t>
            </a:r>
            <a:endParaRPr lang="en-US" sz="1100"/>
          </a:p>
        </p:txBody>
      </p:sp>
      <p:sp>
        <p:nvSpPr>
          <p:cNvPr name="TextBox 11" id="11"/>
          <p:cNvSpPr txBox="true"/>
          <p:nvPr/>
        </p:nvSpPr>
        <p:spPr>
          <a:xfrm>
            <a:off x="4800600" y="2120900"/>
            <a:ext cx="762000" cy="762000"/>
          </a:xfrm>
          <a:prstGeom prst="roundRect">
            <a:avLst>
              <a:gd name="adj" fmla="val 50000"/>
            </a:avLst>
          </a:prstGeom>
          <a:solidFill>
            <a:srgbClr val="FFFFFF">
              <a:alpha val="9804"/>
            </a:srgbClr>
          </a:solidFill>
          <a:ln w="25400">
            <a:solidFill>
              <a:srgbClr val="FFFFFF"/>
            </a:solidFill>
          </a:ln>
        </p:spPr>
        <p:txBody>
          <a:bodyPr anchor="ctr" rtlCol="false" rIns="0" lIns="0" tIns="0" bIns="0"/>
          <a:lstStyle/>
          <a:p>
            <a:pPr algn="ctr" indent="0">
              <a:lnSpc>
                <a:spcPct val="100000"/>
              </a:lnSpc>
              <a:defRPr/>
            </a:pPr>
            <a:r>
              <a:rPr lang="en"/>
              <a:t/>
            </a:r>
            <a:r>
              <a:rPr lang="en-US" sz="2400" b="true">
                <a:solidFill>
                  <a:srgbClr val="000000"/>
                </a:solidFill>
                <a:latin typeface="苹方-简"/>
              </a:rPr>
              <a:t>02</a:t>
            </a:r>
            <a:endParaRPr lang="en-US" sz="1100"/>
          </a:p>
        </p:txBody>
      </p:sp>
      <p:sp>
        <p:nvSpPr>
          <p:cNvPr name="TextBox 12" id="12"/>
          <p:cNvSpPr txBox="true"/>
          <p:nvPr/>
        </p:nvSpPr>
        <p:spPr>
          <a:xfrm>
            <a:off x="8089900" y="2120900"/>
            <a:ext cx="762000" cy="762000"/>
          </a:xfrm>
          <a:prstGeom prst="roundRect">
            <a:avLst>
              <a:gd name="adj" fmla="val 50000"/>
            </a:avLst>
          </a:prstGeom>
          <a:solidFill>
            <a:srgbClr val="FFFFFF">
              <a:alpha val="9804"/>
            </a:srgbClr>
          </a:solidFill>
          <a:ln w="25400">
            <a:solidFill>
              <a:srgbClr val="FFFFFF"/>
            </a:solidFill>
          </a:ln>
        </p:spPr>
        <p:txBody>
          <a:bodyPr anchor="ctr" rtlCol="false" rIns="0" lIns="0" tIns="0" bIns="0"/>
          <a:lstStyle/>
          <a:p>
            <a:pPr algn="ctr" indent="0">
              <a:lnSpc>
                <a:spcPct val="100000"/>
              </a:lnSpc>
              <a:defRPr/>
            </a:pPr>
            <a:r>
              <a:rPr lang="en"/>
              <a:t/>
            </a:r>
            <a:r>
              <a:rPr lang="en-US" sz="2400" b="true">
                <a:solidFill>
                  <a:srgbClr val="000000"/>
                </a:solidFill>
                <a:latin typeface="苹方-简"/>
              </a:rPr>
              <a:t>03</a:t>
            </a:r>
            <a:endParaRPr lang="en-US" sz="1100"/>
          </a:p>
        </p:txBody>
      </p:sp>
      <p:sp>
        <p:nvSpPr>
          <p:cNvPr name="TextBox 13" id="13"/>
          <p:cNvSpPr txBox="true"/>
          <p:nvPr/>
        </p:nvSpPr>
        <p:spPr>
          <a:xfrm>
            <a:off x="508000" y="762000"/>
            <a:ext cx="9372600" cy="850900"/>
          </a:xfrm>
          <a:prstGeom prst="rect">
            <a:avLst/>
          </a:prstGeom>
          <a:solidFill>
            <a:srgbClr val="000000">
              <a:alpha val="0"/>
            </a:srgbClr>
          </a:solidFill>
        </p:spPr>
        <p:txBody>
          <a:bodyPr anchor="ctr" rtlCol="false" rIns="0" lIns="0" tIns="0" bIns="0"/>
          <a:lstStyle/>
          <a:p>
            <a:pPr algn="ctr" indent="1016000">
              <a:lnSpc>
                <a:spcPct val="100000"/>
              </a:lnSpc>
              <a:defRPr/>
            </a:pPr>
            <a:r>
              <a:rPr lang="en"/>
              <a:t/>
            </a:r>
            <a:r>
              <a:rPr lang="en-US" sz="2800" b="true">
                <a:solidFill>
                  <a:srgbClr val="000000"/>
                </a:solidFill>
                <a:latin typeface="苹方-简"/>
              </a:rPr>
              <a:t>Size of the Potential Market Opportunity and Market Trends</a:t>
            </a:r>
            <a:endParaRPr lang="en-US" sz="1100"/>
          </a:p>
        </p:txBody>
      </p:sp>
      <p:sp>
        <p:nvSpPr>
          <p:cNvPr name="TextBox 14" id="14"/>
          <p:cNvSpPr txBox="true"/>
          <p:nvPr/>
        </p:nvSpPr>
        <p:spPr>
          <a:xfrm>
            <a:off x="508000" y="3136900"/>
            <a:ext cx="2806700" cy="635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000" b="true">
                <a:solidFill>
                  <a:srgbClr val="000000"/>
                </a:solidFill>
                <a:latin typeface="苹方-简"/>
              </a:rPr>
              <a:t>Market Growth Projections</a:t>
            </a:r>
            <a:endParaRPr lang="en-US" sz="1100"/>
          </a:p>
        </p:txBody>
      </p:sp>
      <p:sp>
        <p:nvSpPr>
          <p:cNvPr name="TextBox 15" id="15"/>
          <p:cNvSpPr txBox="true"/>
          <p:nvPr/>
        </p:nvSpPr>
        <p:spPr>
          <a:xfrm>
            <a:off x="3784600" y="3136900"/>
            <a:ext cx="2806700" cy="635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000" b="true">
                <a:solidFill>
                  <a:srgbClr val="000000"/>
                </a:solidFill>
                <a:latin typeface="苹方-简"/>
              </a:rPr>
              <a:t>Consumer Preference Shifts</a:t>
            </a:r>
            <a:endParaRPr lang="en-US" sz="1100"/>
          </a:p>
        </p:txBody>
      </p:sp>
      <p:sp>
        <p:nvSpPr>
          <p:cNvPr name="TextBox 16" id="16"/>
          <p:cNvSpPr txBox="true"/>
          <p:nvPr/>
        </p:nvSpPr>
        <p:spPr>
          <a:xfrm>
            <a:off x="7061200" y="3136900"/>
            <a:ext cx="2806700" cy="635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000" b="true">
                <a:solidFill>
                  <a:srgbClr val="000000"/>
                </a:solidFill>
                <a:latin typeface="苹方-简"/>
              </a:rPr>
              <a:t>Health and Wellness Demand</a:t>
            </a:r>
            <a:endParaRPr lang="en-US" sz="1100"/>
          </a:p>
        </p:txBody>
      </p:sp>
      <p:sp>
        <p:nvSpPr>
          <p:cNvPr name="TextBox 17" id="17"/>
          <p:cNvSpPr txBox="true"/>
          <p:nvPr/>
        </p:nvSpPr>
        <p:spPr>
          <a:xfrm>
            <a:off x="508000" y="3898900"/>
            <a:ext cx="2946400" cy="1600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The global healthy food market is projected to reach USD 1.5 trillion by 2030, driven by increasing consumer awareness and demand for nutritious options, indicating a robust opportunity for new entrants.</a:t>
            </a:r>
            <a:endParaRPr lang="en-US" sz="1100"/>
          </a:p>
        </p:txBody>
      </p:sp>
      <p:sp>
        <p:nvSpPr>
          <p:cNvPr name="TextBox 18" id="18"/>
          <p:cNvSpPr txBox="true"/>
          <p:nvPr/>
        </p:nvSpPr>
        <p:spPr>
          <a:xfrm>
            <a:off x="3784600" y="3898900"/>
            <a:ext cx="2946400" cy="13335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A significant trend towards plant-based diets is emerging, with sales expected to exceed USD 20 billion by 2027, highlighting a growing market segment that aligns with our product offerings.</a:t>
            </a:r>
            <a:endParaRPr lang="en-US" sz="1100"/>
          </a:p>
        </p:txBody>
      </p:sp>
      <p:sp>
        <p:nvSpPr>
          <p:cNvPr name="TextBox 19" id="19"/>
          <p:cNvSpPr txBox="true"/>
          <p:nvPr/>
        </p:nvSpPr>
        <p:spPr>
          <a:xfrm>
            <a:off x="7061200" y="3898900"/>
            <a:ext cx="2946400" cy="1600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Post-pandemic, 31% of consumers prioritize health more than ever, creating a sustained demand for immunity-boosting and functional foods, which our brand is well-positioned to fulfill.</a:t>
            </a:r>
            <a:endParaRPr lang="en-US" sz="1100"/>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1000" r="1000"/>
          <a:stretch>
            <a:fillRect/>
          </a:stretch>
        </p:blipFill>
        <p:spPr>
          <a:xfrm>
            <a:off x="0" y="0"/>
            <a:ext cx="10388600" cy="5854700"/>
          </a:xfrm>
          <a:prstGeom prst="rect">
            <a:avLst/>
          </a:prstGeom>
        </p:spPr>
      </p:pic>
      <p:sp>
        <p:nvSpPr>
          <p:cNvPr name="AutoShape 5" id="5"/>
          <p:cNvSpPr/>
          <p:nvPr/>
        </p:nvSpPr>
        <p:spPr>
          <a:xfrm>
            <a:off x="1270000" y="1778000"/>
            <a:ext cx="7848600" cy="266700"/>
          </a:xfrm>
          <a:prstGeom prst="rect">
            <a:avLst/>
          </a:prstGeom>
          <a:solidFill>
            <a:srgbClr val="000000">
              <a:alpha val="0"/>
            </a:srgbClr>
          </a:solidFill>
        </p:spPr>
      </p:sp>
      <p:sp>
        <p:nvSpPr>
          <p:cNvPr name="AutoShape 6" id="6"/>
          <p:cNvSpPr/>
          <p:nvPr/>
        </p:nvSpPr>
        <p:spPr>
          <a:xfrm>
            <a:off x="0" y="0"/>
            <a:ext cx="10388600" cy="5854700"/>
          </a:xfrm>
          <a:prstGeom prst="rect">
            <a:avLst/>
          </a:prstGeom>
          <a:solidFill>
            <a:srgbClr val="000000">
              <a:alpha val="0"/>
            </a:srgbClr>
          </a:solidFill>
        </p:spPr>
      </p:sp>
      <p:sp>
        <p:nvSpPr>
          <p:cNvPr name="AutoShape 7" id="7"/>
          <p:cNvSpPr/>
          <p:nvPr/>
        </p:nvSpPr>
        <p:spPr>
          <a:xfrm>
            <a:off x="0" y="0"/>
            <a:ext cx="10388600" cy="5854700"/>
          </a:xfrm>
          <a:prstGeom prst="rect">
            <a:avLst/>
          </a:prstGeom>
          <a:solidFill>
            <a:srgbClr val="000000">
              <a:alpha val="0"/>
            </a:srgbClr>
          </a:solidFill>
        </p:spPr>
      </p:sp>
      <p:sp>
        <p:nvSpPr>
          <p:cNvPr name="TextBox 8" id="8"/>
          <p:cNvSpPr txBox="true"/>
          <p:nvPr/>
        </p:nvSpPr>
        <p:spPr>
          <a:xfrm>
            <a:off x="1270000" y="2552700"/>
            <a:ext cx="7848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The Solution</a:t>
            </a:r>
            <a:endParaRPr lang="en-US" sz="1100"/>
          </a:p>
        </p:txBody>
      </p:sp>
      <p:sp>
        <p:nvSpPr>
          <p:cNvPr name="TextBox 9" id="9"/>
          <p:cNvSpPr txBox="true"/>
          <p:nvPr/>
        </p:nvSpPr>
        <p:spPr>
          <a:xfrm>
            <a:off x="1270000" y="1778000"/>
            <a:ext cx="78486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Section 3</a:t>
            </a:r>
            <a:endParaRPr lang="en-US" sz="1100"/>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0" r="0"/>
          <a:stretch>
            <a:fillRect/>
          </a:stretch>
        </p:blipFill>
        <p:spPr>
          <a:xfrm>
            <a:off x="1016000" y="1016000"/>
            <a:ext cx="3810000" cy="3810000"/>
          </a:xfrm>
          <a:prstGeom prst="roundRect">
            <a:avLst>
              <a:gd name="adj" fmla="val 6000"/>
            </a:avLst>
          </a:prstGeom>
        </p:spPr>
      </p:pic>
      <p:sp>
        <p:nvSpPr>
          <p:cNvPr name="AutoShape 5" id="5"/>
          <p:cNvSpPr/>
          <p:nvPr/>
        </p:nvSpPr>
        <p:spPr>
          <a:xfrm>
            <a:off x="5461000" y="2120900"/>
            <a:ext cx="3810000" cy="1930400"/>
          </a:xfrm>
          <a:prstGeom prst="rect">
            <a:avLst/>
          </a:prstGeom>
          <a:solidFill>
            <a:srgbClr val="000000">
              <a:alpha val="0"/>
            </a:srgbClr>
          </a:solidFill>
        </p:spPr>
      </p:sp>
      <p:sp>
        <p:nvSpPr>
          <p:cNvPr name="AutoShape 6" id="6"/>
          <p:cNvSpPr/>
          <p:nvPr/>
        </p:nvSpPr>
        <p:spPr>
          <a:xfrm>
            <a:off x="1016000" y="1016000"/>
            <a:ext cx="3810000" cy="3810000"/>
          </a:xfrm>
          <a:prstGeom prst="rect">
            <a:avLst/>
          </a:prstGeom>
          <a:solidFill>
            <a:srgbClr val="000000">
              <a:alpha val="0"/>
            </a:srgbClr>
          </a:solidFill>
        </p:spPr>
      </p:sp>
      <p:sp>
        <p:nvSpPr>
          <p:cNvPr name="AutoShape 7" id="7"/>
          <p:cNvSpPr/>
          <p:nvPr/>
        </p:nvSpPr>
        <p:spPr>
          <a:xfrm>
            <a:off x="5461000" y="2095500"/>
            <a:ext cx="635000" cy="25400"/>
          </a:xfrm>
          <a:prstGeom prst="rect">
            <a:avLst/>
          </a:prstGeom>
          <a:solidFill>
            <a:srgbClr val="000000"/>
          </a:solidFill>
        </p:spPr>
      </p:sp>
      <p:sp>
        <p:nvSpPr>
          <p:cNvPr name="TextBox 8" id="8"/>
          <p:cNvSpPr txBox="true"/>
          <p:nvPr/>
        </p:nvSpPr>
        <p:spPr>
          <a:xfrm>
            <a:off x="5461000" y="1016000"/>
            <a:ext cx="3810000" cy="8509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2800" b="true">
                <a:solidFill>
                  <a:srgbClr val="000000"/>
                </a:solidFill>
                <a:latin typeface="苹方-简"/>
              </a:rPr>
              <a:t>Products or Services of the Healthy Food Brand</a:t>
            </a:r>
            <a:endParaRPr lang="en-US" sz="1100"/>
          </a:p>
        </p:txBody>
      </p:sp>
      <p:sp>
        <p:nvSpPr>
          <p:cNvPr name="TextBox 9" id="9"/>
          <p:cNvSpPr txBox="true"/>
          <p:nvPr/>
        </p:nvSpPr>
        <p:spPr>
          <a:xfrm>
            <a:off x="5461000" y="2374900"/>
            <a:ext cx="3810000" cy="2667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800" b="true">
                <a:solidFill>
                  <a:srgbClr val="000000"/>
                </a:solidFill>
                <a:latin typeface="苹方-简"/>
              </a:rPr>
              <a:t>Innovative Nutritional Solutions</a:t>
            </a:r>
            <a:endParaRPr lang="en-US" sz="1100"/>
          </a:p>
        </p:txBody>
      </p:sp>
      <p:sp>
        <p:nvSpPr>
          <p:cNvPr name="TextBox 10" id="10"/>
          <p:cNvSpPr txBox="true"/>
          <p:nvPr/>
        </p:nvSpPr>
        <p:spPr>
          <a:xfrm>
            <a:off x="5461000" y="2768600"/>
            <a:ext cx="3810000" cy="12700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The Healthy Food Brand's diverse product offerings are meticulously designed to cater to the evolving preferences of health-conscious consumers, ensuring that each item not only meets dietary needs but also enhances overall well-being through superior taste and convenience.</a:t>
            </a:r>
            <a:endParaRPr lang="en-US" sz="1100"/>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1000" r="11000"/>
          <a:stretch>
            <a:fillRect/>
          </a:stretch>
        </p:blipFill>
        <p:spPr>
          <a:xfrm>
            <a:off x="0" y="0"/>
            <a:ext cx="10388600" cy="7378700"/>
          </a:xfrm>
          <a:prstGeom prst="rect">
            <a:avLst/>
          </a:prstGeom>
        </p:spPr>
      </p:pic>
      <p:sp>
        <p:nvSpPr>
          <p:cNvPr name="AutoShape 3" id="3"/>
          <p:cNvSpPr/>
          <p:nvPr/>
        </p:nvSpPr>
        <p:spPr>
          <a:xfrm>
            <a:off x="0" y="0"/>
            <a:ext cx="10388600" cy="7378700"/>
          </a:xfrm>
          <a:prstGeom prst="rect">
            <a:avLst/>
          </a:prstGeom>
          <a:solidFill>
            <a:srgbClr val="000000">
              <a:alpha val="0"/>
            </a:srgbClr>
          </a:solidFill>
        </p:spPr>
      </p:sp>
      <p:sp>
        <p:nvSpPr>
          <p:cNvPr name="AutoShape 4" id="4"/>
          <p:cNvSpPr/>
          <p:nvPr/>
        </p:nvSpPr>
        <p:spPr>
          <a:xfrm>
            <a:off x="774700" y="2120900"/>
            <a:ext cx="4216400" cy="4876800"/>
          </a:xfrm>
          <a:prstGeom prst="roundRect">
            <a:avLst>
              <a:gd name="adj" fmla="val 3614"/>
            </a:avLst>
          </a:prstGeom>
          <a:solidFill>
            <a:srgbClr val="FFFFFF">
              <a:alpha val="9804"/>
            </a:srgbClr>
          </a:solidFill>
          <a:ln w="25400">
            <a:solidFill>
              <a:srgbClr val="FFFFFF"/>
            </a:solidFill>
          </a:ln>
        </p:spPr>
      </p:sp>
      <p:sp>
        <p:nvSpPr>
          <p:cNvPr name="AutoShape 5" id="5"/>
          <p:cNvSpPr/>
          <p:nvPr/>
        </p:nvSpPr>
        <p:spPr>
          <a:xfrm>
            <a:off x="5384800" y="2120900"/>
            <a:ext cx="4216400" cy="4876800"/>
          </a:xfrm>
          <a:prstGeom prst="roundRect">
            <a:avLst>
              <a:gd name="adj" fmla="val 3614"/>
            </a:avLst>
          </a:prstGeom>
          <a:solidFill>
            <a:srgbClr val="FFFFFF">
              <a:alpha val="9804"/>
            </a:srgbClr>
          </a:solidFill>
          <a:ln w="25400">
            <a:solidFill>
              <a:srgbClr val="FFFFFF"/>
            </a:solidFill>
          </a:ln>
        </p:spPr>
      </p:sp>
      <p:sp>
        <p:nvSpPr>
          <p:cNvPr name="TextBox 6" id="6"/>
          <p:cNvSpPr txBox="true"/>
          <p:nvPr/>
        </p:nvSpPr>
        <p:spPr>
          <a:xfrm>
            <a:off x="508000" y="762000"/>
            <a:ext cx="9372600" cy="850900"/>
          </a:xfrm>
          <a:prstGeom prst="rect">
            <a:avLst/>
          </a:prstGeom>
          <a:solidFill>
            <a:srgbClr val="000000">
              <a:alpha val="0"/>
            </a:srgbClr>
          </a:solidFill>
        </p:spPr>
        <p:txBody>
          <a:bodyPr anchor="ctr" rtlCol="false" rIns="0" lIns="0" tIns="0" bIns="0"/>
          <a:lstStyle/>
          <a:p>
            <a:pPr algn="ctr" indent="1016000">
              <a:lnSpc>
                <a:spcPct val="100000"/>
              </a:lnSpc>
              <a:defRPr/>
            </a:pPr>
            <a:r>
              <a:rPr lang="en"/>
              <a:t/>
            </a:r>
            <a:r>
              <a:rPr lang="en-US" sz="2800" b="true">
                <a:solidFill>
                  <a:srgbClr val="000000"/>
                </a:solidFill>
                <a:latin typeface="苹方-简"/>
              </a:rPr>
              <a:t>Unique Selling Points and Differentiation Strategy</a:t>
            </a:r>
            <a:endParaRPr lang="en-US" sz="1100"/>
          </a:p>
        </p:txBody>
      </p:sp>
      <p:sp>
        <p:nvSpPr>
          <p:cNvPr name="TextBox 7" id="7"/>
          <p:cNvSpPr txBox="true"/>
          <p:nvPr/>
        </p:nvSpPr>
        <p:spPr>
          <a:xfrm>
            <a:off x="1422400" y="2654300"/>
            <a:ext cx="2921000" cy="9144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alpha val="87843"/>
                  </a:srgbClr>
                </a:solidFill>
                <a:latin typeface="苹方-简"/>
              </a:rPr>
              <a:t>Innovative Health Solutions</a:t>
            </a:r>
            <a:endParaRPr lang="en-US" sz="1100"/>
          </a:p>
        </p:txBody>
      </p:sp>
      <p:sp>
        <p:nvSpPr>
          <p:cNvPr name="TextBox 8" id="8"/>
          <p:cNvSpPr txBox="true"/>
          <p:nvPr/>
        </p:nvSpPr>
        <p:spPr>
          <a:xfrm>
            <a:off x="6019800" y="2654300"/>
            <a:ext cx="2921000" cy="9144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alpha val="87843"/>
                  </a:srgbClr>
                </a:solidFill>
                <a:latin typeface="苹方-简"/>
              </a:rPr>
              <a:t>Sustainable Brand Practices</a:t>
            </a:r>
            <a:endParaRPr lang="en-US" sz="1100"/>
          </a:p>
        </p:txBody>
      </p:sp>
      <p:sp>
        <p:nvSpPr>
          <p:cNvPr name="TextBox 9" id="9"/>
          <p:cNvSpPr txBox="true"/>
          <p:nvPr/>
        </p:nvSpPr>
        <p:spPr>
          <a:xfrm>
            <a:off x="1054100" y="3695700"/>
            <a:ext cx="3657600" cy="27559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600" b="false">
                <a:solidFill>
                  <a:srgbClr val="000000">
                    <a:alpha val="87843"/>
                  </a:srgbClr>
                </a:solidFill>
                <a:latin typeface="苹方-简"/>
              </a:rPr>
              <a:t>Our brand leverages advanced food technology to create unique product formulations that not only meet health standards but also cater to diverse dietary preferences, ensuring a delightful taste experience. This innovation positions us as a frontrunner in the competitive healthy food market, appealing to discerning consumers.</a:t>
            </a:r>
            <a:endParaRPr lang="en-US" sz="1100"/>
          </a:p>
        </p:txBody>
      </p:sp>
      <p:sp>
        <p:nvSpPr>
          <p:cNvPr name="TextBox 10" id="10"/>
          <p:cNvSpPr txBox="true"/>
          <p:nvPr/>
        </p:nvSpPr>
        <p:spPr>
          <a:xfrm>
            <a:off x="5664200" y="3695700"/>
            <a:ext cx="3657600" cy="27559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600" b="false">
                <a:solidFill>
                  <a:srgbClr val="000000">
                    <a:alpha val="87843"/>
                  </a:srgbClr>
                </a:solidFill>
                <a:latin typeface="苹方-简"/>
              </a:rPr>
              <a:t>By prioritizing eco-friendly sourcing and packaging, our brand aligns with the values of environmentally conscious consumers. This commitment to sustainability not only enhances our market appeal but also establishes us as a leader in responsible food production, fostering long-term customer loyalty and trust.</a:t>
            </a:r>
            <a:endParaRPr lang="en-US" sz="1100"/>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1000" r="11000"/>
          <a:stretch>
            <a:fillRect/>
          </a:stretch>
        </p:blipFill>
        <p:spPr>
          <a:xfrm>
            <a:off x="0" y="0"/>
            <a:ext cx="10388600" cy="7404100"/>
          </a:xfrm>
          <a:prstGeom prst="rect">
            <a:avLst/>
          </a:prstGeom>
        </p:spPr>
      </p:pic>
      <p:sp>
        <p:nvSpPr>
          <p:cNvPr name="AutoShape 3" id="3"/>
          <p:cNvSpPr/>
          <p:nvPr/>
        </p:nvSpPr>
        <p:spPr>
          <a:xfrm>
            <a:off x="0" y="0"/>
            <a:ext cx="10388600" cy="7404100"/>
          </a:xfrm>
          <a:prstGeom prst="rect">
            <a:avLst/>
          </a:prstGeom>
          <a:solidFill>
            <a:srgbClr val="000000">
              <a:alpha val="0"/>
            </a:srgbClr>
          </a:solidFill>
        </p:spPr>
      </p:sp>
      <p:sp>
        <p:nvSpPr>
          <p:cNvPr name="AutoShape 4" id="4"/>
          <p:cNvSpPr/>
          <p:nvPr/>
        </p:nvSpPr>
        <p:spPr>
          <a:xfrm>
            <a:off x="508000" y="4102100"/>
            <a:ext cx="1562100" cy="0"/>
          </a:xfrm>
          <a:prstGeom prst="rect">
            <a:avLst/>
          </a:prstGeom>
          <a:solidFill>
            <a:srgbClr val="000000">
              <a:alpha val="0"/>
            </a:srgbClr>
          </a:solidFill>
        </p:spPr>
      </p:sp>
      <p:sp>
        <p:nvSpPr>
          <p:cNvPr name="AutoShape 5" id="5"/>
          <p:cNvSpPr/>
          <p:nvPr/>
        </p:nvSpPr>
        <p:spPr>
          <a:xfrm>
            <a:off x="2070100" y="4102100"/>
            <a:ext cx="1562100" cy="0"/>
          </a:xfrm>
          <a:prstGeom prst="rect">
            <a:avLst/>
          </a:prstGeom>
          <a:solidFill>
            <a:srgbClr val="000000">
              <a:alpha val="0"/>
            </a:srgbClr>
          </a:solidFill>
        </p:spPr>
      </p:sp>
      <p:sp>
        <p:nvSpPr>
          <p:cNvPr name="AutoShape 6" id="6"/>
          <p:cNvSpPr/>
          <p:nvPr/>
        </p:nvSpPr>
        <p:spPr>
          <a:xfrm>
            <a:off x="3632200" y="4102100"/>
            <a:ext cx="1562100" cy="0"/>
          </a:xfrm>
          <a:prstGeom prst="rect">
            <a:avLst/>
          </a:prstGeom>
          <a:solidFill>
            <a:srgbClr val="000000">
              <a:alpha val="0"/>
            </a:srgbClr>
          </a:solidFill>
        </p:spPr>
      </p:sp>
      <p:sp>
        <p:nvSpPr>
          <p:cNvPr name="AutoShape 7" id="7"/>
          <p:cNvSpPr/>
          <p:nvPr/>
        </p:nvSpPr>
        <p:spPr>
          <a:xfrm>
            <a:off x="5194300" y="4102100"/>
            <a:ext cx="1562100" cy="0"/>
          </a:xfrm>
          <a:prstGeom prst="rect">
            <a:avLst/>
          </a:prstGeom>
          <a:solidFill>
            <a:srgbClr val="000000">
              <a:alpha val="0"/>
            </a:srgbClr>
          </a:solidFill>
        </p:spPr>
      </p:sp>
      <p:sp>
        <p:nvSpPr>
          <p:cNvPr name="AutoShape 8" id="8"/>
          <p:cNvSpPr/>
          <p:nvPr/>
        </p:nvSpPr>
        <p:spPr>
          <a:xfrm>
            <a:off x="6756400" y="4102100"/>
            <a:ext cx="1562100" cy="0"/>
          </a:xfrm>
          <a:prstGeom prst="rect">
            <a:avLst/>
          </a:prstGeom>
          <a:solidFill>
            <a:srgbClr val="000000">
              <a:alpha val="0"/>
            </a:srgbClr>
          </a:solidFill>
        </p:spPr>
      </p:sp>
      <p:sp>
        <p:nvSpPr>
          <p:cNvPr name="AutoShape 9" id="9"/>
          <p:cNvSpPr/>
          <p:nvPr/>
        </p:nvSpPr>
        <p:spPr>
          <a:xfrm>
            <a:off x="8318500" y="4102100"/>
            <a:ext cx="1562100" cy="0"/>
          </a:xfrm>
          <a:prstGeom prst="rect">
            <a:avLst/>
          </a:prstGeom>
          <a:solidFill>
            <a:srgbClr val="000000">
              <a:alpha val="0"/>
            </a:srgbClr>
          </a:solidFill>
        </p:spPr>
      </p:sp>
      <p:sp>
        <p:nvSpPr>
          <p:cNvPr name="AutoShape 10" id="10"/>
          <p:cNvSpPr/>
          <p:nvPr/>
        </p:nvSpPr>
        <p:spPr>
          <a:xfrm>
            <a:off x="508000" y="4102100"/>
            <a:ext cx="9372600" cy="50800"/>
          </a:xfrm>
          <a:prstGeom prst="roundRect">
            <a:avLst>
              <a:gd name="adj" fmla="val 50000"/>
            </a:avLst>
          </a:prstGeom>
          <a:solidFill>
            <a:srgbClr val="FFFFFF">
              <a:alpha val="9804"/>
            </a:srgbClr>
          </a:solidFill>
        </p:spPr>
      </p:sp>
      <p:sp>
        <p:nvSpPr>
          <p:cNvPr name="TextBox 11" id="11"/>
          <p:cNvSpPr txBox="true"/>
          <p:nvPr/>
        </p:nvSpPr>
        <p:spPr>
          <a:xfrm>
            <a:off x="508000" y="762000"/>
            <a:ext cx="9372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Product Development Stages and Launch Plan</a:t>
            </a:r>
            <a:endParaRPr lang="en-US" sz="1100"/>
          </a:p>
        </p:txBody>
      </p:sp>
      <p:sp>
        <p:nvSpPr>
          <p:cNvPr name="TextBox 12" id="12"/>
          <p:cNvSpPr txBox="true"/>
          <p:nvPr/>
        </p:nvSpPr>
        <p:spPr>
          <a:xfrm>
            <a:off x="774700" y="3035300"/>
            <a:ext cx="1016000" cy="736600"/>
          </a:xfrm>
          <a:prstGeom prst="roundRect">
            <a:avLst>
              <a:gd name="adj" fmla="val 34482"/>
            </a:avLst>
          </a:prstGeom>
          <a:solidFill>
            <a:srgbClr val="FFFFFF">
              <a:alpha val="9804"/>
            </a:srgbClr>
          </a:solidFill>
          <a:ln w="12700">
            <a:solidFill>
              <a:srgbClr val="FFFFFF"/>
            </a:solidFill>
          </a:ln>
        </p:spPr>
        <p:txBody>
          <a:bodyPr anchor="ctr" rtlCol="false" rIns="0" lIns="0" tIns="0" bIns="0"/>
          <a:lstStyle/>
          <a:p>
            <a:pPr algn="ctr" indent="127000">
              <a:lnSpc>
                <a:spcPct val="100000"/>
              </a:lnSpc>
              <a:defRPr/>
            </a:pPr>
            <a:r>
              <a:rPr lang="en"/>
              <a:t/>
            </a:r>
            <a:r>
              <a:rPr lang="en-US" sz="1400" b="false">
                <a:solidFill>
                  <a:srgbClr val="000000"/>
                </a:solidFill>
                <a:latin typeface="苹方-简"/>
              </a:rPr>
              <a:t>2019</a:t>
            </a:r>
            <a:endParaRPr lang="en-US" sz="1100"/>
          </a:p>
        </p:txBody>
      </p:sp>
      <p:sp>
        <p:nvSpPr>
          <p:cNvPr name="TextBox 13" id="13"/>
          <p:cNvSpPr txBox="true"/>
          <p:nvPr/>
        </p:nvSpPr>
        <p:spPr>
          <a:xfrm>
            <a:off x="2336800" y="4419600"/>
            <a:ext cx="1016000" cy="736600"/>
          </a:xfrm>
          <a:prstGeom prst="roundRect">
            <a:avLst>
              <a:gd name="adj" fmla="val 34482"/>
            </a:avLst>
          </a:prstGeom>
          <a:solidFill>
            <a:srgbClr val="FFFFFF">
              <a:alpha val="9804"/>
            </a:srgbClr>
          </a:solidFill>
          <a:ln w="12700">
            <a:solidFill>
              <a:srgbClr val="FFFFFF"/>
            </a:solidFill>
          </a:ln>
        </p:spPr>
        <p:txBody>
          <a:bodyPr anchor="ctr" rtlCol="false" rIns="0" lIns="0" tIns="0" bIns="0"/>
          <a:lstStyle/>
          <a:p>
            <a:pPr algn="ctr" indent="127000">
              <a:lnSpc>
                <a:spcPct val="100000"/>
              </a:lnSpc>
              <a:defRPr/>
            </a:pPr>
            <a:r>
              <a:rPr lang="en"/>
              <a:t/>
            </a:r>
            <a:r>
              <a:rPr lang="en-US" sz="1400" b="false">
                <a:solidFill>
                  <a:srgbClr val="000000"/>
                </a:solidFill>
                <a:latin typeface="苹方-简"/>
              </a:rPr>
              <a:t>2020</a:t>
            </a:r>
            <a:endParaRPr lang="en-US" sz="1100"/>
          </a:p>
        </p:txBody>
      </p:sp>
      <p:sp>
        <p:nvSpPr>
          <p:cNvPr name="TextBox 14" id="14"/>
          <p:cNvSpPr txBox="true"/>
          <p:nvPr/>
        </p:nvSpPr>
        <p:spPr>
          <a:xfrm>
            <a:off x="3898900" y="3035300"/>
            <a:ext cx="1016000" cy="736600"/>
          </a:xfrm>
          <a:prstGeom prst="roundRect">
            <a:avLst>
              <a:gd name="adj" fmla="val 34482"/>
            </a:avLst>
          </a:prstGeom>
          <a:solidFill>
            <a:srgbClr val="FFFFFF">
              <a:alpha val="9804"/>
            </a:srgbClr>
          </a:solidFill>
          <a:ln w="12700">
            <a:solidFill>
              <a:srgbClr val="FFFFFF"/>
            </a:solidFill>
          </a:ln>
        </p:spPr>
        <p:txBody>
          <a:bodyPr anchor="ctr" rtlCol="false" rIns="0" lIns="0" tIns="0" bIns="0"/>
          <a:lstStyle/>
          <a:p>
            <a:pPr algn="ctr" indent="127000">
              <a:lnSpc>
                <a:spcPct val="100000"/>
              </a:lnSpc>
              <a:defRPr/>
            </a:pPr>
            <a:r>
              <a:rPr lang="en"/>
              <a:t/>
            </a:r>
            <a:r>
              <a:rPr lang="en-US" sz="1400" b="false">
                <a:solidFill>
                  <a:srgbClr val="000000"/>
                </a:solidFill>
                <a:latin typeface="苹方-简"/>
              </a:rPr>
              <a:t>2021</a:t>
            </a:r>
            <a:endParaRPr lang="en-US" sz="1100"/>
          </a:p>
        </p:txBody>
      </p:sp>
      <p:sp>
        <p:nvSpPr>
          <p:cNvPr name="TextBox 15" id="15"/>
          <p:cNvSpPr txBox="true"/>
          <p:nvPr/>
        </p:nvSpPr>
        <p:spPr>
          <a:xfrm>
            <a:off x="5461000" y="4419600"/>
            <a:ext cx="1016000" cy="736600"/>
          </a:xfrm>
          <a:prstGeom prst="roundRect">
            <a:avLst>
              <a:gd name="adj" fmla="val 34482"/>
            </a:avLst>
          </a:prstGeom>
          <a:solidFill>
            <a:srgbClr val="FFFFFF">
              <a:alpha val="9804"/>
            </a:srgbClr>
          </a:solidFill>
          <a:ln w="12700">
            <a:solidFill>
              <a:srgbClr val="FFFFFF"/>
            </a:solidFill>
          </a:ln>
        </p:spPr>
        <p:txBody>
          <a:bodyPr anchor="ctr" rtlCol="false" rIns="0" lIns="0" tIns="0" bIns="0"/>
          <a:lstStyle/>
          <a:p>
            <a:pPr algn="ctr" indent="127000">
              <a:lnSpc>
                <a:spcPct val="100000"/>
              </a:lnSpc>
              <a:defRPr/>
            </a:pPr>
            <a:r>
              <a:rPr lang="en"/>
              <a:t/>
            </a:r>
            <a:r>
              <a:rPr lang="en-US" sz="1400" b="false">
                <a:solidFill>
                  <a:srgbClr val="000000"/>
                </a:solidFill>
                <a:latin typeface="苹方-简"/>
              </a:rPr>
              <a:t>2022</a:t>
            </a:r>
            <a:endParaRPr lang="en-US" sz="1100"/>
          </a:p>
        </p:txBody>
      </p:sp>
      <p:sp>
        <p:nvSpPr>
          <p:cNvPr name="TextBox 16" id="16"/>
          <p:cNvSpPr txBox="true"/>
          <p:nvPr/>
        </p:nvSpPr>
        <p:spPr>
          <a:xfrm>
            <a:off x="7023100" y="3035300"/>
            <a:ext cx="1016000" cy="736600"/>
          </a:xfrm>
          <a:prstGeom prst="roundRect">
            <a:avLst>
              <a:gd name="adj" fmla="val 34482"/>
            </a:avLst>
          </a:prstGeom>
          <a:solidFill>
            <a:srgbClr val="FFFFFF">
              <a:alpha val="9804"/>
            </a:srgbClr>
          </a:solidFill>
          <a:ln w="12700">
            <a:solidFill>
              <a:srgbClr val="FFFFFF"/>
            </a:solidFill>
          </a:ln>
        </p:spPr>
        <p:txBody>
          <a:bodyPr anchor="ctr" rtlCol="false" rIns="0" lIns="0" tIns="0" bIns="0"/>
          <a:lstStyle/>
          <a:p>
            <a:pPr algn="ctr" indent="127000">
              <a:lnSpc>
                <a:spcPct val="100000"/>
              </a:lnSpc>
              <a:defRPr/>
            </a:pPr>
            <a:r>
              <a:rPr lang="en"/>
              <a:t/>
            </a:r>
            <a:r>
              <a:rPr lang="en-US" sz="1400" b="false">
                <a:solidFill>
                  <a:srgbClr val="000000"/>
                </a:solidFill>
                <a:latin typeface="苹方-简"/>
              </a:rPr>
              <a:t>2023</a:t>
            </a:r>
            <a:endParaRPr lang="en-US" sz="1100"/>
          </a:p>
        </p:txBody>
      </p:sp>
      <p:sp>
        <p:nvSpPr>
          <p:cNvPr name="TextBox 17" id="17"/>
          <p:cNvSpPr txBox="true"/>
          <p:nvPr/>
        </p:nvSpPr>
        <p:spPr>
          <a:xfrm>
            <a:off x="8585200" y="4419600"/>
            <a:ext cx="1016000" cy="736600"/>
          </a:xfrm>
          <a:prstGeom prst="roundRect">
            <a:avLst>
              <a:gd name="adj" fmla="val 34482"/>
            </a:avLst>
          </a:prstGeom>
          <a:solidFill>
            <a:srgbClr val="FFFFFF">
              <a:alpha val="9804"/>
            </a:srgbClr>
          </a:solidFill>
          <a:ln w="12700">
            <a:solidFill>
              <a:srgbClr val="FFFFFF"/>
            </a:solidFill>
          </a:ln>
        </p:spPr>
        <p:txBody>
          <a:bodyPr anchor="ctr" rtlCol="false" rIns="0" lIns="0" tIns="0" bIns="0"/>
          <a:lstStyle/>
          <a:p>
            <a:pPr algn="ctr" indent="127000">
              <a:lnSpc>
                <a:spcPct val="100000"/>
              </a:lnSpc>
              <a:defRPr/>
            </a:pPr>
            <a:r>
              <a:rPr lang="en"/>
              <a:t/>
            </a:r>
            <a:r>
              <a:rPr lang="en-US" sz="1400" b="false">
                <a:solidFill>
                  <a:srgbClr val="000000"/>
                </a:solidFill>
                <a:latin typeface="苹方-简"/>
              </a:rPr>
              <a:t>2024</a:t>
            </a:r>
            <a:endParaRPr lang="en-US" sz="1100"/>
          </a:p>
        </p:txBody>
      </p:sp>
      <p:sp>
        <p:nvSpPr>
          <p:cNvPr name="TextBox 18" id="18"/>
          <p:cNvSpPr txBox="true"/>
          <p:nvPr/>
        </p:nvSpPr>
        <p:spPr>
          <a:xfrm>
            <a:off x="381000" y="4419600"/>
            <a:ext cx="1803400" cy="1587500"/>
          </a:xfrm>
          <a:prstGeom prst="roundRect">
            <a:avLst>
              <a:gd name="adj" fmla="val 16000"/>
            </a:avLst>
          </a:prstGeom>
          <a:solidFill>
            <a:srgbClr val="FFFFFF">
              <a:alpha val="9804"/>
            </a:srgbClr>
          </a:solidFill>
          <a:ln w="12700">
            <a:solidFill>
              <a:srgbClr val="FFFFFF"/>
            </a:solidFill>
          </a:ln>
        </p:spPr>
        <p:txBody>
          <a:bodyPr anchor="ctr" rtlCol="false" rIns="0" lIns="0" tIns="0" bIns="0"/>
          <a:lstStyle/>
          <a:p>
            <a:pPr algn="ctr" indent="127000">
              <a:lnSpc>
                <a:spcPct val="100000"/>
              </a:lnSpc>
              <a:defRPr/>
            </a:pPr>
            <a:r>
              <a:rPr lang="en"/>
              <a:t/>
            </a:r>
            <a:r>
              <a:rPr lang="en-US" sz="1200" b="false">
                <a:solidFill>
                  <a:srgbClr val="000000"/>
                </a:solidFill>
                <a:latin typeface="苹方-简"/>
              </a:rPr>
              <a:t>Initiated comprehensive market research to identify consumer preferences and dietary trends.</a:t>
            </a:r>
            <a:endParaRPr lang="en-US" sz="1100"/>
          </a:p>
        </p:txBody>
      </p:sp>
      <p:sp>
        <p:nvSpPr>
          <p:cNvPr name="TextBox 19" id="19"/>
          <p:cNvSpPr txBox="true"/>
          <p:nvPr/>
        </p:nvSpPr>
        <p:spPr>
          <a:xfrm>
            <a:off x="1943100" y="2184400"/>
            <a:ext cx="1803400" cy="1587500"/>
          </a:xfrm>
          <a:prstGeom prst="roundRect">
            <a:avLst>
              <a:gd name="adj" fmla="val 16000"/>
            </a:avLst>
          </a:prstGeom>
          <a:solidFill>
            <a:srgbClr val="FFFFFF">
              <a:alpha val="9804"/>
            </a:srgbClr>
          </a:solidFill>
          <a:ln w="12700">
            <a:solidFill>
              <a:srgbClr val="FFFFFF"/>
            </a:solidFill>
          </a:ln>
        </p:spPr>
        <p:txBody>
          <a:bodyPr anchor="ctr" rtlCol="false" rIns="0" lIns="0" tIns="0" bIns="0"/>
          <a:lstStyle/>
          <a:p>
            <a:pPr algn="ctr" indent="127000">
              <a:lnSpc>
                <a:spcPct val="100000"/>
              </a:lnSpc>
              <a:defRPr/>
            </a:pPr>
            <a:r>
              <a:rPr lang="en"/>
              <a:t/>
            </a:r>
            <a:r>
              <a:rPr lang="en-US" sz="1200" b="false">
                <a:solidFill>
                  <a:srgbClr val="000000"/>
                </a:solidFill>
                <a:latin typeface="苹方-简"/>
              </a:rPr>
              <a:t>Developed initial product prototypes, focusing on flavor variety and packaging design.</a:t>
            </a:r>
            <a:endParaRPr lang="en-US" sz="1100"/>
          </a:p>
        </p:txBody>
      </p:sp>
      <p:sp>
        <p:nvSpPr>
          <p:cNvPr name="TextBox 20" id="20"/>
          <p:cNvSpPr txBox="true"/>
          <p:nvPr/>
        </p:nvSpPr>
        <p:spPr>
          <a:xfrm>
            <a:off x="3505200" y="4419600"/>
            <a:ext cx="1803400" cy="1384300"/>
          </a:xfrm>
          <a:prstGeom prst="roundRect">
            <a:avLst>
              <a:gd name="adj" fmla="val 18348"/>
            </a:avLst>
          </a:prstGeom>
          <a:solidFill>
            <a:srgbClr val="FFFFFF">
              <a:alpha val="9804"/>
            </a:srgbClr>
          </a:solidFill>
          <a:ln w="12700">
            <a:solidFill>
              <a:srgbClr val="FFFFFF"/>
            </a:solidFill>
          </a:ln>
        </p:spPr>
        <p:txBody>
          <a:bodyPr anchor="ctr" rtlCol="false" rIns="0" lIns="0" tIns="0" bIns="0"/>
          <a:lstStyle/>
          <a:p>
            <a:pPr algn="ctr" indent="127000">
              <a:lnSpc>
                <a:spcPct val="100000"/>
              </a:lnSpc>
              <a:defRPr/>
            </a:pPr>
            <a:r>
              <a:rPr lang="en"/>
              <a:t/>
            </a:r>
            <a:r>
              <a:rPr lang="en-US" sz="1200" b="false">
                <a:solidFill>
                  <a:srgbClr val="000000"/>
                </a:solidFill>
                <a:latin typeface="苹方-简"/>
              </a:rPr>
              <a:t>Conducted rigorous testing phases, including sensory evaluations and nutritional analysis.</a:t>
            </a:r>
            <a:endParaRPr lang="en-US" sz="1100"/>
          </a:p>
        </p:txBody>
      </p:sp>
      <p:sp>
        <p:nvSpPr>
          <p:cNvPr name="TextBox 21" id="21"/>
          <p:cNvSpPr txBox="true"/>
          <p:nvPr/>
        </p:nvSpPr>
        <p:spPr>
          <a:xfrm>
            <a:off x="5067300" y="2400300"/>
            <a:ext cx="1803400" cy="1384300"/>
          </a:xfrm>
          <a:prstGeom prst="roundRect">
            <a:avLst>
              <a:gd name="adj" fmla="val 18348"/>
            </a:avLst>
          </a:prstGeom>
          <a:solidFill>
            <a:srgbClr val="FFFFFF">
              <a:alpha val="9804"/>
            </a:srgbClr>
          </a:solidFill>
          <a:ln w="12700">
            <a:solidFill>
              <a:srgbClr val="FFFFFF"/>
            </a:solidFill>
          </a:ln>
        </p:spPr>
        <p:txBody>
          <a:bodyPr anchor="ctr" rtlCol="false" rIns="0" lIns="0" tIns="0" bIns="0"/>
          <a:lstStyle/>
          <a:p>
            <a:pPr algn="ctr" indent="127000">
              <a:lnSpc>
                <a:spcPct val="100000"/>
              </a:lnSpc>
              <a:defRPr/>
            </a:pPr>
            <a:r>
              <a:rPr lang="en"/>
              <a:t/>
            </a:r>
            <a:r>
              <a:rPr lang="en-US" sz="1200" b="false">
                <a:solidFill>
                  <a:srgbClr val="000000"/>
                </a:solidFill>
                <a:latin typeface="苹方-简"/>
              </a:rPr>
              <a:t>Finalized product formulations and established branding and packaging compliance.</a:t>
            </a:r>
            <a:endParaRPr lang="en-US" sz="1100"/>
          </a:p>
        </p:txBody>
      </p:sp>
      <p:sp>
        <p:nvSpPr>
          <p:cNvPr name="TextBox 22" id="22"/>
          <p:cNvSpPr txBox="true"/>
          <p:nvPr/>
        </p:nvSpPr>
        <p:spPr>
          <a:xfrm>
            <a:off x="6629400" y="4419600"/>
            <a:ext cx="1803400" cy="1587500"/>
          </a:xfrm>
          <a:prstGeom prst="roundRect">
            <a:avLst>
              <a:gd name="adj" fmla="val 16000"/>
            </a:avLst>
          </a:prstGeom>
          <a:solidFill>
            <a:srgbClr val="FFFFFF">
              <a:alpha val="9804"/>
            </a:srgbClr>
          </a:solidFill>
          <a:ln w="12700">
            <a:solidFill>
              <a:srgbClr val="FFFFFF"/>
            </a:solidFill>
          </a:ln>
        </p:spPr>
        <p:txBody>
          <a:bodyPr anchor="ctr" rtlCol="false" rIns="0" lIns="0" tIns="0" bIns="0"/>
          <a:lstStyle/>
          <a:p>
            <a:pPr algn="ctr" indent="127000">
              <a:lnSpc>
                <a:spcPct val="100000"/>
              </a:lnSpc>
              <a:defRPr/>
            </a:pPr>
            <a:r>
              <a:rPr lang="en"/>
              <a:t/>
            </a:r>
            <a:r>
              <a:rPr lang="en-US" sz="1200" b="false">
                <a:solidFill>
                  <a:srgbClr val="000000"/>
                </a:solidFill>
                <a:latin typeface="苹方-简"/>
              </a:rPr>
              <a:t>Launched pre-launch marketing campaigns and secured retail partnerships for distribution.</a:t>
            </a:r>
            <a:endParaRPr lang="en-US" sz="1100"/>
          </a:p>
        </p:txBody>
      </p:sp>
      <p:sp>
        <p:nvSpPr>
          <p:cNvPr name="TextBox 23" id="23"/>
          <p:cNvSpPr txBox="true"/>
          <p:nvPr/>
        </p:nvSpPr>
        <p:spPr>
          <a:xfrm>
            <a:off x="8191500" y="2184400"/>
            <a:ext cx="1803400" cy="1587500"/>
          </a:xfrm>
          <a:prstGeom prst="roundRect">
            <a:avLst>
              <a:gd name="adj" fmla="val 16000"/>
            </a:avLst>
          </a:prstGeom>
          <a:solidFill>
            <a:srgbClr val="FFFFFF">
              <a:alpha val="9804"/>
            </a:srgbClr>
          </a:solidFill>
          <a:ln w="12700">
            <a:solidFill>
              <a:srgbClr val="FFFFFF"/>
            </a:solidFill>
          </a:ln>
        </p:spPr>
        <p:txBody>
          <a:bodyPr anchor="ctr" rtlCol="false" rIns="0" lIns="0" tIns="0" bIns="0"/>
          <a:lstStyle/>
          <a:p>
            <a:pPr algn="ctr" indent="127000">
              <a:lnSpc>
                <a:spcPct val="100000"/>
              </a:lnSpc>
              <a:defRPr/>
            </a:pPr>
            <a:r>
              <a:rPr lang="en"/>
              <a:t/>
            </a:r>
            <a:r>
              <a:rPr lang="en-US" sz="1200" b="false">
                <a:solidFill>
                  <a:srgbClr val="000000"/>
                </a:solidFill>
                <a:latin typeface="苹方-简"/>
              </a:rPr>
              <a:t>Implemented post-launch strategies to enhance customer engagement and monitor market trends.</a:t>
            </a:r>
            <a:endParaRPr lang="en-US" sz="1100"/>
          </a:p>
        </p:txBody>
      </p:sp>
      <p:sp>
        <p:nvSpPr>
          <p:cNvPr name="TextBox 24" id="24"/>
          <p:cNvSpPr txBox="true"/>
          <p:nvPr/>
        </p:nvSpPr>
        <p:spPr>
          <a:xfrm>
            <a:off x="1041400" y="3949700"/>
            <a:ext cx="381000" cy="381000"/>
          </a:xfrm>
          <a:prstGeom prst="roundRect">
            <a:avLst>
              <a:gd name="adj" fmla="val 50000"/>
            </a:avLst>
          </a:prstGeom>
          <a:solidFill>
            <a:srgbClr val="FFFFFF">
              <a:alpha val="9804"/>
            </a:srgbClr>
          </a:solidFill>
        </p:spPr>
        <p:txBody>
          <a:bodyPr anchor="ctr" rtlCol="false" rIns="0" lIns="0" tIns="0" bIns="0"/>
          <a:lstStyle/>
          <a:p>
            <a:pPr algn="ctr" indent="0">
              <a:lnSpc>
                <a:spcPct val="100000"/>
              </a:lnSpc>
              <a:defRPr/>
            </a:pPr>
            <a:r>
              <a:rPr lang="en"/>
              <a:t/>
            </a:r>
            <a:r>
              <a:rPr lang="en-US" sz="1400" b="true">
                <a:solidFill>
                  <a:srgbClr val="000000"/>
                </a:solidFill>
                <a:highlight>
                  <a:srgbClr val="FFFFFF">
                    <a:alpha val="9803"/>
                  </a:srgbClr>
                </a:highlight>
                <a:latin typeface="Poppins, SimHei, STHeiti, &quot;LiHei Pro Medium&quot;"/>
              </a:rPr>
              <a:t>1</a:t>
            </a:r>
            <a:endParaRPr lang="en-US" sz="1100"/>
          </a:p>
        </p:txBody>
      </p:sp>
      <p:sp>
        <p:nvSpPr>
          <p:cNvPr name="TextBox 25" id="25"/>
          <p:cNvSpPr txBox="true"/>
          <p:nvPr/>
        </p:nvSpPr>
        <p:spPr>
          <a:xfrm>
            <a:off x="2603500" y="3949700"/>
            <a:ext cx="381000" cy="381000"/>
          </a:xfrm>
          <a:prstGeom prst="roundRect">
            <a:avLst>
              <a:gd name="adj" fmla="val 50000"/>
            </a:avLst>
          </a:prstGeom>
          <a:solidFill>
            <a:srgbClr val="FFFFFF">
              <a:alpha val="9804"/>
            </a:srgbClr>
          </a:solidFill>
        </p:spPr>
        <p:txBody>
          <a:bodyPr anchor="ctr" rtlCol="false" rIns="0" lIns="0" tIns="0" bIns="0"/>
          <a:lstStyle/>
          <a:p>
            <a:pPr algn="ctr" indent="0">
              <a:lnSpc>
                <a:spcPct val="100000"/>
              </a:lnSpc>
              <a:defRPr/>
            </a:pPr>
            <a:r>
              <a:rPr lang="en"/>
              <a:t/>
            </a:r>
            <a:r>
              <a:rPr lang="en-US" sz="1400" b="true">
                <a:solidFill>
                  <a:srgbClr val="000000"/>
                </a:solidFill>
                <a:highlight>
                  <a:srgbClr val="FFFFFF">
                    <a:alpha val="9803"/>
                  </a:srgbClr>
                </a:highlight>
                <a:latin typeface="Poppins, SimHei, STHeiti, &quot;LiHei Pro Medium&quot;"/>
              </a:rPr>
              <a:t>2</a:t>
            </a:r>
            <a:endParaRPr lang="en-US" sz="1100"/>
          </a:p>
        </p:txBody>
      </p:sp>
      <p:sp>
        <p:nvSpPr>
          <p:cNvPr name="TextBox 26" id="26"/>
          <p:cNvSpPr txBox="true"/>
          <p:nvPr/>
        </p:nvSpPr>
        <p:spPr>
          <a:xfrm>
            <a:off x="4165600" y="3949700"/>
            <a:ext cx="381000" cy="381000"/>
          </a:xfrm>
          <a:prstGeom prst="roundRect">
            <a:avLst>
              <a:gd name="adj" fmla="val 50000"/>
            </a:avLst>
          </a:prstGeom>
          <a:solidFill>
            <a:srgbClr val="FFFFFF">
              <a:alpha val="9804"/>
            </a:srgbClr>
          </a:solidFill>
        </p:spPr>
        <p:txBody>
          <a:bodyPr anchor="ctr" rtlCol="false" rIns="0" lIns="0" tIns="0" bIns="0"/>
          <a:lstStyle/>
          <a:p>
            <a:pPr algn="ctr" indent="0">
              <a:lnSpc>
                <a:spcPct val="100000"/>
              </a:lnSpc>
              <a:defRPr/>
            </a:pPr>
            <a:r>
              <a:rPr lang="en"/>
              <a:t/>
            </a:r>
            <a:r>
              <a:rPr lang="en-US" sz="1400" b="true">
                <a:solidFill>
                  <a:srgbClr val="000000"/>
                </a:solidFill>
                <a:highlight>
                  <a:srgbClr val="FFFFFF">
                    <a:alpha val="9803"/>
                  </a:srgbClr>
                </a:highlight>
                <a:latin typeface="Poppins, SimHei, STHeiti, &quot;LiHei Pro Medium&quot;"/>
              </a:rPr>
              <a:t>3</a:t>
            </a:r>
            <a:endParaRPr lang="en-US" sz="1100"/>
          </a:p>
        </p:txBody>
      </p:sp>
      <p:sp>
        <p:nvSpPr>
          <p:cNvPr name="TextBox 27" id="27"/>
          <p:cNvSpPr txBox="true"/>
          <p:nvPr/>
        </p:nvSpPr>
        <p:spPr>
          <a:xfrm>
            <a:off x="5727700" y="3949700"/>
            <a:ext cx="381000" cy="381000"/>
          </a:xfrm>
          <a:prstGeom prst="roundRect">
            <a:avLst>
              <a:gd name="adj" fmla="val 50000"/>
            </a:avLst>
          </a:prstGeom>
          <a:solidFill>
            <a:srgbClr val="FFFFFF">
              <a:alpha val="9804"/>
            </a:srgbClr>
          </a:solidFill>
        </p:spPr>
        <p:txBody>
          <a:bodyPr anchor="ctr" rtlCol="false" rIns="0" lIns="0" tIns="0" bIns="0"/>
          <a:lstStyle/>
          <a:p>
            <a:pPr algn="ctr" indent="0">
              <a:lnSpc>
                <a:spcPct val="100000"/>
              </a:lnSpc>
              <a:defRPr/>
            </a:pPr>
            <a:r>
              <a:rPr lang="en"/>
              <a:t/>
            </a:r>
            <a:r>
              <a:rPr lang="en-US" sz="1400" b="true">
                <a:solidFill>
                  <a:srgbClr val="000000"/>
                </a:solidFill>
                <a:highlight>
                  <a:srgbClr val="FFFFFF">
                    <a:alpha val="9803"/>
                  </a:srgbClr>
                </a:highlight>
                <a:latin typeface="Poppins, SimHei, STHeiti, &quot;LiHei Pro Medium&quot;"/>
              </a:rPr>
              <a:t>4</a:t>
            </a:r>
            <a:endParaRPr lang="en-US" sz="1100"/>
          </a:p>
        </p:txBody>
      </p:sp>
      <p:sp>
        <p:nvSpPr>
          <p:cNvPr name="TextBox 28" id="28"/>
          <p:cNvSpPr txBox="true"/>
          <p:nvPr/>
        </p:nvSpPr>
        <p:spPr>
          <a:xfrm>
            <a:off x="7289800" y="3949700"/>
            <a:ext cx="381000" cy="381000"/>
          </a:xfrm>
          <a:prstGeom prst="roundRect">
            <a:avLst>
              <a:gd name="adj" fmla="val 50000"/>
            </a:avLst>
          </a:prstGeom>
          <a:solidFill>
            <a:srgbClr val="FFFFFF">
              <a:alpha val="9804"/>
            </a:srgbClr>
          </a:solidFill>
        </p:spPr>
        <p:txBody>
          <a:bodyPr anchor="ctr" rtlCol="false" rIns="0" lIns="0" tIns="0" bIns="0"/>
          <a:lstStyle/>
          <a:p>
            <a:pPr algn="ctr" indent="0">
              <a:lnSpc>
                <a:spcPct val="100000"/>
              </a:lnSpc>
              <a:defRPr/>
            </a:pPr>
            <a:r>
              <a:rPr lang="en"/>
              <a:t/>
            </a:r>
            <a:r>
              <a:rPr lang="en-US" sz="1400" b="true">
                <a:solidFill>
                  <a:srgbClr val="000000"/>
                </a:solidFill>
                <a:highlight>
                  <a:srgbClr val="FFFFFF">
                    <a:alpha val="9803"/>
                  </a:srgbClr>
                </a:highlight>
                <a:latin typeface="Poppins, SimHei, STHeiti, &quot;LiHei Pro Medium&quot;"/>
              </a:rPr>
              <a:t>5</a:t>
            </a:r>
            <a:endParaRPr lang="en-US" sz="1100"/>
          </a:p>
        </p:txBody>
      </p:sp>
      <p:sp>
        <p:nvSpPr>
          <p:cNvPr name="TextBox 29" id="29"/>
          <p:cNvSpPr txBox="true"/>
          <p:nvPr/>
        </p:nvSpPr>
        <p:spPr>
          <a:xfrm>
            <a:off x="8851900" y="3949700"/>
            <a:ext cx="381000" cy="381000"/>
          </a:xfrm>
          <a:prstGeom prst="roundRect">
            <a:avLst>
              <a:gd name="adj" fmla="val 50000"/>
            </a:avLst>
          </a:prstGeom>
          <a:solidFill>
            <a:srgbClr val="FFFFFF">
              <a:alpha val="9804"/>
            </a:srgbClr>
          </a:solidFill>
        </p:spPr>
        <p:txBody>
          <a:bodyPr anchor="ctr" rtlCol="false" rIns="0" lIns="0" tIns="0" bIns="0"/>
          <a:lstStyle/>
          <a:p>
            <a:pPr algn="ctr" indent="0">
              <a:lnSpc>
                <a:spcPct val="100000"/>
              </a:lnSpc>
              <a:defRPr/>
            </a:pPr>
            <a:r>
              <a:rPr lang="en"/>
              <a:t/>
            </a:r>
            <a:r>
              <a:rPr lang="en-US" sz="1400" b="true">
                <a:solidFill>
                  <a:srgbClr val="000000"/>
                </a:solidFill>
                <a:highlight>
                  <a:srgbClr val="FFFFFF">
                    <a:alpha val="9803"/>
                  </a:srgbClr>
                </a:highlight>
                <a:latin typeface="Poppins, SimHei, STHeiti, &quot;LiHei Pro Medium&quot;"/>
              </a:rPr>
              <a:t>6</a:t>
            </a:r>
            <a:endParaRPr lang="en-US" sz="1100"/>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1000" r="1000"/>
          <a:stretch>
            <a:fillRect/>
          </a:stretch>
        </p:blipFill>
        <p:spPr>
          <a:xfrm>
            <a:off x="0" y="0"/>
            <a:ext cx="10388600" cy="5854700"/>
          </a:xfrm>
          <a:prstGeom prst="rect">
            <a:avLst/>
          </a:prstGeom>
        </p:spPr>
      </p:pic>
      <p:sp>
        <p:nvSpPr>
          <p:cNvPr name="AutoShape 5" id="5"/>
          <p:cNvSpPr/>
          <p:nvPr/>
        </p:nvSpPr>
        <p:spPr>
          <a:xfrm>
            <a:off x="1270000" y="1778000"/>
            <a:ext cx="7848600" cy="266700"/>
          </a:xfrm>
          <a:prstGeom prst="rect">
            <a:avLst/>
          </a:prstGeom>
          <a:solidFill>
            <a:srgbClr val="000000">
              <a:alpha val="0"/>
            </a:srgbClr>
          </a:solidFill>
        </p:spPr>
      </p:sp>
      <p:sp>
        <p:nvSpPr>
          <p:cNvPr name="AutoShape 6" id="6"/>
          <p:cNvSpPr/>
          <p:nvPr/>
        </p:nvSpPr>
        <p:spPr>
          <a:xfrm>
            <a:off x="0" y="0"/>
            <a:ext cx="10388600" cy="5854700"/>
          </a:xfrm>
          <a:prstGeom prst="rect">
            <a:avLst/>
          </a:prstGeom>
          <a:solidFill>
            <a:srgbClr val="000000">
              <a:alpha val="0"/>
            </a:srgbClr>
          </a:solidFill>
        </p:spPr>
      </p:sp>
      <p:sp>
        <p:nvSpPr>
          <p:cNvPr name="AutoShape 7" id="7"/>
          <p:cNvSpPr/>
          <p:nvPr/>
        </p:nvSpPr>
        <p:spPr>
          <a:xfrm>
            <a:off x="0" y="0"/>
            <a:ext cx="10388600" cy="5854700"/>
          </a:xfrm>
          <a:prstGeom prst="rect">
            <a:avLst/>
          </a:prstGeom>
          <a:solidFill>
            <a:srgbClr val="000000">
              <a:alpha val="0"/>
            </a:srgbClr>
          </a:solidFill>
        </p:spPr>
      </p:sp>
      <p:sp>
        <p:nvSpPr>
          <p:cNvPr name="TextBox 8" id="8"/>
          <p:cNvSpPr txBox="true"/>
          <p:nvPr/>
        </p:nvSpPr>
        <p:spPr>
          <a:xfrm>
            <a:off x="1270000" y="2552700"/>
            <a:ext cx="7848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The Market Analysis</a:t>
            </a:r>
            <a:endParaRPr lang="en-US" sz="1100"/>
          </a:p>
        </p:txBody>
      </p:sp>
      <p:sp>
        <p:nvSpPr>
          <p:cNvPr name="TextBox 9" id="9"/>
          <p:cNvSpPr txBox="true"/>
          <p:nvPr/>
        </p:nvSpPr>
        <p:spPr>
          <a:xfrm>
            <a:off x="1270000" y="1778000"/>
            <a:ext cx="78486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Section 4</a:t>
            </a:r>
            <a:endParaRPr lang="en-US" sz="1100"/>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sp>
        <p:nvSpPr>
          <p:cNvPr name="AutoShape 4" id="4"/>
          <p:cNvSpPr/>
          <p:nvPr/>
        </p:nvSpPr>
        <p:spPr>
          <a:xfrm>
            <a:off x="508000" y="1689100"/>
            <a:ext cx="2806700" cy="2844800"/>
          </a:xfrm>
          <a:prstGeom prst="rect">
            <a:avLst/>
          </a:prstGeom>
          <a:solidFill>
            <a:srgbClr val="000000">
              <a:alpha val="0"/>
            </a:srgbClr>
          </a:solidFill>
        </p:spPr>
      </p:sp>
      <p:sp>
        <p:nvSpPr>
          <p:cNvPr name="AutoShape 5" id="5"/>
          <p:cNvSpPr/>
          <p:nvPr/>
        </p:nvSpPr>
        <p:spPr>
          <a:xfrm>
            <a:off x="3784600" y="1689100"/>
            <a:ext cx="2806700" cy="2844800"/>
          </a:xfrm>
          <a:prstGeom prst="rect">
            <a:avLst/>
          </a:prstGeom>
          <a:solidFill>
            <a:srgbClr val="000000">
              <a:alpha val="0"/>
            </a:srgbClr>
          </a:solidFill>
        </p:spPr>
      </p:sp>
      <p:sp>
        <p:nvSpPr>
          <p:cNvPr name="AutoShape 6" id="6"/>
          <p:cNvSpPr/>
          <p:nvPr/>
        </p:nvSpPr>
        <p:spPr>
          <a:xfrm>
            <a:off x="7061200" y="1689100"/>
            <a:ext cx="2806700" cy="3378200"/>
          </a:xfrm>
          <a:prstGeom prst="rect">
            <a:avLst/>
          </a:prstGeom>
          <a:solidFill>
            <a:srgbClr val="000000">
              <a:alpha val="0"/>
            </a:srgbClr>
          </a:solidFill>
        </p:spPr>
      </p:sp>
      <p:sp>
        <p:nvSpPr>
          <p:cNvPr name="AutoShape 7" id="7"/>
          <p:cNvSpPr/>
          <p:nvPr/>
        </p:nvSpPr>
        <p:spPr>
          <a:xfrm>
            <a:off x="508000" y="0"/>
            <a:ext cx="0" cy="0"/>
          </a:xfrm>
          <a:prstGeom prst="rect">
            <a:avLst/>
          </a:prstGeom>
          <a:solidFill>
            <a:srgbClr val="000000">
              <a:alpha val="0"/>
            </a:srgbClr>
          </a:solidFill>
        </p:spPr>
      </p:sp>
      <p:sp>
        <p:nvSpPr>
          <p:cNvPr name="AutoShape 8" id="8"/>
          <p:cNvSpPr/>
          <p:nvPr/>
        </p:nvSpPr>
        <p:spPr>
          <a:xfrm>
            <a:off x="3784600" y="0"/>
            <a:ext cx="0" cy="0"/>
          </a:xfrm>
          <a:prstGeom prst="rect">
            <a:avLst/>
          </a:prstGeom>
          <a:solidFill>
            <a:srgbClr val="000000">
              <a:alpha val="0"/>
            </a:srgbClr>
          </a:solidFill>
        </p:spPr>
      </p:sp>
      <p:sp>
        <p:nvSpPr>
          <p:cNvPr name="AutoShape 9" id="9"/>
          <p:cNvSpPr/>
          <p:nvPr/>
        </p:nvSpPr>
        <p:spPr>
          <a:xfrm>
            <a:off x="7061200" y="0"/>
            <a:ext cx="0" cy="0"/>
          </a:xfrm>
          <a:prstGeom prst="rect">
            <a:avLst/>
          </a:prstGeom>
          <a:solidFill>
            <a:srgbClr val="000000">
              <a:alpha val="0"/>
            </a:srgbClr>
          </a:solidFill>
        </p:spPr>
      </p:sp>
      <p:sp>
        <p:nvSpPr>
          <p:cNvPr name="TextBox 10" id="10"/>
          <p:cNvSpPr txBox="true"/>
          <p:nvPr/>
        </p:nvSpPr>
        <p:spPr>
          <a:xfrm>
            <a:off x="1524000" y="1689100"/>
            <a:ext cx="762000" cy="762000"/>
          </a:xfrm>
          <a:prstGeom prst="roundRect">
            <a:avLst>
              <a:gd name="adj" fmla="val 50000"/>
            </a:avLst>
          </a:prstGeom>
          <a:solidFill>
            <a:srgbClr val="FFFFFF">
              <a:alpha val="9804"/>
            </a:srgbClr>
          </a:solidFill>
          <a:ln w="25400">
            <a:solidFill>
              <a:srgbClr val="FFFFFF"/>
            </a:solidFill>
          </a:ln>
        </p:spPr>
        <p:txBody>
          <a:bodyPr anchor="ctr" rtlCol="false" rIns="0" lIns="0" tIns="0" bIns="0"/>
          <a:lstStyle/>
          <a:p>
            <a:pPr algn="ctr" indent="0">
              <a:lnSpc>
                <a:spcPct val="100000"/>
              </a:lnSpc>
              <a:defRPr/>
            </a:pPr>
            <a:r>
              <a:rPr lang="en"/>
              <a:t/>
            </a:r>
            <a:r>
              <a:rPr lang="en-US" sz="2400" b="true">
                <a:solidFill>
                  <a:srgbClr val="000000"/>
                </a:solidFill>
                <a:latin typeface="苹方-简"/>
              </a:rPr>
              <a:t>01</a:t>
            </a:r>
            <a:endParaRPr lang="en-US" sz="1100"/>
          </a:p>
        </p:txBody>
      </p:sp>
      <p:sp>
        <p:nvSpPr>
          <p:cNvPr name="TextBox 11" id="11"/>
          <p:cNvSpPr txBox="true"/>
          <p:nvPr/>
        </p:nvSpPr>
        <p:spPr>
          <a:xfrm>
            <a:off x="4800600" y="1689100"/>
            <a:ext cx="762000" cy="762000"/>
          </a:xfrm>
          <a:prstGeom prst="roundRect">
            <a:avLst>
              <a:gd name="adj" fmla="val 50000"/>
            </a:avLst>
          </a:prstGeom>
          <a:solidFill>
            <a:srgbClr val="FFFFFF">
              <a:alpha val="9804"/>
            </a:srgbClr>
          </a:solidFill>
          <a:ln w="25400">
            <a:solidFill>
              <a:srgbClr val="FFFFFF"/>
            </a:solidFill>
          </a:ln>
        </p:spPr>
        <p:txBody>
          <a:bodyPr anchor="ctr" rtlCol="false" rIns="0" lIns="0" tIns="0" bIns="0"/>
          <a:lstStyle/>
          <a:p>
            <a:pPr algn="ctr" indent="0">
              <a:lnSpc>
                <a:spcPct val="100000"/>
              </a:lnSpc>
              <a:defRPr/>
            </a:pPr>
            <a:r>
              <a:rPr lang="en"/>
              <a:t/>
            </a:r>
            <a:r>
              <a:rPr lang="en-US" sz="2400" b="true">
                <a:solidFill>
                  <a:srgbClr val="000000"/>
                </a:solidFill>
                <a:latin typeface="苹方-简"/>
              </a:rPr>
              <a:t>02</a:t>
            </a:r>
            <a:endParaRPr lang="en-US" sz="1100"/>
          </a:p>
        </p:txBody>
      </p:sp>
      <p:sp>
        <p:nvSpPr>
          <p:cNvPr name="TextBox 12" id="12"/>
          <p:cNvSpPr txBox="true"/>
          <p:nvPr/>
        </p:nvSpPr>
        <p:spPr>
          <a:xfrm>
            <a:off x="8089900" y="1689100"/>
            <a:ext cx="762000" cy="762000"/>
          </a:xfrm>
          <a:prstGeom prst="roundRect">
            <a:avLst>
              <a:gd name="adj" fmla="val 50000"/>
            </a:avLst>
          </a:prstGeom>
          <a:solidFill>
            <a:srgbClr val="FFFFFF">
              <a:alpha val="9804"/>
            </a:srgbClr>
          </a:solidFill>
          <a:ln w="25400">
            <a:solidFill>
              <a:srgbClr val="FFFFFF"/>
            </a:solidFill>
          </a:ln>
        </p:spPr>
        <p:txBody>
          <a:bodyPr anchor="ctr" rtlCol="false" rIns="0" lIns="0" tIns="0" bIns="0"/>
          <a:lstStyle/>
          <a:p>
            <a:pPr algn="ctr" indent="0">
              <a:lnSpc>
                <a:spcPct val="100000"/>
              </a:lnSpc>
              <a:defRPr/>
            </a:pPr>
            <a:r>
              <a:rPr lang="en"/>
              <a:t/>
            </a:r>
            <a:r>
              <a:rPr lang="en-US" sz="2400" b="true">
                <a:solidFill>
                  <a:srgbClr val="000000"/>
                </a:solidFill>
                <a:latin typeface="苹方-简"/>
              </a:rPr>
              <a:t>03</a:t>
            </a:r>
            <a:endParaRPr lang="en-US" sz="1100"/>
          </a:p>
        </p:txBody>
      </p:sp>
      <p:sp>
        <p:nvSpPr>
          <p:cNvPr name="TextBox 13" id="13"/>
          <p:cNvSpPr txBox="true"/>
          <p:nvPr/>
        </p:nvSpPr>
        <p:spPr>
          <a:xfrm>
            <a:off x="508000" y="762000"/>
            <a:ext cx="9372600" cy="419100"/>
          </a:xfrm>
          <a:prstGeom prst="rect">
            <a:avLst/>
          </a:prstGeom>
          <a:solidFill>
            <a:srgbClr val="000000">
              <a:alpha val="0"/>
            </a:srgbClr>
          </a:solidFill>
        </p:spPr>
        <p:txBody>
          <a:bodyPr anchor="ctr" rtlCol="false" rIns="0" lIns="0" tIns="0" bIns="0"/>
          <a:lstStyle/>
          <a:p>
            <a:pPr algn="ctr" indent="1016000">
              <a:lnSpc>
                <a:spcPct val="100000"/>
              </a:lnSpc>
              <a:defRPr/>
            </a:pPr>
            <a:r>
              <a:rPr lang="en"/>
              <a:t/>
            </a:r>
            <a:r>
              <a:rPr lang="en-US" sz="2800" b="true">
                <a:solidFill>
                  <a:srgbClr val="000000"/>
                </a:solidFill>
                <a:latin typeface="苹方-简"/>
              </a:rPr>
              <a:t>Size and Growth Rate of the Target Market</a:t>
            </a:r>
            <a:endParaRPr lang="en-US" sz="1100"/>
          </a:p>
        </p:txBody>
      </p:sp>
      <p:sp>
        <p:nvSpPr>
          <p:cNvPr name="TextBox 14" id="14"/>
          <p:cNvSpPr txBox="true"/>
          <p:nvPr/>
        </p:nvSpPr>
        <p:spPr>
          <a:xfrm>
            <a:off x="508000" y="2705100"/>
            <a:ext cx="2806700" cy="635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000" b="true">
                <a:solidFill>
                  <a:srgbClr val="000000"/>
                </a:solidFill>
                <a:latin typeface="苹方-简"/>
              </a:rPr>
              <a:t>Market Valuation Insights</a:t>
            </a:r>
            <a:endParaRPr lang="en-US" sz="1100"/>
          </a:p>
        </p:txBody>
      </p:sp>
      <p:sp>
        <p:nvSpPr>
          <p:cNvPr name="TextBox 15" id="15"/>
          <p:cNvSpPr txBox="true"/>
          <p:nvPr/>
        </p:nvSpPr>
        <p:spPr>
          <a:xfrm>
            <a:off x="3784600" y="2705100"/>
            <a:ext cx="2806700" cy="635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000" b="true">
                <a:solidFill>
                  <a:srgbClr val="000000"/>
                </a:solidFill>
                <a:latin typeface="苹方-简"/>
              </a:rPr>
              <a:t>Projected Growth Factors</a:t>
            </a:r>
            <a:endParaRPr lang="en-US" sz="1100"/>
          </a:p>
        </p:txBody>
      </p:sp>
      <p:sp>
        <p:nvSpPr>
          <p:cNvPr name="TextBox 16" id="16"/>
          <p:cNvSpPr txBox="true"/>
          <p:nvPr/>
        </p:nvSpPr>
        <p:spPr>
          <a:xfrm>
            <a:off x="7061200" y="2705100"/>
            <a:ext cx="2806700" cy="635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000" b="true">
                <a:solidFill>
                  <a:srgbClr val="000000"/>
                </a:solidFill>
                <a:latin typeface="苹方-简"/>
              </a:rPr>
              <a:t>Regional Growth Dynamics</a:t>
            </a:r>
            <a:endParaRPr lang="en-US" sz="1100"/>
          </a:p>
        </p:txBody>
      </p:sp>
      <p:sp>
        <p:nvSpPr>
          <p:cNvPr name="TextBox 17" id="17"/>
          <p:cNvSpPr txBox="true"/>
          <p:nvPr/>
        </p:nvSpPr>
        <p:spPr>
          <a:xfrm>
            <a:off x="673100" y="3467100"/>
            <a:ext cx="25781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Global market valued at $1 trillion</a:t>
            </a:r>
            <a:endParaRPr lang="en-US" sz="1100"/>
          </a:p>
        </p:txBody>
      </p:sp>
      <p:sp>
        <p:nvSpPr>
          <p:cNvPr name="TextBox 18" id="18"/>
          <p:cNvSpPr txBox="true"/>
          <p:nvPr/>
        </p:nvSpPr>
        <p:spPr>
          <a:xfrm>
            <a:off x="508000" y="3733800"/>
            <a:ext cx="2946400" cy="5334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Diverse product categories driving growth</a:t>
            </a:r>
            <a:endParaRPr lang="en-US" sz="1100"/>
          </a:p>
        </p:txBody>
      </p:sp>
      <p:sp>
        <p:nvSpPr>
          <p:cNvPr name="TextBox 19" id="19"/>
          <p:cNvSpPr txBox="true"/>
          <p:nvPr/>
        </p:nvSpPr>
        <p:spPr>
          <a:xfrm>
            <a:off x="965200" y="4267200"/>
            <a:ext cx="19685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U.S. leads with 30% share</a:t>
            </a:r>
            <a:endParaRPr lang="en-US" sz="1100"/>
          </a:p>
        </p:txBody>
      </p:sp>
      <p:sp>
        <p:nvSpPr>
          <p:cNvPr name="TextBox 20" id="20"/>
          <p:cNvSpPr txBox="true"/>
          <p:nvPr/>
        </p:nvSpPr>
        <p:spPr>
          <a:xfrm>
            <a:off x="4178300" y="3467100"/>
            <a:ext cx="21209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CAGR of 8-10% anticipated</a:t>
            </a:r>
            <a:endParaRPr lang="en-US" sz="1100"/>
          </a:p>
        </p:txBody>
      </p:sp>
      <p:sp>
        <p:nvSpPr>
          <p:cNvPr name="TextBox 21" id="21"/>
          <p:cNvSpPr txBox="true"/>
          <p:nvPr/>
        </p:nvSpPr>
        <p:spPr>
          <a:xfrm>
            <a:off x="3848100" y="3733800"/>
            <a:ext cx="28194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Health consciousness driving demand</a:t>
            </a:r>
            <a:endParaRPr lang="en-US" sz="1100"/>
          </a:p>
        </p:txBody>
      </p:sp>
      <p:sp>
        <p:nvSpPr>
          <p:cNvPr name="TextBox 22" id="22"/>
          <p:cNvSpPr txBox="true"/>
          <p:nvPr/>
        </p:nvSpPr>
        <p:spPr>
          <a:xfrm>
            <a:off x="3784600" y="4000500"/>
            <a:ext cx="2946400" cy="5334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E-commerce expansion enhancing accessibility</a:t>
            </a:r>
            <a:endParaRPr lang="en-US" sz="1100"/>
          </a:p>
        </p:txBody>
      </p:sp>
      <p:sp>
        <p:nvSpPr>
          <p:cNvPr name="TextBox 23" id="23"/>
          <p:cNvSpPr txBox="true"/>
          <p:nvPr/>
        </p:nvSpPr>
        <p:spPr>
          <a:xfrm>
            <a:off x="7061200" y="3467100"/>
            <a:ext cx="2946400" cy="5334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North America maintains market leadership</a:t>
            </a:r>
            <a:endParaRPr lang="en-US" sz="1100"/>
          </a:p>
        </p:txBody>
      </p:sp>
      <p:sp>
        <p:nvSpPr>
          <p:cNvPr name="TextBox 24" id="24"/>
          <p:cNvSpPr txBox="true"/>
          <p:nvPr/>
        </p:nvSpPr>
        <p:spPr>
          <a:xfrm>
            <a:off x="7061200" y="4000500"/>
            <a:ext cx="2946400" cy="5334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Asia-Pacific shows rapid growth potential</a:t>
            </a:r>
            <a:endParaRPr lang="en-US" sz="1100"/>
          </a:p>
        </p:txBody>
      </p:sp>
      <p:sp>
        <p:nvSpPr>
          <p:cNvPr name="TextBox 25" id="25"/>
          <p:cNvSpPr txBox="true"/>
          <p:nvPr/>
        </p:nvSpPr>
        <p:spPr>
          <a:xfrm>
            <a:off x="7061200" y="4533900"/>
            <a:ext cx="2946400" cy="5334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Europe supports organic initiatives through regulations</a:t>
            </a:r>
            <a:endParaRPr lang="en-US" sz="1100"/>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000" r="3000"/>
          <a:stretch>
            <a:fillRect/>
          </a:stretch>
        </p:blipFill>
        <p:spPr>
          <a:xfrm>
            <a:off x="0" y="0"/>
            <a:ext cx="10388600" cy="6223000"/>
          </a:xfrm>
          <a:prstGeom prst="rect">
            <a:avLst/>
          </a:prstGeom>
        </p:spPr>
      </p:pic>
      <p:sp>
        <p:nvSpPr>
          <p:cNvPr name="AutoShape 3" id="3"/>
          <p:cNvSpPr/>
          <p:nvPr/>
        </p:nvSpPr>
        <p:spPr>
          <a:xfrm>
            <a:off x="0" y="0"/>
            <a:ext cx="10388600" cy="6223000"/>
          </a:xfrm>
          <a:prstGeom prst="rect">
            <a:avLst/>
          </a:prstGeom>
          <a:solidFill>
            <a:srgbClr val="000000">
              <a:alpha val="0"/>
            </a:srgbClr>
          </a:solidFill>
        </p:spPr>
      </p:sp>
      <p:pic>
        <p:nvPicPr>
          <p:cNvPr name="Picture 4" id="4"/>
          <p:cNvPicPr>
            <a:picLocks noChangeAspect="true"/>
          </p:cNvPicPr>
          <p:nvPr/>
        </p:nvPicPr>
        <p:blipFill>
          <a:blip r:embed="rId3"/>
          <a:srcRect t="1000" b="1000"/>
          <a:stretch>
            <a:fillRect/>
          </a:stretch>
        </p:blipFill>
        <p:spPr>
          <a:xfrm>
            <a:off x="254000" y="1892300"/>
            <a:ext cx="3124200" cy="3822700"/>
          </a:xfrm>
          <a:prstGeom prst="roundRect">
            <a:avLst>
              <a:gd name="adj" fmla="val 14634"/>
            </a:avLst>
          </a:prstGeom>
        </p:spPr>
      </p:pic>
      <p:sp>
        <p:nvSpPr>
          <p:cNvPr name="AutoShape 5" id="5"/>
          <p:cNvSpPr/>
          <p:nvPr/>
        </p:nvSpPr>
        <p:spPr>
          <a:xfrm>
            <a:off x="3632200" y="1892300"/>
            <a:ext cx="3124200" cy="3822700"/>
          </a:xfrm>
          <a:prstGeom prst="roundRect">
            <a:avLst>
              <a:gd name="adj" fmla="val 14634"/>
            </a:avLst>
          </a:prstGeom>
          <a:solidFill>
            <a:srgbClr val="000000">
              <a:alpha val="0"/>
            </a:srgbClr>
          </a:solidFill>
          <a:ln w="25400">
            <a:solidFill>
              <a:srgbClr val="FFFFFF"/>
            </a:solidFill>
          </a:ln>
        </p:spPr>
      </p:sp>
      <p:pic>
        <p:nvPicPr>
          <p:cNvPr name="Picture 6" id="6"/>
          <p:cNvPicPr>
            <a:picLocks noChangeAspect="true"/>
          </p:cNvPicPr>
          <p:nvPr/>
        </p:nvPicPr>
        <p:blipFill>
          <a:blip r:embed="rId3"/>
          <a:srcRect t="1000" b="1000"/>
          <a:stretch>
            <a:fillRect/>
          </a:stretch>
        </p:blipFill>
        <p:spPr>
          <a:xfrm>
            <a:off x="7010400" y="1892300"/>
            <a:ext cx="3124200" cy="3822700"/>
          </a:xfrm>
          <a:prstGeom prst="roundRect">
            <a:avLst>
              <a:gd name="adj" fmla="val 14634"/>
            </a:avLst>
          </a:prstGeom>
        </p:spPr>
      </p:pic>
      <p:sp>
        <p:nvSpPr>
          <p:cNvPr name="AutoShape 7" id="7"/>
          <p:cNvSpPr/>
          <p:nvPr/>
        </p:nvSpPr>
        <p:spPr>
          <a:xfrm>
            <a:off x="254000" y="2095500"/>
            <a:ext cx="0" cy="711200"/>
          </a:xfrm>
          <a:prstGeom prst="rect">
            <a:avLst/>
          </a:prstGeom>
          <a:solidFill>
            <a:srgbClr val="FFFFFF">
              <a:alpha val="0"/>
            </a:srgbClr>
          </a:solidFill>
        </p:spPr>
      </p:sp>
      <p:sp>
        <p:nvSpPr>
          <p:cNvPr name="AutoShape 8" id="8"/>
          <p:cNvSpPr/>
          <p:nvPr/>
        </p:nvSpPr>
        <p:spPr>
          <a:xfrm>
            <a:off x="254000" y="1892300"/>
            <a:ext cx="3124200" cy="3822700"/>
          </a:xfrm>
          <a:prstGeom prst="roundRect">
            <a:avLst>
              <a:gd name="adj" fmla="val 14634"/>
            </a:avLst>
          </a:prstGeom>
          <a:solidFill>
            <a:srgbClr val="000000">
              <a:alpha val="0"/>
            </a:srgbClr>
          </a:solidFill>
          <a:ln w="25400">
            <a:solidFill>
              <a:srgbClr val="FFFFFF">
                <a:alpha val="95294"/>
              </a:srgbClr>
            </a:solidFill>
          </a:ln>
        </p:spPr>
      </p:sp>
      <p:sp>
        <p:nvSpPr>
          <p:cNvPr name="AutoShape 9" id="9"/>
          <p:cNvSpPr/>
          <p:nvPr/>
        </p:nvSpPr>
        <p:spPr>
          <a:xfrm>
            <a:off x="3632200" y="2095500"/>
            <a:ext cx="0" cy="711200"/>
          </a:xfrm>
          <a:prstGeom prst="rect">
            <a:avLst/>
          </a:prstGeom>
          <a:solidFill>
            <a:srgbClr val="000000"/>
          </a:solidFill>
        </p:spPr>
      </p:sp>
      <p:sp>
        <p:nvSpPr>
          <p:cNvPr name="AutoShape 10" id="10"/>
          <p:cNvSpPr/>
          <p:nvPr/>
        </p:nvSpPr>
        <p:spPr>
          <a:xfrm>
            <a:off x="3632200" y="1892300"/>
            <a:ext cx="3124200" cy="3822700"/>
          </a:xfrm>
          <a:prstGeom prst="roundRect">
            <a:avLst>
              <a:gd name="adj" fmla="val 14634"/>
            </a:avLst>
          </a:prstGeom>
          <a:solidFill>
            <a:srgbClr val="000000">
              <a:alpha val="0"/>
            </a:srgbClr>
          </a:solidFill>
          <a:ln w="25400">
            <a:solidFill>
              <a:srgbClr val="FFFFFF"/>
            </a:solidFill>
          </a:ln>
        </p:spPr>
      </p:sp>
      <p:sp>
        <p:nvSpPr>
          <p:cNvPr name="AutoShape 11" id="11"/>
          <p:cNvSpPr/>
          <p:nvPr/>
        </p:nvSpPr>
        <p:spPr>
          <a:xfrm>
            <a:off x="7010400" y="2095500"/>
            <a:ext cx="0" cy="711200"/>
          </a:xfrm>
          <a:prstGeom prst="rect">
            <a:avLst/>
          </a:prstGeom>
          <a:solidFill>
            <a:srgbClr val="FFFFFF">
              <a:alpha val="0"/>
            </a:srgbClr>
          </a:solidFill>
        </p:spPr>
      </p:sp>
      <p:sp>
        <p:nvSpPr>
          <p:cNvPr name="AutoShape 12" id="12"/>
          <p:cNvSpPr/>
          <p:nvPr/>
        </p:nvSpPr>
        <p:spPr>
          <a:xfrm>
            <a:off x="7010400" y="1892300"/>
            <a:ext cx="3124200" cy="3822700"/>
          </a:xfrm>
          <a:prstGeom prst="roundRect">
            <a:avLst>
              <a:gd name="adj" fmla="val 14634"/>
            </a:avLst>
          </a:prstGeom>
          <a:solidFill>
            <a:srgbClr val="000000">
              <a:alpha val="0"/>
            </a:srgbClr>
          </a:solidFill>
          <a:ln w="25400">
            <a:solidFill>
              <a:srgbClr val="FFFFFF">
                <a:alpha val="95294"/>
              </a:srgbClr>
            </a:solidFill>
          </a:ln>
        </p:spPr>
      </p:sp>
      <p:sp>
        <p:nvSpPr>
          <p:cNvPr name="TextBox 13" id="13"/>
          <p:cNvSpPr txBox="true"/>
          <p:nvPr/>
        </p:nvSpPr>
        <p:spPr>
          <a:xfrm>
            <a:off x="660400" y="2298700"/>
            <a:ext cx="23114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01</a:t>
            </a:r>
            <a:endParaRPr lang="en-US" sz="1100"/>
          </a:p>
        </p:txBody>
      </p:sp>
      <p:sp>
        <p:nvSpPr>
          <p:cNvPr name="TextBox 14" id="14"/>
          <p:cNvSpPr txBox="true"/>
          <p:nvPr/>
        </p:nvSpPr>
        <p:spPr>
          <a:xfrm>
            <a:off x="4038600" y="2298700"/>
            <a:ext cx="23114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02</a:t>
            </a:r>
            <a:endParaRPr lang="en-US" sz="1100"/>
          </a:p>
        </p:txBody>
      </p:sp>
      <p:sp>
        <p:nvSpPr>
          <p:cNvPr name="TextBox 15" id="15"/>
          <p:cNvSpPr txBox="true"/>
          <p:nvPr/>
        </p:nvSpPr>
        <p:spPr>
          <a:xfrm>
            <a:off x="7416800" y="2298700"/>
            <a:ext cx="23114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03</a:t>
            </a:r>
            <a:endParaRPr lang="en-US" sz="1100"/>
          </a:p>
        </p:txBody>
      </p:sp>
      <p:sp>
        <p:nvSpPr>
          <p:cNvPr name="TextBox 16" id="16"/>
          <p:cNvSpPr txBox="true"/>
          <p:nvPr/>
        </p:nvSpPr>
        <p:spPr>
          <a:xfrm>
            <a:off x="254000" y="1016000"/>
            <a:ext cx="9880600" cy="419100"/>
          </a:xfrm>
          <a:prstGeom prst="rect">
            <a:avLst/>
          </a:prstGeom>
          <a:solidFill>
            <a:srgbClr val="000000">
              <a:alpha val="0"/>
            </a:srgbClr>
          </a:solidFill>
        </p:spPr>
        <p:txBody>
          <a:bodyPr anchor="ctr" rtlCol="false" rIns="0" lIns="0" tIns="0" bIns="0"/>
          <a:lstStyle/>
          <a:p>
            <a:pPr algn="ctr" indent="1016000">
              <a:lnSpc>
                <a:spcPct val="100000"/>
              </a:lnSpc>
              <a:defRPr/>
            </a:pPr>
            <a:r>
              <a:rPr lang="en"/>
              <a:t/>
            </a:r>
            <a:r>
              <a:rPr lang="en-US" sz="2800" b="true">
                <a:solidFill>
                  <a:srgbClr val="000000"/>
                </a:solidFill>
                <a:latin typeface="苹方-简"/>
              </a:rPr>
              <a:t>Target Customer Segmentation</a:t>
            </a:r>
            <a:endParaRPr lang="en-US" sz="1100"/>
          </a:p>
        </p:txBody>
      </p:sp>
      <p:sp>
        <p:nvSpPr>
          <p:cNvPr name="TextBox 17" id="17"/>
          <p:cNvSpPr txBox="true"/>
          <p:nvPr/>
        </p:nvSpPr>
        <p:spPr>
          <a:xfrm>
            <a:off x="660400" y="2933700"/>
            <a:ext cx="23114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Health-Conscious Demographics</a:t>
            </a:r>
            <a:endParaRPr lang="en-US" sz="1100"/>
          </a:p>
        </p:txBody>
      </p:sp>
      <p:sp>
        <p:nvSpPr>
          <p:cNvPr name="TextBox 18" id="18"/>
          <p:cNvSpPr txBox="true"/>
          <p:nvPr/>
        </p:nvSpPr>
        <p:spPr>
          <a:xfrm>
            <a:off x="4038600" y="2933700"/>
            <a:ext cx="23114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Fitness Enthusiast Engagement</a:t>
            </a:r>
            <a:endParaRPr lang="en-US" sz="1100"/>
          </a:p>
        </p:txBody>
      </p:sp>
      <p:sp>
        <p:nvSpPr>
          <p:cNvPr name="TextBox 19" id="19"/>
          <p:cNvSpPr txBox="true"/>
          <p:nvPr/>
        </p:nvSpPr>
        <p:spPr>
          <a:xfrm>
            <a:off x="7416800" y="2933700"/>
            <a:ext cx="23114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Convenience for Busy Lifestyles</a:t>
            </a:r>
            <a:endParaRPr lang="en-US" sz="1100"/>
          </a:p>
        </p:txBody>
      </p:sp>
      <p:sp>
        <p:nvSpPr>
          <p:cNvPr name="TextBox 20" id="20"/>
          <p:cNvSpPr txBox="true"/>
          <p:nvPr/>
        </p:nvSpPr>
        <p:spPr>
          <a:xfrm>
            <a:off x="660400" y="3606800"/>
            <a:ext cx="2311400" cy="17018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Targeting individuals aged 25-45 who prioritize organic, nutrient-rich products, this segment is crucial for driving brand loyalty and repeat purchases through tailored marketing strategies that resonate with their health goals.</a:t>
            </a:r>
            <a:endParaRPr lang="en-US" sz="1100"/>
          </a:p>
        </p:txBody>
      </p:sp>
      <p:sp>
        <p:nvSpPr>
          <p:cNvPr name="TextBox 21" id="21"/>
          <p:cNvSpPr txBox="true"/>
          <p:nvPr/>
        </p:nvSpPr>
        <p:spPr>
          <a:xfrm>
            <a:off x="4038600" y="3606800"/>
            <a:ext cx="2311400" cy="17018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Focus on urban consumers aged 18-40 who actively seek performance-enhancing nutrition, leveraging partnerships with fitness influencers to promote products that align with their active lifestyles and dietary needs.</a:t>
            </a:r>
            <a:endParaRPr lang="en-US" sz="1100"/>
          </a:p>
        </p:txBody>
      </p:sp>
      <p:sp>
        <p:nvSpPr>
          <p:cNvPr name="TextBox 22" id="22"/>
          <p:cNvSpPr txBox="true"/>
          <p:nvPr/>
        </p:nvSpPr>
        <p:spPr>
          <a:xfrm>
            <a:off x="7416800" y="3606800"/>
            <a:ext cx="2311400" cy="17018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Addressing the needs of professionals and families, this segment values quick, nutritious meal options, necessitating marketing that highlights ease of preparation and health benefits to capture their attention and drive sales.</a:t>
            </a:r>
            <a:endParaRPr lang="en-US" sz="1100"/>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sp>
        <p:nvSpPr>
          <p:cNvPr name="AutoShape 4" id="4"/>
          <p:cNvSpPr/>
          <p:nvPr/>
        </p:nvSpPr>
        <p:spPr>
          <a:xfrm>
            <a:off x="0" y="1790700"/>
            <a:ext cx="5080000" cy="1193800"/>
          </a:xfrm>
          <a:prstGeom prst="rect">
            <a:avLst/>
          </a:prstGeom>
          <a:solidFill>
            <a:srgbClr val="000000">
              <a:alpha val="0"/>
            </a:srgbClr>
          </a:solidFill>
        </p:spPr>
      </p:sp>
      <p:sp>
        <p:nvSpPr>
          <p:cNvPr name="AutoShape 5" id="5"/>
          <p:cNvSpPr/>
          <p:nvPr/>
        </p:nvSpPr>
        <p:spPr>
          <a:xfrm>
            <a:off x="5207000" y="1790700"/>
            <a:ext cx="5080000" cy="1193800"/>
          </a:xfrm>
          <a:prstGeom prst="rect">
            <a:avLst/>
          </a:prstGeom>
          <a:solidFill>
            <a:srgbClr val="000000">
              <a:alpha val="0"/>
            </a:srgbClr>
          </a:solidFill>
        </p:spPr>
      </p:sp>
      <p:sp>
        <p:nvSpPr>
          <p:cNvPr name="AutoShape 6" id="6"/>
          <p:cNvSpPr/>
          <p:nvPr/>
        </p:nvSpPr>
        <p:spPr>
          <a:xfrm>
            <a:off x="0" y="3111500"/>
            <a:ext cx="5080000" cy="1358900"/>
          </a:xfrm>
          <a:prstGeom prst="rect">
            <a:avLst/>
          </a:prstGeom>
          <a:solidFill>
            <a:srgbClr val="000000">
              <a:alpha val="0"/>
            </a:srgbClr>
          </a:solidFill>
        </p:spPr>
      </p:sp>
      <p:sp>
        <p:nvSpPr>
          <p:cNvPr name="AutoShape 7" id="7"/>
          <p:cNvSpPr/>
          <p:nvPr/>
        </p:nvSpPr>
        <p:spPr>
          <a:xfrm>
            <a:off x="5207000" y="3111500"/>
            <a:ext cx="5080000" cy="1358900"/>
          </a:xfrm>
          <a:prstGeom prst="rect">
            <a:avLst/>
          </a:prstGeom>
          <a:solidFill>
            <a:srgbClr val="000000">
              <a:alpha val="0"/>
            </a:srgbClr>
          </a:solidFill>
        </p:spPr>
      </p:sp>
      <p:pic>
        <p:nvPicPr>
          <p:cNvPr name="Picture 8" id="8"/>
          <p:cNvPicPr>
            <a:picLocks noChangeAspect="true"/>
          </p:cNvPicPr>
          <p:nvPr/>
        </p:nvPicPr>
        <p:blipFill>
          <a:blip r:embed="rId3"/>
          <a:srcRect l="0" r="0"/>
          <a:stretch>
            <a:fillRect/>
          </a:stretch>
        </p:blipFill>
        <p:spPr>
          <a:xfrm>
            <a:off x="3886200" y="1790700"/>
            <a:ext cx="1193800" cy="1193800"/>
          </a:xfrm>
          <a:prstGeom prst="rect">
            <a:avLst/>
          </a:prstGeom>
        </p:spPr>
      </p:pic>
      <p:pic>
        <p:nvPicPr>
          <p:cNvPr name="Picture 9" id="9"/>
          <p:cNvPicPr>
            <a:picLocks noChangeAspect="true"/>
          </p:cNvPicPr>
          <p:nvPr/>
        </p:nvPicPr>
        <p:blipFill>
          <a:blip r:embed="rId4"/>
          <a:srcRect l="0" r="0"/>
          <a:stretch>
            <a:fillRect/>
          </a:stretch>
        </p:blipFill>
        <p:spPr>
          <a:xfrm>
            <a:off x="5207000" y="1790700"/>
            <a:ext cx="1193800" cy="1193800"/>
          </a:xfrm>
          <a:prstGeom prst="rect">
            <a:avLst/>
          </a:prstGeom>
        </p:spPr>
      </p:pic>
      <p:pic>
        <p:nvPicPr>
          <p:cNvPr name="Picture 10" id="10"/>
          <p:cNvPicPr>
            <a:picLocks noChangeAspect="true"/>
          </p:cNvPicPr>
          <p:nvPr/>
        </p:nvPicPr>
        <p:blipFill>
          <a:blip r:embed="rId4"/>
          <a:srcRect l="0" r="0"/>
          <a:stretch>
            <a:fillRect/>
          </a:stretch>
        </p:blipFill>
        <p:spPr>
          <a:xfrm>
            <a:off x="3886200" y="3111500"/>
            <a:ext cx="1193800" cy="1193800"/>
          </a:xfrm>
          <a:prstGeom prst="rect">
            <a:avLst/>
          </a:prstGeom>
        </p:spPr>
      </p:pic>
      <p:pic>
        <p:nvPicPr>
          <p:cNvPr name="Picture 11" id="11"/>
          <p:cNvPicPr>
            <a:picLocks noChangeAspect="true"/>
          </p:cNvPicPr>
          <p:nvPr/>
        </p:nvPicPr>
        <p:blipFill>
          <a:blip r:embed="rId3"/>
          <a:srcRect l="0" r="0"/>
          <a:stretch>
            <a:fillRect/>
          </a:stretch>
        </p:blipFill>
        <p:spPr>
          <a:xfrm>
            <a:off x="5207000" y="3111500"/>
            <a:ext cx="1193800" cy="1193800"/>
          </a:xfrm>
          <a:prstGeom prst="rect">
            <a:avLst/>
          </a:prstGeom>
        </p:spPr>
      </p:pic>
      <p:sp>
        <p:nvSpPr>
          <p:cNvPr name="TextBox 12" id="12"/>
          <p:cNvSpPr txBox="true"/>
          <p:nvPr/>
        </p:nvSpPr>
        <p:spPr>
          <a:xfrm>
            <a:off x="4152900" y="2057400"/>
            <a:ext cx="660400" cy="6604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3800" b="true">
                <a:solidFill>
                  <a:srgbClr val="000000"/>
                </a:solidFill>
                <a:latin typeface="苹方-简"/>
              </a:rPr>
              <a:t>01</a:t>
            </a:r>
            <a:endParaRPr lang="en-US" sz="1100"/>
          </a:p>
        </p:txBody>
      </p:sp>
      <p:sp>
        <p:nvSpPr>
          <p:cNvPr name="TextBox 13" id="13"/>
          <p:cNvSpPr txBox="true"/>
          <p:nvPr/>
        </p:nvSpPr>
        <p:spPr>
          <a:xfrm>
            <a:off x="5473700" y="2057400"/>
            <a:ext cx="660400" cy="6604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3800" b="true">
                <a:solidFill>
                  <a:srgbClr val="000000"/>
                </a:solidFill>
                <a:latin typeface="苹方-简"/>
              </a:rPr>
              <a:t>02</a:t>
            </a:r>
            <a:endParaRPr lang="en-US" sz="1100"/>
          </a:p>
        </p:txBody>
      </p:sp>
      <p:sp>
        <p:nvSpPr>
          <p:cNvPr name="TextBox 14" id="14"/>
          <p:cNvSpPr txBox="true"/>
          <p:nvPr/>
        </p:nvSpPr>
        <p:spPr>
          <a:xfrm>
            <a:off x="4152900" y="3378200"/>
            <a:ext cx="660400" cy="6604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3800" b="true">
                <a:solidFill>
                  <a:srgbClr val="000000"/>
                </a:solidFill>
                <a:latin typeface="苹方-简"/>
              </a:rPr>
              <a:t>03</a:t>
            </a:r>
            <a:endParaRPr lang="en-US" sz="1100"/>
          </a:p>
        </p:txBody>
      </p:sp>
      <p:sp>
        <p:nvSpPr>
          <p:cNvPr name="TextBox 15" id="15"/>
          <p:cNvSpPr txBox="true"/>
          <p:nvPr/>
        </p:nvSpPr>
        <p:spPr>
          <a:xfrm>
            <a:off x="5473700" y="3378200"/>
            <a:ext cx="660400" cy="6604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3800" b="true">
                <a:solidFill>
                  <a:srgbClr val="000000"/>
                </a:solidFill>
                <a:latin typeface="苹方-简"/>
              </a:rPr>
              <a:t>04</a:t>
            </a:r>
            <a:endParaRPr lang="en-US" sz="1100"/>
          </a:p>
        </p:txBody>
      </p:sp>
      <p:sp>
        <p:nvSpPr>
          <p:cNvPr name="TextBox 16" id="16"/>
          <p:cNvSpPr txBox="true"/>
          <p:nvPr/>
        </p:nvSpPr>
        <p:spPr>
          <a:xfrm>
            <a:off x="0" y="1016000"/>
            <a:ext cx="10388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Competitive Analysis and Brand’s Competitive Advantages</a:t>
            </a:r>
            <a:endParaRPr lang="en-US" sz="1100"/>
          </a:p>
        </p:txBody>
      </p:sp>
      <p:sp>
        <p:nvSpPr>
          <p:cNvPr name="TextBox 17" id="17"/>
          <p:cNvSpPr txBox="true"/>
          <p:nvPr/>
        </p:nvSpPr>
        <p:spPr>
          <a:xfrm>
            <a:off x="0" y="1930400"/>
            <a:ext cx="3683000" cy="355600"/>
          </a:xfrm>
          <a:prstGeom prst="rect">
            <a:avLst/>
          </a:prstGeom>
          <a:solidFill>
            <a:srgbClr val="000000">
              <a:alpha val="0"/>
            </a:srgbClr>
          </a:solidFill>
        </p:spPr>
        <p:txBody>
          <a:bodyPr anchor="ctr" rtlCol="false" rIns="0" lIns="0" tIns="0" bIns="0"/>
          <a:lstStyle/>
          <a:p>
            <a:pPr algn="r" indent="0">
              <a:lnSpc>
                <a:spcPct val="100000"/>
              </a:lnSpc>
              <a:defRPr/>
            </a:pPr>
            <a:r>
              <a:rPr lang="en"/>
              <a:t/>
            </a:r>
            <a:r>
              <a:rPr lang="en-US" sz="1800" b="true">
                <a:solidFill>
                  <a:srgbClr val="000000"/>
                </a:solidFill>
                <a:latin typeface="苹方-简"/>
              </a:rPr>
              <a:t>Strong Market Position</a:t>
            </a:r>
            <a:endParaRPr lang="en-US" sz="1100"/>
          </a:p>
        </p:txBody>
      </p:sp>
      <p:sp>
        <p:nvSpPr>
          <p:cNvPr name="TextBox 18" id="18"/>
          <p:cNvSpPr txBox="true"/>
          <p:nvPr/>
        </p:nvSpPr>
        <p:spPr>
          <a:xfrm>
            <a:off x="6604000" y="1930400"/>
            <a:ext cx="3683000" cy="3556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800" b="true">
                <a:solidFill>
                  <a:srgbClr val="000000"/>
                </a:solidFill>
                <a:latin typeface="苹方-简"/>
              </a:rPr>
              <a:t>Limited Product Differentiation</a:t>
            </a:r>
            <a:endParaRPr lang="en-US" sz="1100"/>
          </a:p>
        </p:txBody>
      </p:sp>
      <p:sp>
        <p:nvSpPr>
          <p:cNvPr name="TextBox 19" id="19"/>
          <p:cNvSpPr txBox="true"/>
          <p:nvPr/>
        </p:nvSpPr>
        <p:spPr>
          <a:xfrm>
            <a:off x="0" y="3213100"/>
            <a:ext cx="3683000" cy="355600"/>
          </a:xfrm>
          <a:prstGeom prst="rect">
            <a:avLst/>
          </a:prstGeom>
          <a:solidFill>
            <a:srgbClr val="000000">
              <a:alpha val="0"/>
            </a:srgbClr>
          </a:solidFill>
        </p:spPr>
        <p:txBody>
          <a:bodyPr anchor="ctr" rtlCol="false" rIns="0" lIns="0" tIns="0" bIns="0"/>
          <a:lstStyle/>
          <a:p>
            <a:pPr algn="r" indent="0">
              <a:lnSpc>
                <a:spcPct val="100000"/>
              </a:lnSpc>
              <a:defRPr/>
            </a:pPr>
            <a:r>
              <a:rPr lang="en"/>
              <a:t/>
            </a:r>
            <a:r>
              <a:rPr lang="en-US" sz="1800" b="true">
                <a:solidFill>
                  <a:srgbClr val="000000"/>
                </a:solidFill>
                <a:latin typeface="苹方-简"/>
              </a:rPr>
              <a:t>Growing Health Trends</a:t>
            </a:r>
            <a:endParaRPr lang="en-US" sz="1100"/>
          </a:p>
        </p:txBody>
      </p:sp>
      <p:sp>
        <p:nvSpPr>
          <p:cNvPr name="TextBox 20" id="20"/>
          <p:cNvSpPr txBox="true"/>
          <p:nvPr/>
        </p:nvSpPr>
        <p:spPr>
          <a:xfrm>
            <a:off x="6604000" y="3213100"/>
            <a:ext cx="3683000" cy="3556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800" b="true">
                <a:solidFill>
                  <a:srgbClr val="000000"/>
                </a:solidFill>
                <a:latin typeface="苹方-简"/>
              </a:rPr>
              <a:t>Intense Competitive Pressure</a:t>
            </a:r>
            <a:endParaRPr lang="en-US" sz="1100"/>
          </a:p>
        </p:txBody>
      </p:sp>
      <p:sp>
        <p:nvSpPr>
          <p:cNvPr name="TextBox 21" id="21"/>
          <p:cNvSpPr txBox="true"/>
          <p:nvPr/>
        </p:nvSpPr>
        <p:spPr>
          <a:xfrm>
            <a:off x="0" y="2349500"/>
            <a:ext cx="3683000" cy="635000"/>
          </a:xfrm>
          <a:prstGeom prst="rect">
            <a:avLst/>
          </a:prstGeom>
          <a:solidFill>
            <a:srgbClr val="000000">
              <a:alpha val="0"/>
            </a:srgbClr>
          </a:solidFill>
        </p:spPr>
        <p:txBody>
          <a:bodyPr anchor="ctr" rtlCol="false" rIns="0" lIns="0" tIns="0" bIns="0"/>
          <a:lstStyle/>
          <a:p>
            <a:pPr algn="r" indent="0">
              <a:lnSpc>
                <a:spcPct val="100000"/>
              </a:lnSpc>
              <a:defRPr/>
            </a:pPr>
            <a:r>
              <a:rPr lang="en"/>
              <a:t/>
            </a:r>
            <a:r>
              <a:rPr lang="en-US" sz="1400" b="false">
                <a:solidFill>
                  <a:srgbClr val="000000"/>
                </a:solidFill>
                <a:latin typeface="苹方-简"/>
              </a:rPr>
              <a:t>Established brand recognition and loyalty among health-conscious consumers enhance competitive standing against rivals in the healthy food sector.</a:t>
            </a:r>
            <a:endParaRPr lang="en-US" sz="1100"/>
          </a:p>
        </p:txBody>
      </p:sp>
      <p:sp>
        <p:nvSpPr>
          <p:cNvPr name="TextBox 22" id="22"/>
          <p:cNvSpPr txBox="true"/>
          <p:nvPr/>
        </p:nvSpPr>
        <p:spPr>
          <a:xfrm>
            <a:off x="6604000" y="2349500"/>
            <a:ext cx="3683000" cy="6350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solidFill>
                <a:latin typeface="苹方-简"/>
              </a:rPr>
              <a:t>Many competitors offer similar health-oriented products, leading to challenges in distinguishing our brand in a crowded marketplace.</a:t>
            </a:r>
            <a:endParaRPr lang="en-US" sz="1100"/>
          </a:p>
        </p:txBody>
      </p:sp>
      <p:sp>
        <p:nvSpPr>
          <p:cNvPr name="TextBox 23" id="23"/>
          <p:cNvSpPr txBox="true"/>
          <p:nvPr/>
        </p:nvSpPr>
        <p:spPr>
          <a:xfrm>
            <a:off x="0" y="3619500"/>
            <a:ext cx="3683000" cy="850900"/>
          </a:xfrm>
          <a:prstGeom prst="rect">
            <a:avLst/>
          </a:prstGeom>
          <a:solidFill>
            <a:srgbClr val="000000">
              <a:alpha val="0"/>
            </a:srgbClr>
          </a:solidFill>
        </p:spPr>
        <p:txBody>
          <a:bodyPr anchor="ctr" rtlCol="false" rIns="0" lIns="0" tIns="0" bIns="0"/>
          <a:lstStyle/>
          <a:p>
            <a:pPr algn="r" indent="0">
              <a:lnSpc>
                <a:spcPct val="100000"/>
              </a:lnSpc>
              <a:defRPr/>
            </a:pPr>
            <a:r>
              <a:rPr lang="en"/>
              <a:t/>
            </a:r>
            <a:r>
              <a:rPr lang="en-US" sz="1400" b="false">
                <a:solidFill>
                  <a:srgbClr val="000000"/>
                </a:solidFill>
                <a:latin typeface="苹方-简"/>
              </a:rPr>
              <a:t>Increasing consumer demand for nutritious and sustainable food options presents significant opportunities for market expansion and product innovation.</a:t>
            </a:r>
            <a:endParaRPr lang="en-US" sz="1100"/>
          </a:p>
        </p:txBody>
      </p:sp>
      <p:sp>
        <p:nvSpPr>
          <p:cNvPr name="TextBox 24" id="24"/>
          <p:cNvSpPr txBox="true"/>
          <p:nvPr/>
        </p:nvSpPr>
        <p:spPr>
          <a:xfrm>
            <a:off x="6604000" y="3619500"/>
            <a:ext cx="3683000" cy="8509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solidFill>
                <a:latin typeface="苹方-简"/>
              </a:rPr>
              <a:t>The rise of emerging brands and innovative startups intensifies competition, necessitating continuous adaptation and strategic positioning to maintain market relevance.</a:t>
            </a:r>
            <a:endParaRPr lang="en-US" sz="1100"/>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1000" r="1000"/>
          <a:stretch>
            <a:fillRect/>
          </a:stretch>
        </p:blipFill>
        <p:spPr>
          <a:xfrm>
            <a:off x="0" y="0"/>
            <a:ext cx="10388600" cy="5854700"/>
          </a:xfrm>
          <a:prstGeom prst="rect">
            <a:avLst/>
          </a:prstGeom>
        </p:spPr>
      </p:pic>
      <p:sp>
        <p:nvSpPr>
          <p:cNvPr name="AutoShape 5" id="5"/>
          <p:cNvSpPr/>
          <p:nvPr/>
        </p:nvSpPr>
        <p:spPr>
          <a:xfrm>
            <a:off x="1270000" y="1778000"/>
            <a:ext cx="7848600" cy="266700"/>
          </a:xfrm>
          <a:prstGeom prst="rect">
            <a:avLst/>
          </a:prstGeom>
          <a:solidFill>
            <a:srgbClr val="000000">
              <a:alpha val="0"/>
            </a:srgbClr>
          </a:solidFill>
        </p:spPr>
      </p:sp>
      <p:sp>
        <p:nvSpPr>
          <p:cNvPr name="AutoShape 6" id="6"/>
          <p:cNvSpPr/>
          <p:nvPr/>
        </p:nvSpPr>
        <p:spPr>
          <a:xfrm>
            <a:off x="0" y="0"/>
            <a:ext cx="10388600" cy="5854700"/>
          </a:xfrm>
          <a:prstGeom prst="rect">
            <a:avLst/>
          </a:prstGeom>
          <a:solidFill>
            <a:srgbClr val="000000">
              <a:alpha val="0"/>
            </a:srgbClr>
          </a:solidFill>
        </p:spPr>
      </p:sp>
      <p:sp>
        <p:nvSpPr>
          <p:cNvPr name="AutoShape 7" id="7"/>
          <p:cNvSpPr/>
          <p:nvPr/>
        </p:nvSpPr>
        <p:spPr>
          <a:xfrm>
            <a:off x="0" y="0"/>
            <a:ext cx="10388600" cy="5854700"/>
          </a:xfrm>
          <a:prstGeom prst="rect">
            <a:avLst/>
          </a:prstGeom>
          <a:solidFill>
            <a:srgbClr val="000000">
              <a:alpha val="0"/>
            </a:srgbClr>
          </a:solidFill>
        </p:spPr>
      </p:sp>
      <p:sp>
        <p:nvSpPr>
          <p:cNvPr name="TextBox 8" id="8"/>
          <p:cNvSpPr txBox="true"/>
          <p:nvPr/>
        </p:nvSpPr>
        <p:spPr>
          <a:xfrm>
            <a:off x="1270000" y="2552700"/>
            <a:ext cx="7848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The Marketing and Sales Strategy</a:t>
            </a:r>
            <a:endParaRPr lang="en-US" sz="1100"/>
          </a:p>
        </p:txBody>
      </p:sp>
      <p:sp>
        <p:nvSpPr>
          <p:cNvPr name="TextBox 9" id="9"/>
          <p:cNvSpPr txBox="true"/>
          <p:nvPr/>
        </p:nvSpPr>
        <p:spPr>
          <a:xfrm>
            <a:off x="1270000" y="1778000"/>
            <a:ext cx="78486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Section 5</a:t>
            </a:r>
            <a:endParaRPr lang="en-US" sz="1100"/>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1000" r="1000"/>
          <a:stretch>
            <a:fillRect/>
          </a:stretch>
        </p:blipFill>
        <p:spPr>
          <a:xfrm>
            <a:off x="0" y="0"/>
            <a:ext cx="10388600" cy="5854700"/>
          </a:xfrm>
          <a:prstGeom prst="rect">
            <a:avLst/>
          </a:prstGeom>
        </p:spPr>
      </p:pic>
      <p:sp>
        <p:nvSpPr>
          <p:cNvPr name="AutoShape 5" id="5"/>
          <p:cNvSpPr/>
          <p:nvPr/>
        </p:nvSpPr>
        <p:spPr>
          <a:xfrm>
            <a:off x="1270000" y="1778000"/>
            <a:ext cx="7848600" cy="266700"/>
          </a:xfrm>
          <a:prstGeom prst="rect">
            <a:avLst/>
          </a:prstGeom>
          <a:solidFill>
            <a:srgbClr val="000000">
              <a:alpha val="0"/>
            </a:srgbClr>
          </a:solidFill>
        </p:spPr>
      </p:sp>
      <p:sp>
        <p:nvSpPr>
          <p:cNvPr name="AutoShape 6" id="6"/>
          <p:cNvSpPr/>
          <p:nvPr/>
        </p:nvSpPr>
        <p:spPr>
          <a:xfrm>
            <a:off x="0" y="0"/>
            <a:ext cx="10388600" cy="5854700"/>
          </a:xfrm>
          <a:prstGeom prst="rect">
            <a:avLst/>
          </a:prstGeom>
          <a:solidFill>
            <a:srgbClr val="000000">
              <a:alpha val="0"/>
            </a:srgbClr>
          </a:solidFill>
        </p:spPr>
      </p:sp>
      <p:sp>
        <p:nvSpPr>
          <p:cNvPr name="AutoShape 7" id="7"/>
          <p:cNvSpPr/>
          <p:nvPr/>
        </p:nvSpPr>
        <p:spPr>
          <a:xfrm>
            <a:off x="0" y="0"/>
            <a:ext cx="10388600" cy="5854700"/>
          </a:xfrm>
          <a:prstGeom prst="rect">
            <a:avLst/>
          </a:prstGeom>
          <a:solidFill>
            <a:srgbClr val="000000">
              <a:alpha val="0"/>
            </a:srgbClr>
          </a:solidFill>
        </p:spPr>
      </p:sp>
      <p:sp>
        <p:nvSpPr>
          <p:cNvPr name="TextBox 8" id="8"/>
          <p:cNvSpPr txBox="true"/>
          <p:nvPr/>
        </p:nvSpPr>
        <p:spPr>
          <a:xfrm>
            <a:off x="1270000" y="2552700"/>
            <a:ext cx="7848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The Executive Summary</a:t>
            </a:r>
            <a:endParaRPr lang="en-US" sz="1100"/>
          </a:p>
        </p:txBody>
      </p:sp>
      <p:sp>
        <p:nvSpPr>
          <p:cNvPr name="TextBox 9" id="9"/>
          <p:cNvSpPr txBox="true"/>
          <p:nvPr/>
        </p:nvSpPr>
        <p:spPr>
          <a:xfrm>
            <a:off x="1270000" y="1778000"/>
            <a:ext cx="78486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Section 1</a:t>
            </a:r>
            <a:endParaRPr lang="en-US" sz="1100"/>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000" r="4000"/>
          <a:stretch>
            <a:fillRect/>
          </a:stretch>
        </p:blipFill>
        <p:spPr>
          <a:xfrm>
            <a:off x="0" y="0"/>
            <a:ext cx="10388600" cy="6286500"/>
          </a:xfrm>
          <a:prstGeom prst="rect">
            <a:avLst/>
          </a:prstGeom>
        </p:spPr>
      </p:pic>
      <p:sp>
        <p:nvSpPr>
          <p:cNvPr name="AutoShape 3" id="3"/>
          <p:cNvSpPr/>
          <p:nvPr/>
        </p:nvSpPr>
        <p:spPr>
          <a:xfrm>
            <a:off x="0" y="0"/>
            <a:ext cx="10388600" cy="6286500"/>
          </a:xfrm>
          <a:prstGeom prst="rect">
            <a:avLst/>
          </a:prstGeom>
          <a:solidFill>
            <a:srgbClr val="644040">
              <a:alpha val="0"/>
            </a:srgbClr>
          </a:solidFill>
        </p:spPr>
      </p:sp>
      <p:sp>
        <p:nvSpPr>
          <p:cNvPr name="AutoShape 4" id="4"/>
          <p:cNvSpPr/>
          <p:nvPr/>
        </p:nvSpPr>
        <p:spPr>
          <a:xfrm>
            <a:off x="254000" y="1816100"/>
            <a:ext cx="3124200" cy="4216400"/>
          </a:xfrm>
          <a:prstGeom prst="roundRect">
            <a:avLst>
              <a:gd name="adj" fmla="val 8130"/>
            </a:avLst>
          </a:prstGeom>
          <a:solidFill>
            <a:srgbClr val="FFFFFF">
              <a:alpha val="29804"/>
            </a:srgbClr>
          </a:solidFill>
        </p:spPr>
      </p:sp>
      <p:sp>
        <p:nvSpPr>
          <p:cNvPr name="AutoShape 5" id="5"/>
          <p:cNvSpPr/>
          <p:nvPr/>
        </p:nvSpPr>
        <p:spPr>
          <a:xfrm>
            <a:off x="3632200" y="1816100"/>
            <a:ext cx="3124200" cy="4216400"/>
          </a:xfrm>
          <a:prstGeom prst="roundRect">
            <a:avLst>
              <a:gd name="adj" fmla="val 8130"/>
            </a:avLst>
          </a:prstGeom>
          <a:solidFill>
            <a:srgbClr val="FFFFFF">
              <a:alpha val="29804"/>
            </a:srgbClr>
          </a:solidFill>
        </p:spPr>
      </p:sp>
      <p:sp>
        <p:nvSpPr>
          <p:cNvPr name="AutoShape 6" id="6"/>
          <p:cNvSpPr/>
          <p:nvPr/>
        </p:nvSpPr>
        <p:spPr>
          <a:xfrm>
            <a:off x="7010400" y="1816100"/>
            <a:ext cx="3124200" cy="4216400"/>
          </a:xfrm>
          <a:prstGeom prst="roundRect">
            <a:avLst>
              <a:gd name="adj" fmla="val 8130"/>
            </a:avLst>
          </a:prstGeom>
          <a:solidFill>
            <a:srgbClr val="FFFFFF">
              <a:alpha val="29804"/>
            </a:srgbClr>
          </a:solidFill>
        </p:spPr>
      </p:sp>
      <p:sp>
        <p:nvSpPr>
          <p:cNvPr name="AutoShape 7" id="7"/>
          <p:cNvSpPr/>
          <p:nvPr/>
        </p:nvSpPr>
        <p:spPr>
          <a:xfrm>
            <a:off x="254000" y="6159500"/>
            <a:ext cx="3124200" cy="0"/>
          </a:xfrm>
          <a:prstGeom prst="rect">
            <a:avLst/>
          </a:prstGeom>
          <a:solidFill>
            <a:srgbClr val="000000"/>
          </a:solidFill>
        </p:spPr>
      </p:sp>
      <p:sp>
        <p:nvSpPr>
          <p:cNvPr name="AutoShape 8" id="8"/>
          <p:cNvSpPr/>
          <p:nvPr/>
        </p:nvSpPr>
        <p:spPr>
          <a:xfrm>
            <a:off x="3632200" y="6159500"/>
            <a:ext cx="3124200" cy="0"/>
          </a:xfrm>
          <a:prstGeom prst="rect">
            <a:avLst/>
          </a:prstGeom>
          <a:solidFill>
            <a:srgbClr val="000000"/>
          </a:solidFill>
        </p:spPr>
      </p:sp>
      <p:sp>
        <p:nvSpPr>
          <p:cNvPr name="AutoShape 9" id="9"/>
          <p:cNvSpPr/>
          <p:nvPr/>
        </p:nvSpPr>
        <p:spPr>
          <a:xfrm>
            <a:off x="7010400" y="6159500"/>
            <a:ext cx="3124200" cy="0"/>
          </a:xfrm>
          <a:prstGeom prst="rect">
            <a:avLst/>
          </a:prstGeom>
          <a:solidFill>
            <a:srgbClr val="000000"/>
          </a:solidFill>
        </p:spPr>
      </p:sp>
      <p:pic>
        <p:nvPicPr>
          <p:cNvPr name="Picture 10" id="10"/>
          <p:cNvPicPr>
            <a:picLocks noChangeAspect="true"/>
          </p:cNvPicPr>
          <p:nvPr/>
        </p:nvPicPr>
        <p:blipFill>
          <a:blip r:embed="rId3"/>
          <a:srcRect t="1000" b="1000"/>
          <a:stretch>
            <a:fillRect/>
          </a:stretch>
        </p:blipFill>
        <p:spPr>
          <a:xfrm>
            <a:off x="254000" y="1816100"/>
            <a:ext cx="3124200" cy="1752600"/>
          </a:xfrm>
          <a:prstGeom prst="roundRect">
            <a:avLst>
              <a:gd name="adj" fmla="val 14492"/>
            </a:avLst>
          </a:prstGeom>
        </p:spPr>
      </p:pic>
      <p:pic>
        <p:nvPicPr>
          <p:cNvPr name="Picture 11" id="11"/>
          <p:cNvPicPr>
            <a:picLocks noChangeAspect="true"/>
          </p:cNvPicPr>
          <p:nvPr/>
        </p:nvPicPr>
        <p:blipFill>
          <a:blip r:embed="rId4"/>
          <a:srcRect t="31000" b="31000"/>
          <a:stretch>
            <a:fillRect/>
          </a:stretch>
        </p:blipFill>
        <p:spPr>
          <a:xfrm>
            <a:off x="3632200" y="1816100"/>
            <a:ext cx="3124200" cy="1752600"/>
          </a:xfrm>
          <a:prstGeom prst="roundRect">
            <a:avLst>
              <a:gd name="adj" fmla="val 14492"/>
            </a:avLst>
          </a:prstGeom>
        </p:spPr>
      </p:pic>
      <p:pic>
        <p:nvPicPr>
          <p:cNvPr name="Picture 12" id="12"/>
          <p:cNvPicPr>
            <a:picLocks noChangeAspect="true"/>
          </p:cNvPicPr>
          <p:nvPr/>
        </p:nvPicPr>
        <p:blipFill>
          <a:blip r:embed="rId5"/>
          <a:srcRect t="1000" b="1000"/>
          <a:stretch>
            <a:fillRect/>
          </a:stretch>
        </p:blipFill>
        <p:spPr>
          <a:xfrm>
            <a:off x="7010400" y="1816100"/>
            <a:ext cx="3124200" cy="1752600"/>
          </a:xfrm>
          <a:prstGeom prst="roundRect">
            <a:avLst>
              <a:gd name="adj" fmla="val 14492"/>
            </a:avLst>
          </a:prstGeom>
        </p:spPr>
      </p:pic>
      <p:sp>
        <p:nvSpPr>
          <p:cNvPr name="TextBox 13" id="13"/>
          <p:cNvSpPr txBox="true"/>
          <p:nvPr/>
        </p:nvSpPr>
        <p:spPr>
          <a:xfrm>
            <a:off x="254000" y="1016000"/>
            <a:ext cx="9880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Brand Positioning and Value Proposition</a:t>
            </a:r>
            <a:endParaRPr lang="en-US" sz="1100"/>
          </a:p>
        </p:txBody>
      </p:sp>
      <p:sp>
        <p:nvSpPr>
          <p:cNvPr name="TextBox 14" id="14"/>
          <p:cNvSpPr txBox="true"/>
          <p:nvPr/>
        </p:nvSpPr>
        <p:spPr>
          <a:xfrm>
            <a:off x="381000" y="3822700"/>
            <a:ext cx="28702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Health-Centric Brand Identity</a:t>
            </a:r>
            <a:endParaRPr lang="en-US" sz="1100"/>
          </a:p>
        </p:txBody>
      </p:sp>
      <p:sp>
        <p:nvSpPr>
          <p:cNvPr name="TextBox 15" id="15"/>
          <p:cNvSpPr txBox="true"/>
          <p:nvPr/>
        </p:nvSpPr>
        <p:spPr>
          <a:xfrm>
            <a:off x="3759200" y="3822700"/>
            <a:ext cx="28702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Flavor-Forward Product Development</a:t>
            </a:r>
            <a:endParaRPr lang="en-US" sz="1100"/>
          </a:p>
        </p:txBody>
      </p:sp>
      <p:sp>
        <p:nvSpPr>
          <p:cNvPr name="TextBox 16" id="16"/>
          <p:cNvSpPr txBox="true"/>
          <p:nvPr/>
        </p:nvSpPr>
        <p:spPr>
          <a:xfrm>
            <a:off x="7137400" y="3822700"/>
            <a:ext cx="28702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Commitment to Sustainability</a:t>
            </a:r>
            <a:endParaRPr lang="en-US" sz="1100"/>
          </a:p>
        </p:txBody>
      </p:sp>
      <p:sp>
        <p:nvSpPr>
          <p:cNvPr name="TextBox 17" id="17"/>
          <p:cNvSpPr txBox="true"/>
          <p:nvPr/>
        </p:nvSpPr>
        <p:spPr>
          <a:xfrm>
            <a:off x="381000" y="4508500"/>
            <a:ext cx="2870200" cy="1524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Our brand emphasizes a health-centric identity, appealing to consumers seeking nutritious options that align with their wellness goals, thereby fostering brand loyalty and repeat purchases.</a:t>
            </a:r>
            <a:endParaRPr lang="en-US" sz="1100"/>
          </a:p>
        </p:txBody>
      </p:sp>
      <p:sp>
        <p:nvSpPr>
          <p:cNvPr name="TextBox 18" id="18"/>
          <p:cNvSpPr txBox="true"/>
          <p:nvPr/>
        </p:nvSpPr>
        <p:spPr>
          <a:xfrm>
            <a:off x="3759200" y="4508500"/>
            <a:ext cx="2870200" cy="1524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We prioritize flavor in our product development, ensuring that health-conscious consumers enjoy delicious meals without compromising on taste, enhancing overall satisfaction and brand perception.</a:t>
            </a:r>
            <a:endParaRPr lang="en-US" sz="1100"/>
          </a:p>
        </p:txBody>
      </p:sp>
      <p:sp>
        <p:nvSpPr>
          <p:cNvPr name="TextBox 19" id="19"/>
          <p:cNvSpPr txBox="true"/>
          <p:nvPr/>
        </p:nvSpPr>
        <p:spPr>
          <a:xfrm>
            <a:off x="7137400" y="4508500"/>
            <a:ext cx="2870200" cy="1524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Our dedication to sustainable practices resonates with eco-conscious consumers, reinforcing trust and loyalty while differentiating our brand in a competitive market focused on responsible consumption.</a:t>
            </a:r>
            <a:endParaRPr lang="en-US" sz="1100"/>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8000" r="8000"/>
          <a:stretch>
            <a:fillRect/>
          </a:stretch>
        </p:blipFill>
        <p:spPr>
          <a:xfrm>
            <a:off x="0" y="0"/>
            <a:ext cx="10388600" cy="6959600"/>
          </a:xfrm>
          <a:prstGeom prst="rect">
            <a:avLst/>
          </a:prstGeom>
        </p:spPr>
      </p:pic>
      <p:sp>
        <p:nvSpPr>
          <p:cNvPr name="AutoShape 3" id="3"/>
          <p:cNvSpPr/>
          <p:nvPr/>
        </p:nvSpPr>
        <p:spPr>
          <a:xfrm>
            <a:off x="0" y="0"/>
            <a:ext cx="10388600" cy="6959600"/>
          </a:xfrm>
          <a:prstGeom prst="rect">
            <a:avLst/>
          </a:prstGeom>
          <a:solidFill>
            <a:srgbClr val="000000">
              <a:alpha val="0"/>
            </a:srgbClr>
          </a:solidFill>
        </p:spPr>
      </p:sp>
      <p:pic>
        <p:nvPicPr>
          <p:cNvPr name="Picture 4" id="4"/>
          <p:cNvPicPr>
            <a:picLocks noChangeAspect="true"/>
          </p:cNvPicPr>
          <p:nvPr/>
        </p:nvPicPr>
        <p:blipFill>
          <a:blip r:embed="rId3"/>
          <a:srcRect t="3000" b="3000"/>
          <a:stretch>
            <a:fillRect/>
          </a:stretch>
        </p:blipFill>
        <p:spPr>
          <a:xfrm>
            <a:off x="508000" y="762000"/>
            <a:ext cx="3454400" cy="5943600"/>
          </a:xfrm>
          <a:prstGeom prst="rect">
            <a:avLst/>
          </a:prstGeom>
        </p:spPr>
      </p:pic>
      <p:sp>
        <p:nvSpPr>
          <p:cNvPr name="AutoShape 5" id="5"/>
          <p:cNvSpPr/>
          <p:nvPr/>
        </p:nvSpPr>
        <p:spPr>
          <a:xfrm>
            <a:off x="4572000" y="1993900"/>
            <a:ext cx="5562600" cy="1409700"/>
          </a:xfrm>
          <a:prstGeom prst="roundRect">
            <a:avLst>
              <a:gd name="adj" fmla="val 9009"/>
            </a:avLst>
          </a:prstGeom>
          <a:solidFill>
            <a:srgbClr val="FFFFFF">
              <a:alpha val="29804"/>
            </a:srgbClr>
          </a:solidFill>
          <a:ln w="12700">
            <a:solidFill>
              <a:srgbClr val="FFFFFF"/>
            </a:solidFill>
          </a:ln>
        </p:spPr>
      </p:sp>
      <p:sp>
        <p:nvSpPr>
          <p:cNvPr name="AutoShape 6" id="6"/>
          <p:cNvSpPr/>
          <p:nvPr/>
        </p:nvSpPr>
        <p:spPr>
          <a:xfrm>
            <a:off x="4572000" y="3530600"/>
            <a:ext cx="5562600" cy="1409700"/>
          </a:xfrm>
          <a:prstGeom prst="roundRect">
            <a:avLst>
              <a:gd name="adj" fmla="val 9009"/>
            </a:avLst>
          </a:prstGeom>
          <a:solidFill>
            <a:srgbClr val="FFFFFF">
              <a:alpha val="29804"/>
            </a:srgbClr>
          </a:solidFill>
          <a:ln w="12700">
            <a:solidFill>
              <a:srgbClr val="FFFFFF"/>
            </a:solidFill>
          </a:ln>
        </p:spPr>
      </p:sp>
      <p:sp>
        <p:nvSpPr>
          <p:cNvPr name="AutoShape 7" id="7"/>
          <p:cNvSpPr/>
          <p:nvPr/>
        </p:nvSpPr>
        <p:spPr>
          <a:xfrm>
            <a:off x="4572000" y="5080000"/>
            <a:ext cx="5562600" cy="1625600"/>
          </a:xfrm>
          <a:prstGeom prst="roundRect">
            <a:avLst>
              <a:gd name="adj" fmla="val 7812"/>
            </a:avLst>
          </a:prstGeom>
          <a:solidFill>
            <a:srgbClr val="FFFFFF">
              <a:alpha val="29804"/>
            </a:srgbClr>
          </a:solidFill>
          <a:ln w="12700">
            <a:solidFill>
              <a:srgbClr val="FFFFFF"/>
            </a:solidFill>
          </a:ln>
        </p:spPr>
      </p:sp>
      <p:sp>
        <p:nvSpPr>
          <p:cNvPr name="AutoShape 8" id="8"/>
          <p:cNvSpPr/>
          <p:nvPr/>
        </p:nvSpPr>
        <p:spPr>
          <a:xfrm>
            <a:off x="508000" y="762000"/>
            <a:ext cx="3454400" cy="5943600"/>
          </a:xfrm>
          <a:prstGeom prst="rect">
            <a:avLst/>
          </a:prstGeom>
          <a:solidFill>
            <a:srgbClr val="000000">
              <a:alpha val="0"/>
            </a:srgbClr>
          </a:solidFill>
        </p:spPr>
      </p:sp>
      <p:sp>
        <p:nvSpPr>
          <p:cNvPr name="AutoShape 9" id="9"/>
          <p:cNvSpPr/>
          <p:nvPr/>
        </p:nvSpPr>
        <p:spPr>
          <a:xfrm>
            <a:off x="4572000" y="2133600"/>
            <a:ext cx="127000" cy="1104900"/>
          </a:xfrm>
          <a:prstGeom prst="rect">
            <a:avLst/>
          </a:prstGeom>
          <a:solidFill>
            <a:srgbClr val="933737">
              <a:alpha val="0"/>
            </a:srgbClr>
          </a:solidFill>
        </p:spPr>
      </p:sp>
      <p:sp>
        <p:nvSpPr>
          <p:cNvPr name="AutoShape 10" id="10"/>
          <p:cNvSpPr/>
          <p:nvPr/>
        </p:nvSpPr>
        <p:spPr>
          <a:xfrm>
            <a:off x="4572000" y="3670300"/>
            <a:ext cx="127000" cy="1104900"/>
          </a:xfrm>
          <a:prstGeom prst="rect">
            <a:avLst/>
          </a:prstGeom>
          <a:solidFill>
            <a:srgbClr val="FFFFFF">
              <a:alpha val="2745"/>
            </a:srgbClr>
          </a:solidFill>
        </p:spPr>
      </p:sp>
      <p:sp>
        <p:nvSpPr>
          <p:cNvPr name="AutoShape 11" id="11"/>
          <p:cNvSpPr/>
          <p:nvPr/>
        </p:nvSpPr>
        <p:spPr>
          <a:xfrm>
            <a:off x="4572000" y="5232400"/>
            <a:ext cx="127000" cy="1282700"/>
          </a:xfrm>
          <a:prstGeom prst="rect">
            <a:avLst/>
          </a:prstGeom>
          <a:solidFill>
            <a:srgbClr val="933737">
              <a:alpha val="0"/>
            </a:srgbClr>
          </a:solidFill>
        </p:spPr>
      </p:sp>
      <p:sp>
        <p:nvSpPr>
          <p:cNvPr name="AutoShape 12" id="12"/>
          <p:cNvSpPr/>
          <p:nvPr/>
        </p:nvSpPr>
        <p:spPr>
          <a:xfrm>
            <a:off x="508000" y="0"/>
            <a:ext cx="0" cy="0"/>
          </a:xfrm>
          <a:prstGeom prst="rect">
            <a:avLst/>
          </a:prstGeom>
          <a:solidFill>
            <a:srgbClr val="000000">
              <a:alpha val="0"/>
            </a:srgbClr>
          </a:solidFill>
        </p:spPr>
      </p:sp>
      <p:sp>
        <p:nvSpPr>
          <p:cNvPr name="TextBox 13" id="13"/>
          <p:cNvSpPr txBox="true"/>
          <p:nvPr/>
        </p:nvSpPr>
        <p:spPr>
          <a:xfrm>
            <a:off x="4572000" y="889000"/>
            <a:ext cx="5562600" cy="8509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2800" b="true">
                <a:solidFill>
                  <a:srgbClr val="000000"/>
                </a:solidFill>
                <a:latin typeface="苹方-简"/>
              </a:rPr>
              <a:t>Marketing Promotion Strategy (Online and Offline)</a:t>
            </a:r>
            <a:endParaRPr lang="en-US" sz="1100"/>
          </a:p>
        </p:txBody>
      </p:sp>
      <p:sp>
        <p:nvSpPr>
          <p:cNvPr name="TextBox 14" id="14"/>
          <p:cNvSpPr txBox="true"/>
          <p:nvPr/>
        </p:nvSpPr>
        <p:spPr>
          <a:xfrm>
            <a:off x="4787900" y="2209800"/>
            <a:ext cx="5130800" cy="2413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600" b="true">
                <a:solidFill>
                  <a:srgbClr val="000000"/>
                </a:solidFill>
                <a:latin typeface="苹方-简"/>
              </a:rPr>
              <a:t>Integrated Marketing Approach</a:t>
            </a:r>
            <a:endParaRPr lang="en-US" sz="1100"/>
          </a:p>
        </p:txBody>
      </p:sp>
      <p:sp>
        <p:nvSpPr>
          <p:cNvPr name="TextBox 15" id="15"/>
          <p:cNvSpPr txBox="true"/>
          <p:nvPr/>
        </p:nvSpPr>
        <p:spPr>
          <a:xfrm>
            <a:off x="4787900" y="3746500"/>
            <a:ext cx="5130800" cy="2413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600" b="true">
                <a:solidFill>
                  <a:srgbClr val="000000"/>
                </a:solidFill>
                <a:latin typeface="苹方-简"/>
              </a:rPr>
              <a:t>Targeted Campaign Execution</a:t>
            </a:r>
            <a:endParaRPr lang="en-US" sz="1100"/>
          </a:p>
        </p:txBody>
      </p:sp>
      <p:sp>
        <p:nvSpPr>
          <p:cNvPr name="TextBox 16" id="16"/>
          <p:cNvSpPr txBox="true"/>
          <p:nvPr/>
        </p:nvSpPr>
        <p:spPr>
          <a:xfrm>
            <a:off x="4787900" y="5295900"/>
            <a:ext cx="5130800" cy="2413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600" b="true">
                <a:solidFill>
                  <a:srgbClr val="000000"/>
                </a:solidFill>
                <a:latin typeface="苹方-简"/>
              </a:rPr>
              <a:t>Continuous Performance Evaluation</a:t>
            </a:r>
            <a:endParaRPr lang="en-US" sz="1100"/>
          </a:p>
        </p:txBody>
      </p:sp>
      <p:sp>
        <p:nvSpPr>
          <p:cNvPr name="TextBox 17" id="17"/>
          <p:cNvSpPr txBox="true"/>
          <p:nvPr/>
        </p:nvSpPr>
        <p:spPr>
          <a:xfrm>
            <a:off x="4787900" y="2552700"/>
            <a:ext cx="5130800" cy="6350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Combining online and offline strategies ensures a unified brand message, enhancing consumer recognition and trust across multiple touchpoints, ultimately driving higher engagement and sales.</a:t>
            </a:r>
            <a:endParaRPr lang="en-US" sz="1100"/>
          </a:p>
        </p:txBody>
      </p:sp>
      <p:sp>
        <p:nvSpPr>
          <p:cNvPr name="TextBox 18" id="18"/>
          <p:cNvSpPr txBox="true"/>
          <p:nvPr/>
        </p:nvSpPr>
        <p:spPr>
          <a:xfrm>
            <a:off x="4787900" y="4089400"/>
            <a:ext cx="5130800" cy="6350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Utilizing data analytics to tailor marketing campaigns allows for precise targeting of demographics, maximizing the effectiveness of both digital ads and in-store promotions to reach the right audience.</a:t>
            </a:r>
            <a:endParaRPr lang="en-US" sz="1100"/>
          </a:p>
        </p:txBody>
      </p:sp>
      <p:sp>
        <p:nvSpPr>
          <p:cNvPr name="TextBox 19" id="19"/>
          <p:cNvSpPr txBox="true"/>
          <p:nvPr/>
        </p:nvSpPr>
        <p:spPr>
          <a:xfrm>
            <a:off x="4787900" y="5638800"/>
            <a:ext cx="5130800" cy="8509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Regular assessment of marketing initiatives through key performance indicators (KPIs) enables timely adjustments, ensuring strategies remain relevant and effective in meeting evolving consumer preferences.</a:t>
            </a:r>
            <a:endParaRPr lang="en-US" sz="1100"/>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0" r="0"/>
          <a:stretch>
            <a:fillRect/>
          </a:stretch>
        </p:blipFill>
        <p:spPr>
          <a:xfrm>
            <a:off x="5410200" y="1016000"/>
            <a:ext cx="3810000" cy="3810000"/>
          </a:xfrm>
          <a:prstGeom prst="roundRect">
            <a:avLst>
              <a:gd name="adj" fmla="val 6000"/>
            </a:avLst>
          </a:prstGeom>
        </p:spPr>
      </p:pic>
      <p:sp>
        <p:nvSpPr>
          <p:cNvPr name="AutoShape 5" id="5"/>
          <p:cNvSpPr/>
          <p:nvPr/>
        </p:nvSpPr>
        <p:spPr>
          <a:xfrm>
            <a:off x="1016000" y="2120900"/>
            <a:ext cx="3810000" cy="1930400"/>
          </a:xfrm>
          <a:prstGeom prst="rect">
            <a:avLst/>
          </a:prstGeom>
          <a:solidFill>
            <a:srgbClr val="000000">
              <a:alpha val="0"/>
            </a:srgbClr>
          </a:solidFill>
        </p:spPr>
      </p:sp>
      <p:sp>
        <p:nvSpPr>
          <p:cNvPr name="AutoShape 6" id="6"/>
          <p:cNvSpPr/>
          <p:nvPr/>
        </p:nvSpPr>
        <p:spPr>
          <a:xfrm>
            <a:off x="5410200" y="1016000"/>
            <a:ext cx="3810000" cy="3810000"/>
          </a:xfrm>
          <a:prstGeom prst="rect">
            <a:avLst/>
          </a:prstGeom>
          <a:solidFill>
            <a:srgbClr val="000000">
              <a:alpha val="0"/>
            </a:srgbClr>
          </a:solidFill>
        </p:spPr>
      </p:sp>
      <p:sp>
        <p:nvSpPr>
          <p:cNvPr name="AutoShape 7" id="7"/>
          <p:cNvSpPr/>
          <p:nvPr/>
        </p:nvSpPr>
        <p:spPr>
          <a:xfrm>
            <a:off x="1016000" y="2095500"/>
            <a:ext cx="635000" cy="25400"/>
          </a:xfrm>
          <a:prstGeom prst="rect">
            <a:avLst/>
          </a:prstGeom>
          <a:solidFill>
            <a:srgbClr val="000000"/>
          </a:solidFill>
        </p:spPr>
      </p:sp>
      <p:sp>
        <p:nvSpPr>
          <p:cNvPr name="TextBox 8" id="8"/>
          <p:cNvSpPr txBox="true"/>
          <p:nvPr/>
        </p:nvSpPr>
        <p:spPr>
          <a:xfrm>
            <a:off x="1016000" y="1016000"/>
            <a:ext cx="3810000" cy="8509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2800" b="true">
                <a:solidFill>
                  <a:srgbClr val="000000"/>
                </a:solidFill>
                <a:latin typeface="苹方-简"/>
              </a:rPr>
              <a:t>Sales Channels and Distribution Strategy</a:t>
            </a:r>
            <a:endParaRPr lang="en-US" sz="1100"/>
          </a:p>
        </p:txBody>
      </p:sp>
      <p:sp>
        <p:nvSpPr>
          <p:cNvPr name="TextBox 9" id="9"/>
          <p:cNvSpPr txBox="true"/>
          <p:nvPr/>
        </p:nvSpPr>
        <p:spPr>
          <a:xfrm>
            <a:off x="1016000" y="2374900"/>
            <a:ext cx="3810000" cy="2667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800" b="true">
                <a:solidFill>
                  <a:srgbClr val="000000"/>
                </a:solidFill>
                <a:latin typeface="苹方-简"/>
              </a:rPr>
              <a:t>Comprehensive Channel Strategy</a:t>
            </a:r>
            <a:endParaRPr lang="en-US" sz="1100"/>
          </a:p>
        </p:txBody>
      </p:sp>
      <p:sp>
        <p:nvSpPr>
          <p:cNvPr name="TextBox 10" id="10"/>
          <p:cNvSpPr txBox="true"/>
          <p:nvPr/>
        </p:nvSpPr>
        <p:spPr>
          <a:xfrm>
            <a:off x="1016000" y="27686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Online DTC sales</a:t>
            </a:r>
            <a:endParaRPr lang="en-US" sz="1100"/>
          </a:p>
        </p:txBody>
      </p:sp>
      <p:sp>
        <p:nvSpPr>
          <p:cNvPr name="TextBox 11" id="11"/>
          <p:cNvSpPr txBox="true"/>
          <p:nvPr/>
        </p:nvSpPr>
        <p:spPr>
          <a:xfrm>
            <a:off x="1016000" y="29845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Third-party marketplaces</a:t>
            </a:r>
            <a:endParaRPr lang="en-US" sz="1100"/>
          </a:p>
        </p:txBody>
      </p:sp>
      <p:sp>
        <p:nvSpPr>
          <p:cNvPr name="TextBox 12" id="12"/>
          <p:cNvSpPr txBox="true"/>
          <p:nvPr/>
        </p:nvSpPr>
        <p:spPr>
          <a:xfrm>
            <a:off x="1016000" y="32004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Retail partnerships</a:t>
            </a:r>
            <a:endParaRPr lang="en-US" sz="1100"/>
          </a:p>
        </p:txBody>
      </p:sp>
      <p:sp>
        <p:nvSpPr>
          <p:cNvPr name="TextBox 13" id="13"/>
          <p:cNvSpPr txBox="true"/>
          <p:nvPr/>
        </p:nvSpPr>
        <p:spPr>
          <a:xfrm>
            <a:off x="1016000" y="34163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Grocery chain placements</a:t>
            </a:r>
            <a:endParaRPr lang="en-US" sz="1100"/>
          </a:p>
        </p:txBody>
      </p:sp>
      <p:sp>
        <p:nvSpPr>
          <p:cNvPr name="TextBox 14" id="14"/>
          <p:cNvSpPr txBox="true"/>
          <p:nvPr/>
        </p:nvSpPr>
        <p:spPr>
          <a:xfrm>
            <a:off x="1016000" y="36195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Subscription service model</a:t>
            </a:r>
            <a:endParaRPr lang="en-US" sz="1100"/>
          </a:p>
        </p:txBody>
      </p:sp>
      <p:sp>
        <p:nvSpPr>
          <p:cNvPr name="TextBox 15" id="15"/>
          <p:cNvSpPr txBox="true"/>
          <p:nvPr/>
        </p:nvSpPr>
        <p:spPr>
          <a:xfrm>
            <a:off x="1016000" y="38354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Efficient logistics management</a:t>
            </a:r>
            <a:endParaRPr lang="en-US" sz="1100"/>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1000" r="1000"/>
          <a:stretch>
            <a:fillRect/>
          </a:stretch>
        </p:blipFill>
        <p:spPr>
          <a:xfrm>
            <a:off x="0" y="0"/>
            <a:ext cx="10388600" cy="5854700"/>
          </a:xfrm>
          <a:prstGeom prst="rect">
            <a:avLst/>
          </a:prstGeom>
        </p:spPr>
      </p:pic>
      <p:sp>
        <p:nvSpPr>
          <p:cNvPr name="AutoShape 5" id="5"/>
          <p:cNvSpPr/>
          <p:nvPr/>
        </p:nvSpPr>
        <p:spPr>
          <a:xfrm>
            <a:off x="1270000" y="1778000"/>
            <a:ext cx="7848600" cy="266700"/>
          </a:xfrm>
          <a:prstGeom prst="rect">
            <a:avLst/>
          </a:prstGeom>
          <a:solidFill>
            <a:srgbClr val="000000">
              <a:alpha val="0"/>
            </a:srgbClr>
          </a:solidFill>
        </p:spPr>
      </p:sp>
      <p:sp>
        <p:nvSpPr>
          <p:cNvPr name="AutoShape 6" id="6"/>
          <p:cNvSpPr/>
          <p:nvPr/>
        </p:nvSpPr>
        <p:spPr>
          <a:xfrm>
            <a:off x="0" y="0"/>
            <a:ext cx="10388600" cy="5854700"/>
          </a:xfrm>
          <a:prstGeom prst="rect">
            <a:avLst/>
          </a:prstGeom>
          <a:solidFill>
            <a:srgbClr val="000000">
              <a:alpha val="0"/>
            </a:srgbClr>
          </a:solidFill>
        </p:spPr>
      </p:sp>
      <p:sp>
        <p:nvSpPr>
          <p:cNvPr name="AutoShape 7" id="7"/>
          <p:cNvSpPr/>
          <p:nvPr/>
        </p:nvSpPr>
        <p:spPr>
          <a:xfrm>
            <a:off x="0" y="0"/>
            <a:ext cx="10388600" cy="5854700"/>
          </a:xfrm>
          <a:prstGeom prst="rect">
            <a:avLst/>
          </a:prstGeom>
          <a:solidFill>
            <a:srgbClr val="000000">
              <a:alpha val="0"/>
            </a:srgbClr>
          </a:solidFill>
        </p:spPr>
      </p:sp>
      <p:sp>
        <p:nvSpPr>
          <p:cNvPr name="TextBox 8" id="8"/>
          <p:cNvSpPr txBox="true"/>
          <p:nvPr/>
        </p:nvSpPr>
        <p:spPr>
          <a:xfrm>
            <a:off x="1270000" y="2552700"/>
            <a:ext cx="7848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The Business Model and Revenue Model</a:t>
            </a:r>
            <a:endParaRPr lang="en-US" sz="1100"/>
          </a:p>
        </p:txBody>
      </p:sp>
      <p:sp>
        <p:nvSpPr>
          <p:cNvPr name="TextBox 9" id="9"/>
          <p:cNvSpPr txBox="true"/>
          <p:nvPr/>
        </p:nvSpPr>
        <p:spPr>
          <a:xfrm>
            <a:off x="1270000" y="1778000"/>
            <a:ext cx="78486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Section 6</a:t>
            </a:r>
            <a:endParaRPr lang="en-US" sz="1100"/>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22000" r="22000"/>
          <a:stretch>
            <a:fillRect/>
          </a:stretch>
        </p:blipFill>
        <p:spPr>
          <a:xfrm>
            <a:off x="1016000" y="1016000"/>
            <a:ext cx="3810000" cy="3810000"/>
          </a:xfrm>
          <a:prstGeom prst="roundRect">
            <a:avLst>
              <a:gd name="adj" fmla="val 6000"/>
            </a:avLst>
          </a:prstGeom>
        </p:spPr>
      </p:pic>
      <p:sp>
        <p:nvSpPr>
          <p:cNvPr name="AutoShape 5" id="5"/>
          <p:cNvSpPr/>
          <p:nvPr/>
        </p:nvSpPr>
        <p:spPr>
          <a:xfrm>
            <a:off x="5461000" y="1689100"/>
            <a:ext cx="3810000" cy="1930400"/>
          </a:xfrm>
          <a:prstGeom prst="rect">
            <a:avLst/>
          </a:prstGeom>
          <a:solidFill>
            <a:srgbClr val="000000">
              <a:alpha val="0"/>
            </a:srgbClr>
          </a:solidFill>
        </p:spPr>
      </p:sp>
      <p:sp>
        <p:nvSpPr>
          <p:cNvPr name="AutoShape 6" id="6"/>
          <p:cNvSpPr/>
          <p:nvPr/>
        </p:nvSpPr>
        <p:spPr>
          <a:xfrm>
            <a:off x="1016000" y="1016000"/>
            <a:ext cx="3810000" cy="3810000"/>
          </a:xfrm>
          <a:prstGeom prst="rect">
            <a:avLst/>
          </a:prstGeom>
          <a:solidFill>
            <a:srgbClr val="000000">
              <a:alpha val="0"/>
            </a:srgbClr>
          </a:solidFill>
        </p:spPr>
      </p:sp>
      <p:sp>
        <p:nvSpPr>
          <p:cNvPr name="AutoShape 7" id="7"/>
          <p:cNvSpPr/>
          <p:nvPr/>
        </p:nvSpPr>
        <p:spPr>
          <a:xfrm>
            <a:off x="5461000" y="1663700"/>
            <a:ext cx="635000" cy="25400"/>
          </a:xfrm>
          <a:prstGeom prst="rect">
            <a:avLst/>
          </a:prstGeom>
          <a:solidFill>
            <a:srgbClr val="000000"/>
          </a:solidFill>
        </p:spPr>
      </p:sp>
      <p:sp>
        <p:nvSpPr>
          <p:cNvPr name="TextBox 8" id="8"/>
          <p:cNvSpPr txBox="true"/>
          <p:nvPr/>
        </p:nvSpPr>
        <p:spPr>
          <a:xfrm>
            <a:off x="5461000" y="1016000"/>
            <a:ext cx="3810000" cy="4191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2800" b="true">
                <a:solidFill>
                  <a:srgbClr val="000000"/>
                </a:solidFill>
                <a:latin typeface="苹方-简"/>
              </a:rPr>
              <a:t>Sources of Revenue</a:t>
            </a:r>
            <a:endParaRPr lang="en-US" sz="1100"/>
          </a:p>
        </p:txBody>
      </p:sp>
      <p:sp>
        <p:nvSpPr>
          <p:cNvPr name="TextBox 9" id="9"/>
          <p:cNvSpPr txBox="true"/>
          <p:nvPr/>
        </p:nvSpPr>
        <p:spPr>
          <a:xfrm>
            <a:off x="5461000" y="1943100"/>
            <a:ext cx="3810000" cy="2667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800" b="true">
                <a:solidFill>
                  <a:srgbClr val="000000"/>
                </a:solidFill>
                <a:latin typeface="苹方-简"/>
              </a:rPr>
              <a:t>Diverse Revenue Streams</a:t>
            </a:r>
            <a:endParaRPr lang="en-US" sz="1100"/>
          </a:p>
        </p:txBody>
      </p:sp>
      <p:sp>
        <p:nvSpPr>
          <p:cNvPr name="TextBox 10" id="10"/>
          <p:cNvSpPr txBox="true"/>
          <p:nvPr/>
        </p:nvSpPr>
        <p:spPr>
          <a:xfrm>
            <a:off x="5461000" y="2349500"/>
            <a:ext cx="3810000" cy="12700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Establishing multiple revenue streams, including product sales, subscription services, and wholesale distribution, will enhance financial stability and mitigate risks associated with market fluctuations, ensuring sustainable growth and profitability for the healthy food brand.</a:t>
            </a:r>
            <a:endParaRPr lang="en-US" sz="1100"/>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0" r="0"/>
          <a:stretch>
            <a:fillRect/>
          </a:stretch>
        </p:blipFill>
        <p:spPr>
          <a:xfrm>
            <a:off x="1016000" y="1016000"/>
            <a:ext cx="3810000" cy="3810000"/>
          </a:xfrm>
          <a:prstGeom prst="roundRect">
            <a:avLst>
              <a:gd name="adj" fmla="val 6000"/>
            </a:avLst>
          </a:prstGeom>
        </p:spPr>
      </p:pic>
      <p:sp>
        <p:nvSpPr>
          <p:cNvPr name="AutoShape 5" id="5"/>
          <p:cNvSpPr/>
          <p:nvPr/>
        </p:nvSpPr>
        <p:spPr>
          <a:xfrm>
            <a:off x="5410200" y="1943100"/>
            <a:ext cx="3810000" cy="1435100"/>
          </a:xfrm>
          <a:prstGeom prst="rect">
            <a:avLst/>
          </a:prstGeom>
          <a:solidFill>
            <a:srgbClr val="000000">
              <a:alpha val="0"/>
            </a:srgbClr>
          </a:solidFill>
        </p:spPr>
      </p:sp>
      <p:sp>
        <p:nvSpPr>
          <p:cNvPr name="AutoShape 6" id="6"/>
          <p:cNvSpPr/>
          <p:nvPr/>
        </p:nvSpPr>
        <p:spPr>
          <a:xfrm>
            <a:off x="1016000" y="1016000"/>
            <a:ext cx="3810000" cy="3810000"/>
          </a:xfrm>
          <a:prstGeom prst="rect">
            <a:avLst/>
          </a:prstGeom>
          <a:solidFill>
            <a:srgbClr val="000000">
              <a:alpha val="0"/>
            </a:srgbClr>
          </a:solidFill>
        </p:spPr>
      </p:sp>
      <p:sp>
        <p:nvSpPr>
          <p:cNvPr name="AutoShape 7" id="7"/>
          <p:cNvSpPr/>
          <p:nvPr/>
        </p:nvSpPr>
        <p:spPr>
          <a:xfrm>
            <a:off x="5410200" y="1790700"/>
            <a:ext cx="635000" cy="25400"/>
          </a:xfrm>
          <a:prstGeom prst="rect">
            <a:avLst/>
          </a:prstGeom>
          <a:solidFill>
            <a:srgbClr val="000000"/>
          </a:solidFill>
        </p:spPr>
      </p:sp>
      <p:sp>
        <p:nvSpPr>
          <p:cNvPr name="TextBox 8" id="8"/>
          <p:cNvSpPr txBox="true"/>
          <p:nvPr/>
        </p:nvSpPr>
        <p:spPr>
          <a:xfrm>
            <a:off x="5410200" y="1270000"/>
            <a:ext cx="3810000" cy="4191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2800" b="true">
                <a:solidFill>
                  <a:srgbClr val="000000"/>
                </a:solidFill>
                <a:latin typeface="苹方-简"/>
              </a:rPr>
              <a:t>Pricing Strategy</a:t>
            </a:r>
            <a:endParaRPr lang="en-US" sz="1100"/>
          </a:p>
        </p:txBody>
      </p:sp>
      <p:sp>
        <p:nvSpPr>
          <p:cNvPr name="TextBox 9" id="9"/>
          <p:cNvSpPr txBox="true"/>
          <p:nvPr/>
        </p:nvSpPr>
        <p:spPr>
          <a:xfrm>
            <a:off x="5410200" y="1943100"/>
            <a:ext cx="3810000" cy="2413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600" b="true">
                <a:solidFill>
                  <a:srgbClr val="000000"/>
                </a:solidFill>
                <a:latin typeface="苹方-简"/>
              </a:rPr>
              <a:t>Dynamic Pricing Adjustments</a:t>
            </a:r>
            <a:endParaRPr lang="en-US" sz="1100"/>
          </a:p>
        </p:txBody>
      </p:sp>
      <p:sp>
        <p:nvSpPr>
          <p:cNvPr name="TextBox 10" id="10"/>
          <p:cNvSpPr txBox="true"/>
          <p:nvPr/>
        </p:nvSpPr>
        <p:spPr>
          <a:xfrm>
            <a:off x="5410200" y="2311400"/>
            <a:ext cx="3810000" cy="10541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Implement a flexible pricing model that allows for real-time adjustments based on market trends, competitor pricing, and consumer demand, ensuring the brand remains competitive while maximizing profitability.</a:t>
            </a:r>
            <a:endParaRPr lang="en-US" sz="1100"/>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000" r="4000"/>
          <a:stretch>
            <a:fillRect/>
          </a:stretch>
        </p:blipFill>
        <p:spPr>
          <a:xfrm>
            <a:off x="0" y="0"/>
            <a:ext cx="10388600" cy="6286500"/>
          </a:xfrm>
          <a:prstGeom prst="rect">
            <a:avLst/>
          </a:prstGeom>
        </p:spPr>
      </p:pic>
      <p:sp>
        <p:nvSpPr>
          <p:cNvPr name="AutoShape 3" id="3"/>
          <p:cNvSpPr/>
          <p:nvPr/>
        </p:nvSpPr>
        <p:spPr>
          <a:xfrm>
            <a:off x="0" y="0"/>
            <a:ext cx="10388600" cy="6286500"/>
          </a:xfrm>
          <a:prstGeom prst="rect">
            <a:avLst/>
          </a:prstGeom>
          <a:solidFill>
            <a:srgbClr val="644040">
              <a:alpha val="0"/>
            </a:srgbClr>
          </a:solidFill>
        </p:spPr>
      </p:sp>
      <p:sp>
        <p:nvSpPr>
          <p:cNvPr name="AutoShape 4" id="4"/>
          <p:cNvSpPr/>
          <p:nvPr/>
        </p:nvSpPr>
        <p:spPr>
          <a:xfrm>
            <a:off x="254000" y="1816100"/>
            <a:ext cx="3124200" cy="4216400"/>
          </a:xfrm>
          <a:prstGeom prst="roundRect">
            <a:avLst>
              <a:gd name="adj" fmla="val 8130"/>
            </a:avLst>
          </a:prstGeom>
          <a:solidFill>
            <a:srgbClr val="FFFFFF">
              <a:alpha val="29804"/>
            </a:srgbClr>
          </a:solidFill>
        </p:spPr>
      </p:sp>
      <p:sp>
        <p:nvSpPr>
          <p:cNvPr name="AutoShape 5" id="5"/>
          <p:cNvSpPr/>
          <p:nvPr/>
        </p:nvSpPr>
        <p:spPr>
          <a:xfrm>
            <a:off x="3632200" y="1816100"/>
            <a:ext cx="3124200" cy="4216400"/>
          </a:xfrm>
          <a:prstGeom prst="roundRect">
            <a:avLst>
              <a:gd name="adj" fmla="val 8130"/>
            </a:avLst>
          </a:prstGeom>
          <a:solidFill>
            <a:srgbClr val="FFFFFF">
              <a:alpha val="29804"/>
            </a:srgbClr>
          </a:solidFill>
        </p:spPr>
      </p:sp>
      <p:sp>
        <p:nvSpPr>
          <p:cNvPr name="AutoShape 6" id="6"/>
          <p:cNvSpPr/>
          <p:nvPr/>
        </p:nvSpPr>
        <p:spPr>
          <a:xfrm>
            <a:off x="7010400" y="1816100"/>
            <a:ext cx="3124200" cy="4216400"/>
          </a:xfrm>
          <a:prstGeom prst="roundRect">
            <a:avLst>
              <a:gd name="adj" fmla="val 8130"/>
            </a:avLst>
          </a:prstGeom>
          <a:solidFill>
            <a:srgbClr val="FFFFFF">
              <a:alpha val="29804"/>
            </a:srgbClr>
          </a:solidFill>
        </p:spPr>
      </p:sp>
      <p:sp>
        <p:nvSpPr>
          <p:cNvPr name="AutoShape 7" id="7"/>
          <p:cNvSpPr/>
          <p:nvPr/>
        </p:nvSpPr>
        <p:spPr>
          <a:xfrm>
            <a:off x="254000" y="6159500"/>
            <a:ext cx="3124200" cy="0"/>
          </a:xfrm>
          <a:prstGeom prst="rect">
            <a:avLst/>
          </a:prstGeom>
          <a:solidFill>
            <a:srgbClr val="000000"/>
          </a:solidFill>
        </p:spPr>
      </p:sp>
      <p:sp>
        <p:nvSpPr>
          <p:cNvPr name="AutoShape 8" id="8"/>
          <p:cNvSpPr/>
          <p:nvPr/>
        </p:nvSpPr>
        <p:spPr>
          <a:xfrm>
            <a:off x="3632200" y="6159500"/>
            <a:ext cx="3124200" cy="0"/>
          </a:xfrm>
          <a:prstGeom prst="rect">
            <a:avLst/>
          </a:prstGeom>
          <a:solidFill>
            <a:srgbClr val="000000"/>
          </a:solidFill>
        </p:spPr>
      </p:sp>
      <p:sp>
        <p:nvSpPr>
          <p:cNvPr name="AutoShape 9" id="9"/>
          <p:cNvSpPr/>
          <p:nvPr/>
        </p:nvSpPr>
        <p:spPr>
          <a:xfrm>
            <a:off x="7010400" y="6159500"/>
            <a:ext cx="3124200" cy="0"/>
          </a:xfrm>
          <a:prstGeom prst="rect">
            <a:avLst/>
          </a:prstGeom>
          <a:solidFill>
            <a:srgbClr val="000000"/>
          </a:solidFill>
        </p:spPr>
      </p:sp>
      <p:pic>
        <p:nvPicPr>
          <p:cNvPr name="Picture 10" id="10"/>
          <p:cNvPicPr>
            <a:picLocks noChangeAspect="true"/>
          </p:cNvPicPr>
          <p:nvPr/>
        </p:nvPicPr>
        <p:blipFill>
          <a:blip r:embed="rId3"/>
          <a:srcRect l="1000" r="1000"/>
          <a:stretch>
            <a:fillRect/>
          </a:stretch>
        </p:blipFill>
        <p:spPr>
          <a:xfrm>
            <a:off x="254000" y="1816100"/>
            <a:ext cx="3124200" cy="1752600"/>
          </a:xfrm>
          <a:prstGeom prst="roundRect">
            <a:avLst>
              <a:gd name="adj" fmla="val 14492"/>
            </a:avLst>
          </a:prstGeom>
        </p:spPr>
      </p:pic>
      <p:pic>
        <p:nvPicPr>
          <p:cNvPr name="Picture 11" id="11"/>
          <p:cNvPicPr>
            <a:picLocks noChangeAspect="true"/>
          </p:cNvPicPr>
          <p:nvPr/>
        </p:nvPicPr>
        <p:blipFill>
          <a:blip r:embed="rId4"/>
          <a:srcRect t="1000" b="1000"/>
          <a:stretch>
            <a:fillRect/>
          </a:stretch>
        </p:blipFill>
        <p:spPr>
          <a:xfrm>
            <a:off x="3632200" y="1816100"/>
            <a:ext cx="3124200" cy="1752600"/>
          </a:xfrm>
          <a:prstGeom prst="roundRect">
            <a:avLst>
              <a:gd name="adj" fmla="val 14492"/>
            </a:avLst>
          </a:prstGeom>
        </p:spPr>
      </p:pic>
      <p:pic>
        <p:nvPicPr>
          <p:cNvPr name="Picture 12" id="12"/>
          <p:cNvPicPr>
            <a:picLocks noChangeAspect="true"/>
          </p:cNvPicPr>
          <p:nvPr/>
        </p:nvPicPr>
        <p:blipFill>
          <a:blip r:embed="rId5"/>
          <a:srcRect l="1000" r="1000"/>
          <a:stretch>
            <a:fillRect/>
          </a:stretch>
        </p:blipFill>
        <p:spPr>
          <a:xfrm>
            <a:off x="7010400" y="1816100"/>
            <a:ext cx="3124200" cy="1752600"/>
          </a:xfrm>
          <a:prstGeom prst="roundRect">
            <a:avLst>
              <a:gd name="adj" fmla="val 14492"/>
            </a:avLst>
          </a:prstGeom>
        </p:spPr>
      </p:pic>
      <p:sp>
        <p:nvSpPr>
          <p:cNvPr name="TextBox 13" id="13"/>
          <p:cNvSpPr txBox="true"/>
          <p:nvPr/>
        </p:nvSpPr>
        <p:spPr>
          <a:xfrm>
            <a:off x="254000" y="1016000"/>
            <a:ext cx="9880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Long-term Customer Relationships and Retention Strategies</a:t>
            </a:r>
            <a:endParaRPr lang="en-US" sz="1100"/>
          </a:p>
        </p:txBody>
      </p:sp>
      <p:sp>
        <p:nvSpPr>
          <p:cNvPr name="TextBox 14" id="14"/>
          <p:cNvSpPr txBox="true"/>
          <p:nvPr/>
        </p:nvSpPr>
        <p:spPr>
          <a:xfrm>
            <a:off x="381000" y="3822700"/>
            <a:ext cx="28702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Customer Feedback Integration</a:t>
            </a:r>
            <a:endParaRPr lang="en-US" sz="1100"/>
          </a:p>
        </p:txBody>
      </p:sp>
      <p:sp>
        <p:nvSpPr>
          <p:cNvPr name="TextBox 15" id="15"/>
          <p:cNvSpPr txBox="true"/>
          <p:nvPr/>
        </p:nvSpPr>
        <p:spPr>
          <a:xfrm>
            <a:off x="3759200" y="3822700"/>
            <a:ext cx="28702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Engagement through Education</a:t>
            </a:r>
            <a:endParaRPr lang="en-US" sz="1100"/>
          </a:p>
        </p:txBody>
      </p:sp>
      <p:sp>
        <p:nvSpPr>
          <p:cNvPr name="TextBox 16" id="16"/>
          <p:cNvSpPr txBox="true"/>
          <p:nvPr/>
        </p:nvSpPr>
        <p:spPr>
          <a:xfrm>
            <a:off x="7137400" y="3822700"/>
            <a:ext cx="28702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Community-Centric Initiatives</a:t>
            </a:r>
            <a:endParaRPr lang="en-US" sz="1100"/>
          </a:p>
        </p:txBody>
      </p:sp>
      <p:sp>
        <p:nvSpPr>
          <p:cNvPr name="TextBox 17" id="17"/>
          <p:cNvSpPr txBox="true"/>
          <p:nvPr/>
        </p:nvSpPr>
        <p:spPr>
          <a:xfrm>
            <a:off x="381000" y="4508500"/>
            <a:ext cx="2870200" cy="1524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Regularly collect and analyze customer feedback to refine product offerings and enhance service quality, ensuring alignment with evolving consumer preferences and fostering long-term loyalty.</a:t>
            </a:r>
            <a:endParaRPr lang="en-US" sz="1100"/>
          </a:p>
        </p:txBody>
      </p:sp>
      <p:sp>
        <p:nvSpPr>
          <p:cNvPr name="TextBox 18" id="18"/>
          <p:cNvSpPr txBox="true"/>
          <p:nvPr/>
        </p:nvSpPr>
        <p:spPr>
          <a:xfrm>
            <a:off x="3759200" y="4508500"/>
            <a:ext cx="2870200" cy="1524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Develop educational content that informs customers about health benefits and product usage, creating a knowledgeable community that strengthens brand connection and encourages repeat purchases.</a:t>
            </a:r>
            <a:endParaRPr lang="en-US" sz="1100"/>
          </a:p>
        </p:txBody>
      </p:sp>
      <p:sp>
        <p:nvSpPr>
          <p:cNvPr name="TextBox 19" id="19"/>
          <p:cNvSpPr txBox="true"/>
          <p:nvPr/>
        </p:nvSpPr>
        <p:spPr>
          <a:xfrm>
            <a:off x="7137400" y="4508500"/>
            <a:ext cx="2870200" cy="1524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Foster a sense of belonging by creating community events and online forums, allowing customers to share experiences and engage with the brand, ultimately enhancing customer retention and loyalty.</a:t>
            </a:r>
            <a:endParaRPr lang="en-US" sz="1100"/>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1000" r="1000"/>
          <a:stretch>
            <a:fillRect/>
          </a:stretch>
        </p:blipFill>
        <p:spPr>
          <a:xfrm>
            <a:off x="0" y="0"/>
            <a:ext cx="10388600" cy="5854700"/>
          </a:xfrm>
          <a:prstGeom prst="rect">
            <a:avLst/>
          </a:prstGeom>
        </p:spPr>
      </p:pic>
      <p:sp>
        <p:nvSpPr>
          <p:cNvPr name="AutoShape 5" id="5"/>
          <p:cNvSpPr/>
          <p:nvPr/>
        </p:nvSpPr>
        <p:spPr>
          <a:xfrm>
            <a:off x="1270000" y="1778000"/>
            <a:ext cx="7848600" cy="266700"/>
          </a:xfrm>
          <a:prstGeom prst="rect">
            <a:avLst/>
          </a:prstGeom>
          <a:solidFill>
            <a:srgbClr val="000000">
              <a:alpha val="0"/>
            </a:srgbClr>
          </a:solidFill>
        </p:spPr>
      </p:sp>
      <p:sp>
        <p:nvSpPr>
          <p:cNvPr name="AutoShape 6" id="6"/>
          <p:cNvSpPr/>
          <p:nvPr/>
        </p:nvSpPr>
        <p:spPr>
          <a:xfrm>
            <a:off x="0" y="0"/>
            <a:ext cx="10388600" cy="5854700"/>
          </a:xfrm>
          <a:prstGeom prst="rect">
            <a:avLst/>
          </a:prstGeom>
          <a:solidFill>
            <a:srgbClr val="000000">
              <a:alpha val="0"/>
            </a:srgbClr>
          </a:solidFill>
        </p:spPr>
      </p:sp>
      <p:sp>
        <p:nvSpPr>
          <p:cNvPr name="AutoShape 7" id="7"/>
          <p:cNvSpPr/>
          <p:nvPr/>
        </p:nvSpPr>
        <p:spPr>
          <a:xfrm>
            <a:off x="0" y="0"/>
            <a:ext cx="10388600" cy="5854700"/>
          </a:xfrm>
          <a:prstGeom prst="rect">
            <a:avLst/>
          </a:prstGeom>
          <a:solidFill>
            <a:srgbClr val="000000">
              <a:alpha val="0"/>
            </a:srgbClr>
          </a:solidFill>
        </p:spPr>
      </p:sp>
      <p:sp>
        <p:nvSpPr>
          <p:cNvPr name="TextBox 8" id="8"/>
          <p:cNvSpPr txBox="true"/>
          <p:nvPr/>
        </p:nvSpPr>
        <p:spPr>
          <a:xfrm>
            <a:off x="1270000" y="2552700"/>
            <a:ext cx="7848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The Financial Plan</a:t>
            </a:r>
            <a:endParaRPr lang="en-US" sz="1100"/>
          </a:p>
        </p:txBody>
      </p:sp>
      <p:sp>
        <p:nvSpPr>
          <p:cNvPr name="TextBox 9" id="9"/>
          <p:cNvSpPr txBox="true"/>
          <p:nvPr/>
        </p:nvSpPr>
        <p:spPr>
          <a:xfrm>
            <a:off x="1270000" y="1778000"/>
            <a:ext cx="78486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Section 7</a:t>
            </a:r>
            <a:endParaRPr lang="en-US" sz="1100"/>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6000" r="6000"/>
          <a:stretch>
            <a:fillRect/>
          </a:stretch>
        </p:blipFill>
        <p:spPr>
          <a:xfrm>
            <a:off x="0" y="0"/>
            <a:ext cx="10388600" cy="6540500"/>
          </a:xfrm>
          <a:prstGeom prst="rect">
            <a:avLst/>
          </a:prstGeom>
        </p:spPr>
      </p:pic>
      <p:sp>
        <p:nvSpPr>
          <p:cNvPr name="AutoShape 3" id="3"/>
          <p:cNvSpPr/>
          <p:nvPr/>
        </p:nvSpPr>
        <p:spPr>
          <a:xfrm>
            <a:off x="0" y="0"/>
            <a:ext cx="10388600" cy="6540500"/>
          </a:xfrm>
          <a:prstGeom prst="rect">
            <a:avLst/>
          </a:prstGeom>
          <a:solidFill>
            <a:srgbClr val="000000">
              <a:alpha val="0"/>
            </a:srgbClr>
          </a:solidFill>
        </p:spPr>
      </p:sp>
      <p:pic>
        <p:nvPicPr>
          <p:cNvPr name="Picture 4" id="4"/>
          <p:cNvPicPr>
            <a:picLocks noChangeAspect="true"/>
          </p:cNvPicPr>
          <p:nvPr/>
        </p:nvPicPr>
        <p:blipFill>
          <a:blip r:embed="rId3"/>
          <a:srcRect t="6000" b="6000"/>
          <a:stretch>
            <a:fillRect/>
          </a:stretch>
        </p:blipFill>
        <p:spPr>
          <a:xfrm>
            <a:off x="508000" y="762000"/>
            <a:ext cx="3454400" cy="5524500"/>
          </a:xfrm>
          <a:prstGeom prst="rect">
            <a:avLst/>
          </a:prstGeom>
        </p:spPr>
      </p:pic>
      <p:sp>
        <p:nvSpPr>
          <p:cNvPr name="AutoShape 5" id="5"/>
          <p:cNvSpPr/>
          <p:nvPr/>
        </p:nvSpPr>
        <p:spPr>
          <a:xfrm>
            <a:off x="4572000" y="1562100"/>
            <a:ext cx="5562600" cy="1625600"/>
          </a:xfrm>
          <a:prstGeom prst="roundRect">
            <a:avLst>
              <a:gd name="adj" fmla="val 7812"/>
            </a:avLst>
          </a:prstGeom>
          <a:solidFill>
            <a:srgbClr val="FFFFFF">
              <a:alpha val="29804"/>
            </a:srgbClr>
          </a:solidFill>
          <a:ln w="12700">
            <a:solidFill>
              <a:srgbClr val="FFFFFF"/>
            </a:solidFill>
          </a:ln>
        </p:spPr>
      </p:sp>
      <p:sp>
        <p:nvSpPr>
          <p:cNvPr name="AutoShape 6" id="6"/>
          <p:cNvSpPr/>
          <p:nvPr/>
        </p:nvSpPr>
        <p:spPr>
          <a:xfrm>
            <a:off x="4572000" y="3314700"/>
            <a:ext cx="5562600" cy="1409700"/>
          </a:xfrm>
          <a:prstGeom prst="roundRect">
            <a:avLst>
              <a:gd name="adj" fmla="val 9009"/>
            </a:avLst>
          </a:prstGeom>
          <a:solidFill>
            <a:srgbClr val="FFFFFF">
              <a:alpha val="29804"/>
            </a:srgbClr>
          </a:solidFill>
          <a:ln w="12700">
            <a:solidFill>
              <a:srgbClr val="FFFFFF"/>
            </a:solidFill>
          </a:ln>
        </p:spPr>
      </p:sp>
      <p:sp>
        <p:nvSpPr>
          <p:cNvPr name="AutoShape 7" id="7"/>
          <p:cNvSpPr/>
          <p:nvPr/>
        </p:nvSpPr>
        <p:spPr>
          <a:xfrm>
            <a:off x="4572000" y="4864100"/>
            <a:ext cx="5562600" cy="1409700"/>
          </a:xfrm>
          <a:prstGeom prst="roundRect">
            <a:avLst>
              <a:gd name="adj" fmla="val 9009"/>
            </a:avLst>
          </a:prstGeom>
          <a:solidFill>
            <a:srgbClr val="FFFFFF">
              <a:alpha val="29804"/>
            </a:srgbClr>
          </a:solidFill>
          <a:ln w="12700">
            <a:solidFill>
              <a:srgbClr val="FFFFFF"/>
            </a:solidFill>
          </a:ln>
        </p:spPr>
      </p:sp>
      <p:sp>
        <p:nvSpPr>
          <p:cNvPr name="AutoShape 8" id="8"/>
          <p:cNvSpPr/>
          <p:nvPr/>
        </p:nvSpPr>
        <p:spPr>
          <a:xfrm>
            <a:off x="508000" y="762000"/>
            <a:ext cx="3454400" cy="5524500"/>
          </a:xfrm>
          <a:prstGeom prst="rect">
            <a:avLst/>
          </a:prstGeom>
          <a:solidFill>
            <a:srgbClr val="000000">
              <a:alpha val="0"/>
            </a:srgbClr>
          </a:solidFill>
        </p:spPr>
      </p:sp>
      <p:sp>
        <p:nvSpPr>
          <p:cNvPr name="AutoShape 9" id="9"/>
          <p:cNvSpPr/>
          <p:nvPr/>
        </p:nvSpPr>
        <p:spPr>
          <a:xfrm>
            <a:off x="4572000" y="1727200"/>
            <a:ext cx="127000" cy="1282700"/>
          </a:xfrm>
          <a:prstGeom prst="rect">
            <a:avLst/>
          </a:prstGeom>
          <a:solidFill>
            <a:srgbClr val="933737">
              <a:alpha val="0"/>
            </a:srgbClr>
          </a:solidFill>
        </p:spPr>
      </p:sp>
      <p:sp>
        <p:nvSpPr>
          <p:cNvPr name="AutoShape 10" id="10"/>
          <p:cNvSpPr/>
          <p:nvPr/>
        </p:nvSpPr>
        <p:spPr>
          <a:xfrm>
            <a:off x="4572000" y="3454400"/>
            <a:ext cx="127000" cy="1104900"/>
          </a:xfrm>
          <a:prstGeom prst="rect">
            <a:avLst/>
          </a:prstGeom>
          <a:solidFill>
            <a:srgbClr val="FFFFFF">
              <a:alpha val="2745"/>
            </a:srgbClr>
          </a:solidFill>
        </p:spPr>
      </p:sp>
      <p:sp>
        <p:nvSpPr>
          <p:cNvPr name="AutoShape 11" id="11"/>
          <p:cNvSpPr/>
          <p:nvPr/>
        </p:nvSpPr>
        <p:spPr>
          <a:xfrm>
            <a:off x="4572000" y="5003800"/>
            <a:ext cx="127000" cy="1104900"/>
          </a:xfrm>
          <a:prstGeom prst="rect">
            <a:avLst/>
          </a:prstGeom>
          <a:solidFill>
            <a:srgbClr val="933737">
              <a:alpha val="0"/>
            </a:srgbClr>
          </a:solidFill>
        </p:spPr>
      </p:sp>
      <p:sp>
        <p:nvSpPr>
          <p:cNvPr name="AutoShape 12" id="12"/>
          <p:cNvSpPr/>
          <p:nvPr/>
        </p:nvSpPr>
        <p:spPr>
          <a:xfrm>
            <a:off x="508000" y="0"/>
            <a:ext cx="0" cy="0"/>
          </a:xfrm>
          <a:prstGeom prst="rect">
            <a:avLst/>
          </a:prstGeom>
          <a:solidFill>
            <a:srgbClr val="000000">
              <a:alpha val="0"/>
            </a:srgbClr>
          </a:solidFill>
        </p:spPr>
      </p:sp>
      <p:sp>
        <p:nvSpPr>
          <p:cNvPr name="TextBox 13" id="13"/>
          <p:cNvSpPr txBox="true"/>
          <p:nvPr/>
        </p:nvSpPr>
        <p:spPr>
          <a:xfrm>
            <a:off x="4572000" y="889000"/>
            <a:ext cx="5562600" cy="4191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2800" b="true">
                <a:solidFill>
                  <a:srgbClr val="000000"/>
                </a:solidFill>
                <a:latin typeface="苹方-简"/>
              </a:rPr>
              <a:t>Revenue and Profit Forecasts</a:t>
            </a:r>
            <a:endParaRPr lang="en-US" sz="1100"/>
          </a:p>
        </p:txBody>
      </p:sp>
      <p:sp>
        <p:nvSpPr>
          <p:cNvPr name="TextBox 14" id="14"/>
          <p:cNvSpPr txBox="true"/>
          <p:nvPr/>
        </p:nvSpPr>
        <p:spPr>
          <a:xfrm>
            <a:off x="4787900" y="1778000"/>
            <a:ext cx="5130800" cy="2413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600" b="true">
                <a:solidFill>
                  <a:srgbClr val="000000"/>
                </a:solidFill>
                <a:latin typeface="苹方-简"/>
              </a:rPr>
              <a:t>Projected Revenue Growth</a:t>
            </a:r>
            <a:endParaRPr lang="en-US" sz="1100"/>
          </a:p>
        </p:txBody>
      </p:sp>
      <p:sp>
        <p:nvSpPr>
          <p:cNvPr name="TextBox 15" id="15"/>
          <p:cNvSpPr txBox="true"/>
          <p:nvPr/>
        </p:nvSpPr>
        <p:spPr>
          <a:xfrm>
            <a:off x="4787900" y="3530600"/>
            <a:ext cx="5130800" cy="2413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600" b="true">
                <a:solidFill>
                  <a:srgbClr val="000000"/>
                </a:solidFill>
                <a:latin typeface="苹方-简"/>
              </a:rPr>
              <a:t>Profit Margin Expectations</a:t>
            </a:r>
            <a:endParaRPr lang="en-US" sz="1100"/>
          </a:p>
        </p:txBody>
      </p:sp>
      <p:sp>
        <p:nvSpPr>
          <p:cNvPr name="TextBox 16" id="16"/>
          <p:cNvSpPr txBox="true"/>
          <p:nvPr/>
        </p:nvSpPr>
        <p:spPr>
          <a:xfrm>
            <a:off x="4787900" y="5080000"/>
            <a:ext cx="5130800" cy="2413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600" b="true">
                <a:solidFill>
                  <a:srgbClr val="000000"/>
                </a:solidFill>
                <a:latin typeface="苹方-简"/>
              </a:rPr>
              <a:t>Key Growth Drivers</a:t>
            </a:r>
            <a:endParaRPr lang="en-US" sz="1100"/>
          </a:p>
        </p:txBody>
      </p:sp>
      <p:sp>
        <p:nvSpPr>
          <p:cNvPr name="TextBox 17" id="17"/>
          <p:cNvSpPr txBox="true"/>
          <p:nvPr/>
        </p:nvSpPr>
        <p:spPr>
          <a:xfrm>
            <a:off x="4787900" y="21209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Year 1 revenue at $500</a:t>
            </a:r>
            <a:endParaRPr lang="en-US" sz="1100"/>
          </a:p>
        </p:txBody>
      </p:sp>
      <p:sp>
        <p:nvSpPr>
          <p:cNvPr name="TextBox 18" id="18"/>
          <p:cNvSpPr txBox="true"/>
          <p:nvPr/>
        </p:nvSpPr>
        <p:spPr>
          <a:xfrm>
            <a:off x="4787900" y="23368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000</a:t>
            </a:r>
            <a:endParaRPr lang="en-US" sz="1100"/>
          </a:p>
        </p:txBody>
      </p:sp>
      <p:sp>
        <p:nvSpPr>
          <p:cNvPr name="TextBox 19" id="19"/>
          <p:cNvSpPr txBox="true"/>
          <p:nvPr/>
        </p:nvSpPr>
        <p:spPr>
          <a:xfrm>
            <a:off x="4787900" y="25527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Year 2 revenue expected at $1.5 million</a:t>
            </a:r>
            <a:endParaRPr lang="en-US" sz="1100"/>
          </a:p>
        </p:txBody>
      </p:sp>
      <p:sp>
        <p:nvSpPr>
          <p:cNvPr name="TextBox 20" id="20"/>
          <p:cNvSpPr txBox="true"/>
          <p:nvPr/>
        </p:nvSpPr>
        <p:spPr>
          <a:xfrm>
            <a:off x="4787900" y="27686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Year 3 revenue forecasted to reach $3 million</a:t>
            </a:r>
            <a:endParaRPr lang="en-US" sz="1100"/>
          </a:p>
        </p:txBody>
      </p:sp>
      <p:sp>
        <p:nvSpPr>
          <p:cNvPr name="TextBox 21" id="21"/>
          <p:cNvSpPr txBox="true"/>
          <p:nvPr/>
        </p:nvSpPr>
        <p:spPr>
          <a:xfrm>
            <a:off x="4787900" y="38862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Year 1 profit margin at 10%</a:t>
            </a:r>
            <a:endParaRPr lang="en-US" sz="1100"/>
          </a:p>
        </p:txBody>
      </p:sp>
      <p:sp>
        <p:nvSpPr>
          <p:cNvPr name="TextBox 22" id="22"/>
          <p:cNvSpPr txBox="true"/>
          <p:nvPr/>
        </p:nvSpPr>
        <p:spPr>
          <a:xfrm>
            <a:off x="4787900" y="40894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Year 2 profit margin projected to rise to 15%</a:t>
            </a:r>
            <a:endParaRPr lang="en-US" sz="1100"/>
          </a:p>
        </p:txBody>
      </p:sp>
      <p:sp>
        <p:nvSpPr>
          <p:cNvPr name="TextBox 23" id="23"/>
          <p:cNvSpPr txBox="true"/>
          <p:nvPr/>
        </p:nvSpPr>
        <p:spPr>
          <a:xfrm>
            <a:off x="4787900" y="43053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Year 3 profit margin anticipated at 20%</a:t>
            </a:r>
            <a:endParaRPr lang="en-US" sz="1100"/>
          </a:p>
        </p:txBody>
      </p:sp>
      <p:sp>
        <p:nvSpPr>
          <p:cNvPr name="TextBox 24" id="24"/>
          <p:cNvSpPr txBox="true"/>
          <p:nvPr/>
        </p:nvSpPr>
        <p:spPr>
          <a:xfrm>
            <a:off x="4787900" y="54229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Market trends favoring healthy foods</a:t>
            </a:r>
            <a:endParaRPr lang="en-US" sz="1100"/>
          </a:p>
        </p:txBody>
      </p:sp>
      <p:sp>
        <p:nvSpPr>
          <p:cNvPr name="TextBox 25" id="25"/>
          <p:cNvSpPr txBox="true"/>
          <p:nvPr/>
        </p:nvSpPr>
        <p:spPr>
          <a:xfrm>
            <a:off x="4787900" y="56388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Increased brand recognition through marketing</a:t>
            </a:r>
            <a:endParaRPr lang="en-US" sz="1100"/>
          </a:p>
        </p:txBody>
      </p:sp>
      <p:sp>
        <p:nvSpPr>
          <p:cNvPr name="TextBox 26" id="26"/>
          <p:cNvSpPr txBox="true"/>
          <p:nvPr/>
        </p:nvSpPr>
        <p:spPr>
          <a:xfrm>
            <a:off x="4787900" y="58547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Strategic distribution partnerships enhancing sales</a:t>
            </a:r>
            <a:endParaRPr lang="en-US" sz="1100"/>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sp>
        <p:nvSpPr>
          <p:cNvPr name="AutoShape 4" id="4"/>
          <p:cNvSpPr/>
          <p:nvPr/>
        </p:nvSpPr>
        <p:spPr>
          <a:xfrm>
            <a:off x="508000" y="1689100"/>
            <a:ext cx="2806700" cy="3644900"/>
          </a:xfrm>
          <a:prstGeom prst="rect">
            <a:avLst/>
          </a:prstGeom>
          <a:solidFill>
            <a:srgbClr val="000000">
              <a:alpha val="0"/>
            </a:srgbClr>
          </a:solidFill>
        </p:spPr>
      </p:sp>
      <p:sp>
        <p:nvSpPr>
          <p:cNvPr name="AutoShape 5" id="5"/>
          <p:cNvSpPr/>
          <p:nvPr/>
        </p:nvSpPr>
        <p:spPr>
          <a:xfrm>
            <a:off x="3784600" y="1689100"/>
            <a:ext cx="2806700" cy="3378200"/>
          </a:xfrm>
          <a:prstGeom prst="rect">
            <a:avLst/>
          </a:prstGeom>
          <a:solidFill>
            <a:srgbClr val="000000">
              <a:alpha val="0"/>
            </a:srgbClr>
          </a:solidFill>
        </p:spPr>
      </p:sp>
      <p:sp>
        <p:nvSpPr>
          <p:cNvPr name="AutoShape 6" id="6"/>
          <p:cNvSpPr/>
          <p:nvPr/>
        </p:nvSpPr>
        <p:spPr>
          <a:xfrm>
            <a:off x="7061200" y="1689100"/>
            <a:ext cx="2806700" cy="3644900"/>
          </a:xfrm>
          <a:prstGeom prst="rect">
            <a:avLst/>
          </a:prstGeom>
          <a:solidFill>
            <a:srgbClr val="000000">
              <a:alpha val="0"/>
            </a:srgbClr>
          </a:solidFill>
        </p:spPr>
      </p:sp>
      <p:sp>
        <p:nvSpPr>
          <p:cNvPr name="AutoShape 7" id="7"/>
          <p:cNvSpPr/>
          <p:nvPr/>
        </p:nvSpPr>
        <p:spPr>
          <a:xfrm>
            <a:off x="508000" y="0"/>
            <a:ext cx="0" cy="0"/>
          </a:xfrm>
          <a:prstGeom prst="rect">
            <a:avLst/>
          </a:prstGeom>
          <a:solidFill>
            <a:srgbClr val="000000">
              <a:alpha val="0"/>
            </a:srgbClr>
          </a:solidFill>
        </p:spPr>
      </p:sp>
      <p:sp>
        <p:nvSpPr>
          <p:cNvPr name="AutoShape 8" id="8"/>
          <p:cNvSpPr/>
          <p:nvPr/>
        </p:nvSpPr>
        <p:spPr>
          <a:xfrm>
            <a:off x="3784600" y="0"/>
            <a:ext cx="0" cy="0"/>
          </a:xfrm>
          <a:prstGeom prst="rect">
            <a:avLst/>
          </a:prstGeom>
          <a:solidFill>
            <a:srgbClr val="000000">
              <a:alpha val="0"/>
            </a:srgbClr>
          </a:solidFill>
        </p:spPr>
      </p:sp>
      <p:sp>
        <p:nvSpPr>
          <p:cNvPr name="AutoShape 9" id="9"/>
          <p:cNvSpPr/>
          <p:nvPr/>
        </p:nvSpPr>
        <p:spPr>
          <a:xfrm>
            <a:off x="7061200" y="0"/>
            <a:ext cx="0" cy="0"/>
          </a:xfrm>
          <a:prstGeom prst="rect">
            <a:avLst/>
          </a:prstGeom>
          <a:solidFill>
            <a:srgbClr val="000000">
              <a:alpha val="0"/>
            </a:srgbClr>
          </a:solidFill>
        </p:spPr>
      </p:sp>
      <p:sp>
        <p:nvSpPr>
          <p:cNvPr name="TextBox 10" id="10"/>
          <p:cNvSpPr txBox="true"/>
          <p:nvPr/>
        </p:nvSpPr>
        <p:spPr>
          <a:xfrm>
            <a:off x="1524000" y="1689100"/>
            <a:ext cx="762000" cy="762000"/>
          </a:xfrm>
          <a:prstGeom prst="roundRect">
            <a:avLst>
              <a:gd name="adj" fmla="val 50000"/>
            </a:avLst>
          </a:prstGeom>
          <a:solidFill>
            <a:srgbClr val="FFFFFF">
              <a:alpha val="9804"/>
            </a:srgbClr>
          </a:solidFill>
          <a:ln w="25400">
            <a:solidFill>
              <a:srgbClr val="FFFFFF"/>
            </a:solidFill>
          </a:ln>
        </p:spPr>
        <p:txBody>
          <a:bodyPr anchor="ctr" rtlCol="false" rIns="0" lIns="0" tIns="0" bIns="0"/>
          <a:lstStyle/>
          <a:p>
            <a:pPr algn="ctr" indent="0">
              <a:lnSpc>
                <a:spcPct val="100000"/>
              </a:lnSpc>
              <a:defRPr/>
            </a:pPr>
            <a:r>
              <a:rPr lang="en"/>
              <a:t/>
            </a:r>
            <a:r>
              <a:rPr lang="en-US" sz="2400" b="true">
                <a:solidFill>
                  <a:srgbClr val="000000"/>
                </a:solidFill>
                <a:latin typeface="苹方-简"/>
              </a:rPr>
              <a:t>01</a:t>
            </a:r>
            <a:endParaRPr lang="en-US" sz="1100"/>
          </a:p>
        </p:txBody>
      </p:sp>
      <p:sp>
        <p:nvSpPr>
          <p:cNvPr name="TextBox 11" id="11"/>
          <p:cNvSpPr txBox="true"/>
          <p:nvPr/>
        </p:nvSpPr>
        <p:spPr>
          <a:xfrm>
            <a:off x="4800600" y="1689100"/>
            <a:ext cx="762000" cy="762000"/>
          </a:xfrm>
          <a:prstGeom prst="roundRect">
            <a:avLst>
              <a:gd name="adj" fmla="val 50000"/>
            </a:avLst>
          </a:prstGeom>
          <a:solidFill>
            <a:srgbClr val="FFFFFF">
              <a:alpha val="9804"/>
            </a:srgbClr>
          </a:solidFill>
          <a:ln w="25400">
            <a:solidFill>
              <a:srgbClr val="FFFFFF"/>
            </a:solidFill>
          </a:ln>
        </p:spPr>
        <p:txBody>
          <a:bodyPr anchor="ctr" rtlCol="false" rIns="0" lIns="0" tIns="0" bIns="0"/>
          <a:lstStyle/>
          <a:p>
            <a:pPr algn="ctr" indent="0">
              <a:lnSpc>
                <a:spcPct val="100000"/>
              </a:lnSpc>
              <a:defRPr/>
            </a:pPr>
            <a:r>
              <a:rPr lang="en"/>
              <a:t/>
            </a:r>
            <a:r>
              <a:rPr lang="en-US" sz="2400" b="true">
                <a:solidFill>
                  <a:srgbClr val="000000"/>
                </a:solidFill>
                <a:latin typeface="苹方-简"/>
              </a:rPr>
              <a:t>02</a:t>
            </a:r>
            <a:endParaRPr lang="en-US" sz="1100"/>
          </a:p>
        </p:txBody>
      </p:sp>
      <p:sp>
        <p:nvSpPr>
          <p:cNvPr name="TextBox 12" id="12"/>
          <p:cNvSpPr txBox="true"/>
          <p:nvPr/>
        </p:nvSpPr>
        <p:spPr>
          <a:xfrm>
            <a:off x="8089900" y="1689100"/>
            <a:ext cx="762000" cy="762000"/>
          </a:xfrm>
          <a:prstGeom prst="roundRect">
            <a:avLst>
              <a:gd name="adj" fmla="val 50000"/>
            </a:avLst>
          </a:prstGeom>
          <a:solidFill>
            <a:srgbClr val="FFFFFF">
              <a:alpha val="9804"/>
            </a:srgbClr>
          </a:solidFill>
          <a:ln w="25400">
            <a:solidFill>
              <a:srgbClr val="FFFFFF"/>
            </a:solidFill>
          </a:ln>
        </p:spPr>
        <p:txBody>
          <a:bodyPr anchor="ctr" rtlCol="false" rIns="0" lIns="0" tIns="0" bIns="0"/>
          <a:lstStyle/>
          <a:p>
            <a:pPr algn="ctr" indent="0">
              <a:lnSpc>
                <a:spcPct val="100000"/>
              </a:lnSpc>
              <a:defRPr/>
            </a:pPr>
            <a:r>
              <a:rPr lang="en"/>
              <a:t/>
            </a:r>
            <a:r>
              <a:rPr lang="en-US" sz="2400" b="true">
                <a:solidFill>
                  <a:srgbClr val="000000"/>
                </a:solidFill>
                <a:latin typeface="苹方-简"/>
              </a:rPr>
              <a:t>03</a:t>
            </a:r>
            <a:endParaRPr lang="en-US" sz="1100"/>
          </a:p>
        </p:txBody>
      </p:sp>
      <p:sp>
        <p:nvSpPr>
          <p:cNvPr name="TextBox 13" id="13"/>
          <p:cNvSpPr txBox="true"/>
          <p:nvPr/>
        </p:nvSpPr>
        <p:spPr>
          <a:xfrm>
            <a:off x="508000" y="762000"/>
            <a:ext cx="9372600" cy="419100"/>
          </a:xfrm>
          <a:prstGeom prst="rect">
            <a:avLst/>
          </a:prstGeom>
          <a:solidFill>
            <a:srgbClr val="000000">
              <a:alpha val="0"/>
            </a:srgbClr>
          </a:solidFill>
        </p:spPr>
        <p:txBody>
          <a:bodyPr anchor="ctr" rtlCol="false" rIns="0" lIns="0" tIns="0" bIns="0"/>
          <a:lstStyle/>
          <a:p>
            <a:pPr algn="ctr" indent="1016000">
              <a:lnSpc>
                <a:spcPct val="100000"/>
              </a:lnSpc>
              <a:defRPr/>
            </a:pPr>
            <a:r>
              <a:rPr lang="en"/>
              <a:t/>
            </a:r>
            <a:r>
              <a:rPr lang="en-US" sz="2800" b="true">
                <a:solidFill>
                  <a:srgbClr val="000000"/>
                </a:solidFill>
                <a:latin typeface="苹方-简"/>
              </a:rPr>
              <a:t>Cash Flow Analysis</a:t>
            </a:r>
            <a:endParaRPr lang="en-US" sz="1100"/>
          </a:p>
        </p:txBody>
      </p:sp>
      <p:sp>
        <p:nvSpPr>
          <p:cNvPr name="TextBox 14" id="14"/>
          <p:cNvSpPr txBox="true"/>
          <p:nvPr/>
        </p:nvSpPr>
        <p:spPr>
          <a:xfrm>
            <a:off x="508000" y="2705100"/>
            <a:ext cx="2806700" cy="635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000" b="true">
                <a:solidFill>
                  <a:srgbClr val="000000"/>
                </a:solidFill>
                <a:latin typeface="苹方-简"/>
              </a:rPr>
              <a:t>Importance of Cash Flow</a:t>
            </a:r>
            <a:endParaRPr lang="en-US" sz="1100"/>
          </a:p>
        </p:txBody>
      </p:sp>
      <p:sp>
        <p:nvSpPr>
          <p:cNvPr name="TextBox 15" id="15"/>
          <p:cNvSpPr txBox="true"/>
          <p:nvPr/>
        </p:nvSpPr>
        <p:spPr>
          <a:xfrm>
            <a:off x="3784600" y="2705100"/>
            <a:ext cx="2806700" cy="635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000" b="true">
                <a:solidFill>
                  <a:srgbClr val="000000"/>
                </a:solidFill>
                <a:latin typeface="苹方-简"/>
              </a:rPr>
              <a:t>Monitoring Cash Movements</a:t>
            </a:r>
            <a:endParaRPr lang="en-US" sz="1100"/>
          </a:p>
        </p:txBody>
      </p:sp>
      <p:sp>
        <p:nvSpPr>
          <p:cNvPr name="TextBox 16" id="16"/>
          <p:cNvSpPr txBox="true"/>
          <p:nvPr/>
        </p:nvSpPr>
        <p:spPr>
          <a:xfrm>
            <a:off x="7061200" y="2705100"/>
            <a:ext cx="2806700" cy="635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000" b="true">
                <a:solidFill>
                  <a:srgbClr val="000000"/>
                </a:solidFill>
                <a:latin typeface="苹方-简"/>
              </a:rPr>
              <a:t>Investor Confidence Building</a:t>
            </a:r>
            <a:endParaRPr lang="en-US" sz="1100"/>
          </a:p>
        </p:txBody>
      </p:sp>
      <p:sp>
        <p:nvSpPr>
          <p:cNvPr name="TextBox 17" id="17"/>
          <p:cNvSpPr txBox="true"/>
          <p:nvPr/>
        </p:nvSpPr>
        <p:spPr>
          <a:xfrm>
            <a:off x="508000" y="3467100"/>
            <a:ext cx="2946400" cy="18669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Effective cash flow management is vital for the healthy food brand's sustainability, enabling timely investments and operational efficiency while ensuring the ability to meet financial obligations and capitalize on growth opportunities.</a:t>
            </a:r>
            <a:endParaRPr lang="en-US" sz="1100"/>
          </a:p>
        </p:txBody>
      </p:sp>
      <p:sp>
        <p:nvSpPr>
          <p:cNvPr name="TextBox 18" id="18"/>
          <p:cNvSpPr txBox="true"/>
          <p:nvPr/>
        </p:nvSpPr>
        <p:spPr>
          <a:xfrm>
            <a:off x="3784600" y="3467100"/>
            <a:ext cx="2946400" cy="1600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Regular tracking of cash inflows and outflows is essential to identify trends, manage liquidity, and make informed decisions that support the brand's financial health and strategic objectives.</a:t>
            </a:r>
            <a:endParaRPr lang="en-US" sz="1100"/>
          </a:p>
        </p:txBody>
      </p:sp>
      <p:sp>
        <p:nvSpPr>
          <p:cNvPr name="TextBox 19" id="19"/>
          <p:cNvSpPr txBox="true"/>
          <p:nvPr/>
        </p:nvSpPr>
        <p:spPr>
          <a:xfrm>
            <a:off x="7061200" y="3467100"/>
            <a:ext cx="2946400" cy="18669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A robust cash flow analysis demonstrates fiscal responsibility and operational viability, instilling confidence in potential investors regarding the brand's ability to generate returns and navigate market challenges effectively.</a:t>
            </a:r>
            <a:endParaRPr lang="en-US" sz="1100"/>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0" r="0"/>
          <a:stretch>
            <a:fillRect/>
          </a:stretch>
        </p:blipFill>
        <p:spPr>
          <a:xfrm>
            <a:off x="1016000" y="1016000"/>
            <a:ext cx="3810000" cy="3810000"/>
          </a:xfrm>
          <a:prstGeom prst="roundRect">
            <a:avLst>
              <a:gd name="adj" fmla="val 6000"/>
            </a:avLst>
          </a:prstGeom>
        </p:spPr>
      </p:pic>
      <p:sp>
        <p:nvSpPr>
          <p:cNvPr name="AutoShape 5" id="5"/>
          <p:cNvSpPr/>
          <p:nvPr/>
        </p:nvSpPr>
        <p:spPr>
          <a:xfrm>
            <a:off x="5410200" y="2374900"/>
            <a:ext cx="3810000" cy="1638300"/>
          </a:xfrm>
          <a:prstGeom prst="rect">
            <a:avLst/>
          </a:prstGeom>
          <a:solidFill>
            <a:srgbClr val="000000">
              <a:alpha val="0"/>
            </a:srgbClr>
          </a:solidFill>
        </p:spPr>
      </p:sp>
      <p:sp>
        <p:nvSpPr>
          <p:cNvPr name="AutoShape 6" id="6"/>
          <p:cNvSpPr/>
          <p:nvPr/>
        </p:nvSpPr>
        <p:spPr>
          <a:xfrm>
            <a:off x="1016000" y="1016000"/>
            <a:ext cx="3810000" cy="3810000"/>
          </a:xfrm>
          <a:prstGeom prst="rect">
            <a:avLst/>
          </a:prstGeom>
          <a:solidFill>
            <a:srgbClr val="000000">
              <a:alpha val="0"/>
            </a:srgbClr>
          </a:solidFill>
        </p:spPr>
      </p:sp>
      <p:sp>
        <p:nvSpPr>
          <p:cNvPr name="AutoShape 7" id="7"/>
          <p:cNvSpPr/>
          <p:nvPr/>
        </p:nvSpPr>
        <p:spPr>
          <a:xfrm>
            <a:off x="5410200" y="2222500"/>
            <a:ext cx="635000" cy="25400"/>
          </a:xfrm>
          <a:prstGeom prst="rect">
            <a:avLst/>
          </a:prstGeom>
          <a:solidFill>
            <a:srgbClr val="000000"/>
          </a:solidFill>
        </p:spPr>
      </p:sp>
      <p:sp>
        <p:nvSpPr>
          <p:cNvPr name="TextBox 8" id="8"/>
          <p:cNvSpPr txBox="true"/>
          <p:nvPr/>
        </p:nvSpPr>
        <p:spPr>
          <a:xfrm>
            <a:off x="5410200" y="1270000"/>
            <a:ext cx="3810000" cy="8509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2800" b="true">
                <a:solidFill>
                  <a:srgbClr val="000000"/>
                </a:solidFill>
                <a:latin typeface="苹方-简"/>
              </a:rPr>
              <a:t>Vision and Mission of the Healthy Food Brand</a:t>
            </a:r>
            <a:endParaRPr lang="en-US" sz="1100"/>
          </a:p>
        </p:txBody>
      </p:sp>
      <p:sp>
        <p:nvSpPr>
          <p:cNvPr name="TextBox 9" id="9"/>
          <p:cNvSpPr txBox="true"/>
          <p:nvPr/>
        </p:nvSpPr>
        <p:spPr>
          <a:xfrm>
            <a:off x="5410200" y="2374900"/>
            <a:ext cx="3810000" cy="2413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600" b="true">
                <a:solidFill>
                  <a:srgbClr val="000000"/>
                </a:solidFill>
                <a:latin typeface="苹方-简"/>
              </a:rPr>
              <a:t>Core Values and Impact</a:t>
            </a:r>
            <a:endParaRPr lang="en-US" sz="1100"/>
          </a:p>
        </p:txBody>
      </p:sp>
      <p:sp>
        <p:nvSpPr>
          <p:cNvPr name="TextBox 10" id="10"/>
          <p:cNvSpPr txBox="true"/>
          <p:nvPr/>
        </p:nvSpPr>
        <p:spPr>
          <a:xfrm>
            <a:off x="5410200" y="27432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Health-centric focus</a:t>
            </a:r>
            <a:endParaRPr lang="en-US" sz="1100"/>
          </a:p>
        </p:txBody>
      </p:sp>
      <p:sp>
        <p:nvSpPr>
          <p:cNvPr name="TextBox 11" id="11"/>
          <p:cNvSpPr txBox="true"/>
          <p:nvPr/>
        </p:nvSpPr>
        <p:spPr>
          <a:xfrm>
            <a:off x="5410200" y="29591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Sustainable sourcing practices</a:t>
            </a:r>
            <a:endParaRPr lang="en-US" sz="1100"/>
          </a:p>
        </p:txBody>
      </p:sp>
      <p:sp>
        <p:nvSpPr>
          <p:cNvPr name="TextBox 12" id="12"/>
          <p:cNvSpPr txBox="true"/>
          <p:nvPr/>
        </p:nvSpPr>
        <p:spPr>
          <a:xfrm>
            <a:off x="5410200" y="31623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Innovative product development</a:t>
            </a:r>
            <a:endParaRPr lang="en-US" sz="1100"/>
          </a:p>
        </p:txBody>
      </p:sp>
      <p:sp>
        <p:nvSpPr>
          <p:cNvPr name="TextBox 13" id="13"/>
          <p:cNvSpPr txBox="true"/>
          <p:nvPr/>
        </p:nvSpPr>
        <p:spPr>
          <a:xfrm>
            <a:off x="5410200" y="33782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Educational initiatives for consumers</a:t>
            </a:r>
            <a:endParaRPr lang="en-US" sz="1100"/>
          </a:p>
        </p:txBody>
      </p:sp>
      <p:sp>
        <p:nvSpPr>
          <p:cNvPr name="TextBox 14" id="14"/>
          <p:cNvSpPr txBox="true"/>
          <p:nvPr/>
        </p:nvSpPr>
        <p:spPr>
          <a:xfrm>
            <a:off x="5410200" y="35941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Community engagement efforts</a:t>
            </a:r>
            <a:endParaRPr lang="en-US" sz="1100"/>
          </a:p>
        </p:txBody>
      </p:sp>
      <p:sp>
        <p:nvSpPr>
          <p:cNvPr name="TextBox 15" id="15"/>
          <p:cNvSpPr txBox="true"/>
          <p:nvPr/>
        </p:nvSpPr>
        <p:spPr>
          <a:xfrm>
            <a:off x="5410200" y="38100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Accessibility for diverse audiences</a:t>
            </a:r>
            <a:endParaRPr lang="en-US" sz="1100"/>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8000" r="8000"/>
          <a:stretch>
            <a:fillRect/>
          </a:stretch>
        </p:blipFill>
        <p:spPr>
          <a:xfrm>
            <a:off x="0" y="0"/>
            <a:ext cx="10388600" cy="6946900"/>
          </a:xfrm>
          <a:prstGeom prst="rect">
            <a:avLst/>
          </a:prstGeom>
        </p:spPr>
      </p:pic>
      <p:sp>
        <p:nvSpPr>
          <p:cNvPr name="AutoShape 3" id="3"/>
          <p:cNvSpPr/>
          <p:nvPr/>
        </p:nvSpPr>
        <p:spPr>
          <a:xfrm>
            <a:off x="0" y="0"/>
            <a:ext cx="10388600" cy="6946900"/>
          </a:xfrm>
          <a:prstGeom prst="rect">
            <a:avLst/>
          </a:prstGeom>
          <a:solidFill>
            <a:srgbClr val="000000">
              <a:alpha val="0"/>
            </a:srgbClr>
          </a:solidFill>
        </p:spPr>
      </p:sp>
      <p:sp>
        <p:nvSpPr>
          <p:cNvPr name="AutoShape 4" id="4"/>
          <p:cNvSpPr/>
          <p:nvPr/>
        </p:nvSpPr>
        <p:spPr>
          <a:xfrm>
            <a:off x="774700" y="1689100"/>
            <a:ext cx="4216400" cy="4876800"/>
          </a:xfrm>
          <a:prstGeom prst="roundRect">
            <a:avLst>
              <a:gd name="adj" fmla="val 3614"/>
            </a:avLst>
          </a:prstGeom>
          <a:solidFill>
            <a:srgbClr val="FFFFFF">
              <a:alpha val="9804"/>
            </a:srgbClr>
          </a:solidFill>
          <a:ln w="25400">
            <a:solidFill>
              <a:srgbClr val="FFFFFF"/>
            </a:solidFill>
          </a:ln>
        </p:spPr>
      </p:sp>
      <p:sp>
        <p:nvSpPr>
          <p:cNvPr name="AutoShape 5" id="5"/>
          <p:cNvSpPr/>
          <p:nvPr/>
        </p:nvSpPr>
        <p:spPr>
          <a:xfrm>
            <a:off x="5384800" y="1689100"/>
            <a:ext cx="4216400" cy="4876800"/>
          </a:xfrm>
          <a:prstGeom prst="roundRect">
            <a:avLst>
              <a:gd name="adj" fmla="val 3614"/>
            </a:avLst>
          </a:prstGeom>
          <a:solidFill>
            <a:srgbClr val="FFFFFF">
              <a:alpha val="9804"/>
            </a:srgbClr>
          </a:solidFill>
          <a:ln w="25400">
            <a:solidFill>
              <a:srgbClr val="FFFFFF"/>
            </a:solidFill>
          </a:ln>
        </p:spPr>
      </p:sp>
      <p:sp>
        <p:nvSpPr>
          <p:cNvPr name="TextBox 6" id="6"/>
          <p:cNvSpPr txBox="true"/>
          <p:nvPr/>
        </p:nvSpPr>
        <p:spPr>
          <a:xfrm>
            <a:off x="508000" y="762000"/>
            <a:ext cx="9372600" cy="419100"/>
          </a:xfrm>
          <a:prstGeom prst="rect">
            <a:avLst/>
          </a:prstGeom>
          <a:solidFill>
            <a:srgbClr val="000000">
              <a:alpha val="0"/>
            </a:srgbClr>
          </a:solidFill>
        </p:spPr>
        <p:txBody>
          <a:bodyPr anchor="ctr" rtlCol="false" rIns="0" lIns="0" tIns="0" bIns="0"/>
          <a:lstStyle/>
          <a:p>
            <a:pPr algn="ctr" indent="1016000">
              <a:lnSpc>
                <a:spcPct val="100000"/>
              </a:lnSpc>
              <a:defRPr/>
            </a:pPr>
            <a:r>
              <a:rPr lang="en"/>
              <a:t/>
            </a:r>
            <a:r>
              <a:rPr lang="en-US" sz="2800" b="true">
                <a:solidFill>
                  <a:srgbClr val="000000"/>
                </a:solidFill>
                <a:latin typeface="苹方-简"/>
              </a:rPr>
              <a:t>Financial Assumptions and Key Metrics</a:t>
            </a:r>
            <a:endParaRPr lang="en-US" sz="1100"/>
          </a:p>
        </p:txBody>
      </p:sp>
      <p:sp>
        <p:nvSpPr>
          <p:cNvPr name="TextBox 7" id="7"/>
          <p:cNvSpPr txBox="true"/>
          <p:nvPr/>
        </p:nvSpPr>
        <p:spPr>
          <a:xfrm>
            <a:off x="1422400" y="2222500"/>
            <a:ext cx="2921000" cy="9144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alpha val="87843"/>
                  </a:srgbClr>
                </a:solidFill>
                <a:latin typeface="苹方-简"/>
              </a:rPr>
              <a:t>Market Growth Insights</a:t>
            </a:r>
            <a:endParaRPr lang="en-US" sz="1100"/>
          </a:p>
        </p:txBody>
      </p:sp>
      <p:sp>
        <p:nvSpPr>
          <p:cNvPr name="TextBox 8" id="8"/>
          <p:cNvSpPr txBox="true"/>
          <p:nvPr/>
        </p:nvSpPr>
        <p:spPr>
          <a:xfrm>
            <a:off x="6019800" y="2222500"/>
            <a:ext cx="2921000" cy="9144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alpha val="87843"/>
                  </a:srgbClr>
                </a:solidFill>
                <a:latin typeface="苹方-简"/>
              </a:rPr>
              <a:t>Customer Value Proposition</a:t>
            </a:r>
            <a:endParaRPr lang="en-US" sz="1100"/>
          </a:p>
        </p:txBody>
      </p:sp>
      <p:sp>
        <p:nvSpPr>
          <p:cNvPr name="TextBox 9" id="9"/>
          <p:cNvSpPr txBox="true"/>
          <p:nvPr/>
        </p:nvSpPr>
        <p:spPr>
          <a:xfrm>
            <a:off x="1054100" y="3276600"/>
            <a:ext cx="3657600" cy="27559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600" b="false">
                <a:solidFill>
                  <a:srgbClr val="000000">
                    <a:alpha val="87843"/>
                  </a:srgbClr>
                </a:solidFill>
                <a:latin typeface="苹方-简"/>
              </a:rPr>
              <a:t>The healthy food sector's anticipated 10% CAGR reflects a significant shift in consumer preferences towards health and wellness, indicating a robust opportunity for investment. This growth is fueled by increasing awareness of nutrition, driving demand for innovative and nutritious food products that align with modern lifestyles.</a:t>
            </a:r>
            <a:endParaRPr lang="en-US" sz="1100"/>
          </a:p>
        </p:txBody>
      </p:sp>
      <p:sp>
        <p:nvSpPr>
          <p:cNvPr name="TextBox 10" id="10"/>
          <p:cNvSpPr txBox="true"/>
          <p:nvPr/>
        </p:nvSpPr>
        <p:spPr>
          <a:xfrm>
            <a:off x="5664200" y="3276600"/>
            <a:ext cx="3657600" cy="27559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600" b="false">
                <a:solidFill>
                  <a:srgbClr val="000000">
                    <a:alpha val="87843"/>
                  </a:srgbClr>
                </a:solidFill>
                <a:latin typeface="苹方-简"/>
              </a:rPr>
              <a:t>With an estimated customer lifetime value of $500, the brand's focus on quality and customer satisfaction is expected to enhance retention rates. This strong LTV, combined with a decreasing customer acquisition cost, underscores the brand's potential for sustainable profitability and long-term investor returns.</a:t>
            </a:r>
            <a:endParaRPr lang="en-US" sz="1100"/>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1000" r="1000"/>
          <a:stretch>
            <a:fillRect/>
          </a:stretch>
        </p:blipFill>
        <p:spPr>
          <a:xfrm>
            <a:off x="0" y="0"/>
            <a:ext cx="10388600" cy="5854700"/>
          </a:xfrm>
          <a:prstGeom prst="rect">
            <a:avLst/>
          </a:prstGeom>
        </p:spPr>
      </p:pic>
      <p:sp>
        <p:nvSpPr>
          <p:cNvPr name="AutoShape 5" id="5"/>
          <p:cNvSpPr/>
          <p:nvPr/>
        </p:nvSpPr>
        <p:spPr>
          <a:xfrm>
            <a:off x="1270000" y="1778000"/>
            <a:ext cx="7848600" cy="266700"/>
          </a:xfrm>
          <a:prstGeom prst="rect">
            <a:avLst/>
          </a:prstGeom>
          <a:solidFill>
            <a:srgbClr val="000000">
              <a:alpha val="0"/>
            </a:srgbClr>
          </a:solidFill>
        </p:spPr>
      </p:sp>
      <p:sp>
        <p:nvSpPr>
          <p:cNvPr name="AutoShape 6" id="6"/>
          <p:cNvSpPr/>
          <p:nvPr/>
        </p:nvSpPr>
        <p:spPr>
          <a:xfrm>
            <a:off x="0" y="0"/>
            <a:ext cx="10388600" cy="5854700"/>
          </a:xfrm>
          <a:prstGeom prst="rect">
            <a:avLst/>
          </a:prstGeom>
          <a:solidFill>
            <a:srgbClr val="000000">
              <a:alpha val="0"/>
            </a:srgbClr>
          </a:solidFill>
        </p:spPr>
      </p:sp>
      <p:sp>
        <p:nvSpPr>
          <p:cNvPr name="AutoShape 7" id="7"/>
          <p:cNvSpPr/>
          <p:nvPr/>
        </p:nvSpPr>
        <p:spPr>
          <a:xfrm>
            <a:off x="0" y="0"/>
            <a:ext cx="10388600" cy="5854700"/>
          </a:xfrm>
          <a:prstGeom prst="rect">
            <a:avLst/>
          </a:prstGeom>
          <a:solidFill>
            <a:srgbClr val="000000">
              <a:alpha val="0"/>
            </a:srgbClr>
          </a:solidFill>
        </p:spPr>
      </p:sp>
      <p:sp>
        <p:nvSpPr>
          <p:cNvPr name="TextBox 8" id="8"/>
          <p:cNvSpPr txBox="true"/>
          <p:nvPr/>
        </p:nvSpPr>
        <p:spPr>
          <a:xfrm>
            <a:off x="1270000" y="2552700"/>
            <a:ext cx="7848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The Team Introduction</a:t>
            </a:r>
            <a:endParaRPr lang="en-US" sz="1100"/>
          </a:p>
        </p:txBody>
      </p:sp>
      <p:sp>
        <p:nvSpPr>
          <p:cNvPr name="TextBox 9" id="9"/>
          <p:cNvSpPr txBox="true"/>
          <p:nvPr/>
        </p:nvSpPr>
        <p:spPr>
          <a:xfrm>
            <a:off x="1270000" y="1778000"/>
            <a:ext cx="78486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Section 8</a:t>
            </a:r>
            <a:endParaRPr lang="en-US" sz="1100"/>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000" r="3000"/>
          <a:stretch>
            <a:fillRect/>
          </a:stretch>
        </p:blipFill>
        <p:spPr>
          <a:xfrm>
            <a:off x="0" y="0"/>
            <a:ext cx="10388600" cy="6223000"/>
          </a:xfrm>
          <a:prstGeom prst="rect">
            <a:avLst/>
          </a:prstGeom>
        </p:spPr>
      </p:pic>
      <p:sp>
        <p:nvSpPr>
          <p:cNvPr name="AutoShape 3" id="3"/>
          <p:cNvSpPr/>
          <p:nvPr/>
        </p:nvSpPr>
        <p:spPr>
          <a:xfrm>
            <a:off x="0" y="0"/>
            <a:ext cx="10388600" cy="6223000"/>
          </a:xfrm>
          <a:prstGeom prst="rect">
            <a:avLst/>
          </a:prstGeom>
          <a:solidFill>
            <a:srgbClr val="000000">
              <a:alpha val="0"/>
            </a:srgbClr>
          </a:solidFill>
        </p:spPr>
      </p:sp>
      <p:pic>
        <p:nvPicPr>
          <p:cNvPr name="Picture 4" id="4"/>
          <p:cNvPicPr>
            <a:picLocks noChangeAspect="true"/>
          </p:cNvPicPr>
          <p:nvPr/>
        </p:nvPicPr>
        <p:blipFill>
          <a:blip r:embed="rId3"/>
          <a:srcRect t="1000" b="1000"/>
          <a:stretch>
            <a:fillRect/>
          </a:stretch>
        </p:blipFill>
        <p:spPr>
          <a:xfrm>
            <a:off x="254000" y="1892300"/>
            <a:ext cx="3124200" cy="3822700"/>
          </a:xfrm>
          <a:prstGeom prst="roundRect">
            <a:avLst>
              <a:gd name="adj" fmla="val 14634"/>
            </a:avLst>
          </a:prstGeom>
        </p:spPr>
      </p:pic>
      <p:sp>
        <p:nvSpPr>
          <p:cNvPr name="AutoShape 5" id="5"/>
          <p:cNvSpPr/>
          <p:nvPr/>
        </p:nvSpPr>
        <p:spPr>
          <a:xfrm>
            <a:off x="3632200" y="1892300"/>
            <a:ext cx="3124200" cy="3822700"/>
          </a:xfrm>
          <a:prstGeom prst="roundRect">
            <a:avLst>
              <a:gd name="adj" fmla="val 14634"/>
            </a:avLst>
          </a:prstGeom>
          <a:solidFill>
            <a:srgbClr val="000000">
              <a:alpha val="0"/>
            </a:srgbClr>
          </a:solidFill>
          <a:ln w="25400">
            <a:solidFill>
              <a:srgbClr val="FFFFFF"/>
            </a:solidFill>
          </a:ln>
        </p:spPr>
      </p:sp>
      <p:pic>
        <p:nvPicPr>
          <p:cNvPr name="Picture 6" id="6"/>
          <p:cNvPicPr>
            <a:picLocks noChangeAspect="true"/>
          </p:cNvPicPr>
          <p:nvPr/>
        </p:nvPicPr>
        <p:blipFill>
          <a:blip r:embed="rId3"/>
          <a:srcRect t="1000" b="1000"/>
          <a:stretch>
            <a:fillRect/>
          </a:stretch>
        </p:blipFill>
        <p:spPr>
          <a:xfrm>
            <a:off x="7010400" y="1892300"/>
            <a:ext cx="3124200" cy="3822700"/>
          </a:xfrm>
          <a:prstGeom prst="roundRect">
            <a:avLst>
              <a:gd name="adj" fmla="val 14634"/>
            </a:avLst>
          </a:prstGeom>
        </p:spPr>
      </p:pic>
      <p:sp>
        <p:nvSpPr>
          <p:cNvPr name="AutoShape 7" id="7"/>
          <p:cNvSpPr/>
          <p:nvPr/>
        </p:nvSpPr>
        <p:spPr>
          <a:xfrm>
            <a:off x="254000" y="2095500"/>
            <a:ext cx="0" cy="711200"/>
          </a:xfrm>
          <a:prstGeom prst="rect">
            <a:avLst/>
          </a:prstGeom>
          <a:solidFill>
            <a:srgbClr val="FFFFFF">
              <a:alpha val="0"/>
            </a:srgbClr>
          </a:solidFill>
        </p:spPr>
      </p:sp>
      <p:sp>
        <p:nvSpPr>
          <p:cNvPr name="AutoShape 8" id="8"/>
          <p:cNvSpPr/>
          <p:nvPr/>
        </p:nvSpPr>
        <p:spPr>
          <a:xfrm>
            <a:off x="254000" y="1892300"/>
            <a:ext cx="3124200" cy="3822700"/>
          </a:xfrm>
          <a:prstGeom prst="roundRect">
            <a:avLst>
              <a:gd name="adj" fmla="val 14634"/>
            </a:avLst>
          </a:prstGeom>
          <a:solidFill>
            <a:srgbClr val="000000">
              <a:alpha val="0"/>
            </a:srgbClr>
          </a:solidFill>
          <a:ln w="25400">
            <a:solidFill>
              <a:srgbClr val="FFFFFF">
                <a:alpha val="95294"/>
              </a:srgbClr>
            </a:solidFill>
          </a:ln>
        </p:spPr>
      </p:sp>
      <p:sp>
        <p:nvSpPr>
          <p:cNvPr name="AutoShape 9" id="9"/>
          <p:cNvSpPr/>
          <p:nvPr/>
        </p:nvSpPr>
        <p:spPr>
          <a:xfrm>
            <a:off x="3632200" y="2095500"/>
            <a:ext cx="0" cy="711200"/>
          </a:xfrm>
          <a:prstGeom prst="rect">
            <a:avLst/>
          </a:prstGeom>
          <a:solidFill>
            <a:srgbClr val="000000"/>
          </a:solidFill>
        </p:spPr>
      </p:sp>
      <p:sp>
        <p:nvSpPr>
          <p:cNvPr name="AutoShape 10" id="10"/>
          <p:cNvSpPr/>
          <p:nvPr/>
        </p:nvSpPr>
        <p:spPr>
          <a:xfrm>
            <a:off x="3632200" y="1892300"/>
            <a:ext cx="3124200" cy="3822700"/>
          </a:xfrm>
          <a:prstGeom prst="roundRect">
            <a:avLst>
              <a:gd name="adj" fmla="val 14634"/>
            </a:avLst>
          </a:prstGeom>
          <a:solidFill>
            <a:srgbClr val="000000">
              <a:alpha val="0"/>
            </a:srgbClr>
          </a:solidFill>
          <a:ln w="25400">
            <a:solidFill>
              <a:srgbClr val="FFFFFF"/>
            </a:solidFill>
          </a:ln>
        </p:spPr>
      </p:sp>
      <p:sp>
        <p:nvSpPr>
          <p:cNvPr name="AutoShape 11" id="11"/>
          <p:cNvSpPr/>
          <p:nvPr/>
        </p:nvSpPr>
        <p:spPr>
          <a:xfrm>
            <a:off x="7010400" y="2095500"/>
            <a:ext cx="0" cy="711200"/>
          </a:xfrm>
          <a:prstGeom prst="rect">
            <a:avLst/>
          </a:prstGeom>
          <a:solidFill>
            <a:srgbClr val="FFFFFF">
              <a:alpha val="0"/>
            </a:srgbClr>
          </a:solidFill>
        </p:spPr>
      </p:sp>
      <p:sp>
        <p:nvSpPr>
          <p:cNvPr name="AutoShape 12" id="12"/>
          <p:cNvSpPr/>
          <p:nvPr/>
        </p:nvSpPr>
        <p:spPr>
          <a:xfrm>
            <a:off x="7010400" y="1892300"/>
            <a:ext cx="3124200" cy="3822700"/>
          </a:xfrm>
          <a:prstGeom prst="roundRect">
            <a:avLst>
              <a:gd name="adj" fmla="val 14634"/>
            </a:avLst>
          </a:prstGeom>
          <a:solidFill>
            <a:srgbClr val="000000">
              <a:alpha val="0"/>
            </a:srgbClr>
          </a:solidFill>
          <a:ln w="25400">
            <a:solidFill>
              <a:srgbClr val="FFFFFF">
                <a:alpha val="95294"/>
              </a:srgbClr>
            </a:solidFill>
          </a:ln>
        </p:spPr>
      </p:sp>
      <p:sp>
        <p:nvSpPr>
          <p:cNvPr name="TextBox 13" id="13"/>
          <p:cNvSpPr txBox="true"/>
          <p:nvPr/>
        </p:nvSpPr>
        <p:spPr>
          <a:xfrm>
            <a:off x="660400" y="2298700"/>
            <a:ext cx="23114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01</a:t>
            </a:r>
            <a:endParaRPr lang="en-US" sz="1100"/>
          </a:p>
        </p:txBody>
      </p:sp>
      <p:sp>
        <p:nvSpPr>
          <p:cNvPr name="TextBox 14" id="14"/>
          <p:cNvSpPr txBox="true"/>
          <p:nvPr/>
        </p:nvSpPr>
        <p:spPr>
          <a:xfrm>
            <a:off x="4038600" y="2298700"/>
            <a:ext cx="23114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02</a:t>
            </a:r>
            <a:endParaRPr lang="en-US" sz="1100"/>
          </a:p>
        </p:txBody>
      </p:sp>
      <p:sp>
        <p:nvSpPr>
          <p:cNvPr name="TextBox 15" id="15"/>
          <p:cNvSpPr txBox="true"/>
          <p:nvPr/>
        </p:nvSpPr>
        <p:spPr>
          <a:xfrm>
            <a:off x="7416800" y="2298700"/>
            <a:ext cx="23114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03</a:t>
            </a:r>
            <a:endParaRPr lang="en-US" sz="1100"/>
          </a:p>
        </p:txBody>
      </p:sp>
      <p:sp>
        <p:nvSpPr>
          <p:cNvPr name="TextBox 16" id="16"/>
          <p:cNvSpPr txBox="true"/>
          <p:nvPr/>
        </p:nvSpPr>
        <p:spPr>
          <a:xfrm>
            <a:off x="254000" y="1016000"/>
            <a:ext cx="9880600" cy="419100"/>
          </a:xfrm>
          <a:prstGeom prst="rect">
            <a:avLst/>
          </a:prstGeom>
          <a:solidFill>
            <a:srgbClr val="000000">
              <a:alpha val="0"/>
            </a:srgbClr>
          </a:solidFill>
        </p:spPr>
        <p:txBody>
          <a:bodyPr anchor="ctr" rtlCol="false" rIns="0" lIns="0" tIns="0" bIns="0"/>
          <a:lstStyle/>
          <a:p>
            <a:pPr algn="ctr" indent="1016000">
              <a:lnSpc>
                <a:spcPct val="100000"/>
              </a:lnSpc>
              <a:defRPr/>
            </a:pPr>
            <a:r>
              <a:rPr lang="en"/>
              <a:t/>
            </a:r>
            <a:r>
              <a:rPr lang="en-US" sz="2800" b="true">
                <a:solidFill>
                  <a:srgbClr val="000000"/>
                </a:solidFill>
                <a:latin typeface="苹方-简"/>
              </a:rPr>
              <a:t>Background and Experience of the Founding Team</a:t>
            </a:r>
            <a:endParaRPr lang="en-US" sz="1100"/>
          </a:p>
        </p:txBody>
      </p:sp>
      <p:sp>
        <p:nvSpPr>
          <p:cNvPr name="TextBox 17" id="17"/>
          <p:cNvSpPr txBox="true"/>
          <p:nvPr/>
        </p:nvSpPr>
        <p:spPr>
          <a:xfrm>
            <a:off x="660400" y="2933700"/>
            <a:ext cx="23114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Diverse Industry Expertise</a:t>
            </a:r>
            <a:endParaRPr lang="en-US" sz="1100"/>
          </a:p>
        </p:txBody>
      </p:sp>
      <p:sp>
        <p:nvSpPr>
          <p:cNvPr name="TextBox 18" id="18"/>
          <p:cNvSpPr txBox="true"/>
          <p:nvPr/>
        </p:nvSpPr>
        <p:spPr>
          <a:xfrm>
            <a:off x="4038600" y="2933700"/>
            <a:ext cx="23114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Proven Track Records</a:t>
            </a:r>
            <a:endParaRPr lang="en-US" sz="1100"/>
          </a:p>
        </p:txBody>
      </p:sp>
      <p:sp>
        <p:nvSpPr>
          <p:cNvPr name="TextBox 19" id="19"/>
          <p:cNvSpPr txBox="true"/>
          <p:nvPr/>
        </p:nvSpPr>
        <p:spPr>
          <a:xfrm>
            <a:off x="7416800" y="2933700"/>
            <a:ext cx="23114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Strategic Advisory Network</a:t>
            </a:r>
            <a:endParaRPr lang="en-US" sz="1100"/>
          </a:p>
        </p:txBody>
      </p:sp>
      <p:sp>
        <p:nvSpPr>
          <p:cNvPr name="TextBox 20" id="20"/>
          <p:cNvSpPr txBox="true"/>
          <p:nvPr/>
        </p:nvSpPr>
        <p:spPr>
          <a:xfrm>
            <a:off x="660400" y="3606800"/>
            <a:ext cx="2311400" cy="14859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The founding team combines extensive backgrounds in food science, marketing, and finance, ensuring a well-rounded approach to brand development and operational efficiency in the healthy food sector.</a:t>
            </a:r>
            <a:endParaRPr lang="en-US" sz="1100"/>
          </a:p>
        </p:txBody>
      </p:sp>
      <p:sp>
        <p:nvSpPr>
          <p:cNvPr name="TextBox 21" id="21"/>
          <p:cNvSpPr txBox="true"/>
          <p:nvPr/>
        </p:nvSpPr>
        <p:spPr>
          <a:xfrm>
            <a:off x="4038600" y="3327400"/>
            <a:ext cx="2311400" cy="14859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Each founder has a history of successful initiatives in their respective fields, demonstrating their ability to drive growth and innovation, which is critical for establishing a competitive edge in the market.</a:t>
            </a:r>
            <a:endParaRPr lang="en-US" sz="1100"/>
          </a:p>
        </p:txBody>
      </p:sp>
      <p:sp>
        <p:nvSpPr>
          <p:cNvPr name="TextBox 22" id="22"/>
          <p:cNvSpPr txBox="true"/>
          <p:nvPr/>
        </p:nvSpPr>
        <p:spPr>
          <a:xfrm>
            <a:off x="7416800" y="3606800"/>
            <a:ext cx="2311400" cy="17018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The team is supported by a robust advisory board of industry veterans and specialists, providing valuable insights and guidance that enhance decision-making and strategic planning for the brand's future.</a:t>
            </a:r>
            <a:endParaRPr lang="en-US" sz="1100"/>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0" r="0"/>
          <a:stretch>
            <a:fillRect/>
          </a:stretch>
        </p:blipFill>
        <p:spPr>
          <a:xfrm>
            <a:off x="1016000" y="1016000"/>
            <a:ext cx="3810000" cy="3810000"/>
          </a:xfrm>
          <a:prstGeom prst="roundRect">
            <a:avLst>
              <a:gd name="adj" fmla="val 6000"/>
            </a:avLst>
          </a:prstGeom>
        </p:spPr>
      </p:pic>
      <p:sp>
        <p:nvSpPr>
          <p:cNvPr name="AutoShape 5" id="5"/>
          <p:cNvSpPr/>
          <p:nvPr/>
        </p:nvSpPr>
        <p:spPr>
          <a:xfrm>
            <a:off x="5461000" y="2120900"/>
            <a:ext cx="3810000" cy="1930400"/>
          </a:xfrm>
          <a:prstGeom prst="rect">
            <a:avLst/>
          </a:prstGeom>
          <a:solidFill>
            <a:srgbClr val="000000">
              <a:alpha val="0"/>
            </a:srgbClr>
          </a:solidFill>
        </p:spPr>
      </p:sp>
      <p:sp>
        <p:nvSpPr>
          <p:cNvPr name="AutoShape 6" id="6"/>
          <p:cNvSpPr/>
          <p:nvPr/>
        </p:nvSpPr>
        <p:spPr>
          <a:xfrm>
            <a:off x="1016000" y="1016000"/>
            <a:ext cx="3810000" cy="3810000"/>
          </a:xfrm>
          <a:prstGeom prst="rect">
            <a:avLst/>
          </a:prstGeom>
          <a:solidFill>
            <a:srgbClr val="000000">
              <a:alpha val="0"/>
            </a:srgbClr>
          </a:solidFill>
        </p:spPr>
      </p:sp>
      <p:sp>
        <p:nvSpPr>
          <p:cNvPr name="AutoShape 7" id="7"/>
          <p:cNvSpPr/>
          <p:nvPr/>
        </p:nvSpPr>
        <p:spPr>
          <a:xfrm>
            <a:off x="5461000" y="2095500"/>
            <a:ext cx="635000" cy="25400"/>
          </a:xfrm>
          <a:prstGeom prst="rect">
            <a:avLst/>
          </a:prstGeom>
          <a:solidFill>
            <a:srgbClr val="000000"/>
          </a:solidFill>
        </p:spPr>
      </p:sp>
      <p:sp>
        <p:nvSpPr>
          <p:cNvPr name="TextBox 8" id="8"/>
          <p:cNvSpPr txBox="true"/>
          <p:nvPr/>
        </p:nvSpPr>
        <p:spPr>
          <a:xfrm>
            <a:off x="5461000" y="1016000"/>
            <a:ext cx="3810000" cy="8509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2800" b="true">
                <a:solidFill>
                  <a:srgbClr val="000000"/>
                </a:solidFill>
                <a:latin typeface="苹方-简"/>
              </a:rPr>
              <a:t>Key Team Members and Their Contributions</a:t>
            </a:r>
            <a:endParaRPr lang="en-US" sz="1100"/>
          </a:p>
        </p:txBody>
      </p:sp>
      <p:sp>
        <p:nvSpPr>
          <p:cNvPr name="TextBox 9" id="9"/>
          <p:cNvSpPr txBox="true"/>
          <p:nvPr/>
        </p:nvSpPr>
        <p:spPr>
          <a:xfrm>
            <a:off x="5461000" y="2374900"/>
            <a:ext cx="3810000" cy="2667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800" b="true">
                <a:solidFill>
                  <a:srgbClr val="000000"/>
                </a:solidFill>
                <a:latin typeface="苹方-简"/>
              </a:rPr>
              <a:t>Collective Expertise Drives Success</a:t>
            </a:r>
            <a:endParaRPr lang="en-US" sz="1100"/>
          </a:p>
        </p:txBody>
      </p:sp>
      <p:sp>
        <p:nvSpPr>
          <p:cNvPr name="TextBox 10" id="10"/>
          <p:cNvSpPr txBox="true"/>
          <p:nvPr/>
        </p:nvSpPr>
        <p:spPr>
          <a:xfrm>
            <a:off x="5461000" y="27686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Diverse skill sets enhance innovation</a:t>
            </a:r>
            <a:endParaRPr lang="en-US" sz="1100"/>
          </a:p>
        </p:txBody>
      </p:sp>
      <p:sp>
        <p:nvSpPr>
          <p:cNvPr name="TextBox 11" id="11"/>
          <p:cNvSpPr txBox="true"/>
          <p:nvPr/>
        </p:nvSpPr>
        <p:spPr>
          <a:xfrm>
            <a:off x="5461000" y="29845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Strategic vision aligns with market needs</a:t>
            </a:r>
            <a:endParaRPr lang="en-US" sz="1100"/>
          </a:p>
        </p:txBody>
      </p:sp>
      <p:sp>
        <p:nvSpPr>
          <p:cNvPr name="TextBox 12" id="12"/>
          <p:cNvSpPr txBox="true"/>
          <p:nvPr/>
        </p:nvSpPr>
        <p:spPr>
          <a:xfrm>
            <a:off x="5461000" y="32004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Financial acumen ensures sustainability</a:t>
            </a:r>
            <a:endParaRPr lang="en-US" sz="1100"/>
          </a:p>
        </p:txBody>
      </p:sp>
      <p:sp>
        <p:nvSpPr>
          <p:cNvPr name="TextBox 13" id="13"/>
          <p:cNvSpPr txBox="true"/>
          <p:nvPr/>
        </p:nvSpPr>
        <p:spPr>
          <a:xfrm>
            <a:off x="5461000" y="34163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Operational efficiency maximizes productivity</a:t>
            </a:r>
            <a:endParaRPr lang="en-US" sz="1100"/>
          </a:p>
        </p:txBody>
      </p:sp>
      <p:sp>
        <p:nvSpPr>
          <p:cNvPr name="TextBox 14" id="14"/>
          <p:cNvSpPr txBox="true"/>
          <p:nvPr/>
        </p:nvSpPr>
        <p:spPr>
          <a:xfrm>
            <a:off x="5461000" y="36195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Marketing strategies boost brand visibility</a:t>
            </a:r>
            <a:endParaRPr lang="en-US" sz="1100"/>
          </a:p>
        </p:txBody>
      </p:sp>
      <p:sp>
        <p:nvSpPr>
          <p:cNvPr name="TextBox 15" id="15"/>
          <p:cNvSpPr txBox="true"/>
          <p:nvPr/>
        </p:nvSpPr>
        <p:spPr>
          <a:xfrm>
            <a:off x="5461000" y="3835400"/>
            <a:ext cx="38100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Advisory board provides industry insights.</a:t>
            </a:r>
            <a:endParaRPr lang="en-US" sz="1100"/>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0" r="0"/>
          <a:stretch>
            <a:fillRect/>
          </a:stretch>
        </p:blipFill>
        <p:spPr>
          <a:xfrm>
            <a:off x="1016000" y="1016000"/>
            <a:ext cx="3810000" cy="3810000"/>
          </a:xfrm>
          <a:prstGeom prst="roundRect">
            <a:avLst>
              <a:gd name="adj" fmla="val 6000"/>
            </a:avLst>
          </a:prstGeom>
        </p:spPr>
      </p:pic>
      <p:sp>
        <p:nvSpPr>
          <p:cNvPr name="AutoShape 5" id="5"/>
          <p:cNvSpPr/>
          <p:nvPr/>
        </p:nvSpPr>
        <p:spPr>
          <a:xfrm>
            <a:off x="5410200" y="1943100"/>
            <a:ext cx="3810000" cy="1638300"/>
          </a:xfrm>
          <a:prstGeom prst="rect">
            <a:avLst/>
          </a:prstGeom>
          <a:solidFill>
            <a:srgbClr val="000000">
              <a:alpha val="0"/>
            </a:srgbClr>
          </a:solidFill>
        </p:spPr>
      </p:sp>
      <p:sp>
        <p:nvSpPr>
          <p:cNvPr name="AutoShape 6" id="6"/>
          <p:cNvSpPr/>
          <p:nvPr/>
        </p:nvSpPr>
        <p:spPr>
          <a:xfrm>
            <a:off x="1016000" y="1016000"/>
            <a:ext cx="3810000" cy="3810000"/>
          </a:xfrm>
          <a:prstGeom prst="rect">
            <a:avLst/>
          </a:prstGeom>
          <a:solidFill>
            <a:srgbClr val="000000">
              <a:alpha val="0"/>
            </a:srgbClr>
          </a:solidFill>
        </p:spPr>
      </p:sp>
      <p:sp>
        <p:nvSpPr>
          <p:cNvPr name="AutoShape 7" id="7"/>
          <p:cNvSpPr/>
          <p:nvPr/>
        </p:nvSpPr>
        <p:spPr>
          <a:xfrm>
            <a:off x="5410200" y="1790700"/>
            <a:ext cx="635000" cy="25400"/>
          </a:xfrm>
          <a:prstGeom prst="rect">
            <a:avLst/>
          </a:prstGeom>
          <a:solidFill>
            <a:srgbClr val="000000"/>
          </a:solidFill>
        </p:spPr>
      </p:sp>
      <p:sp>
        <p:nvSpPr>
          <p:cNvPr name="TextBox 8" id="8"/>
          <p:cNvSpPr txBox="true"/>
          <p:nvPr/>
        </p:nvSpPr>
        <p:spPr>
          <a:xfrm>
            <a:off x="5410200" y="1270000"/>
            <a:ext cx="3810000" cy="4191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2800" b="true">
                <a:solidFill>
                  <a:srgbClr val="000000"/>
                </a:solidFill>
                <a:latin typeface="苹方-简"/>
              </a:rPr>
              <a:t>Advisors and Partners</a:t>
            </a:r>
            <a:endParaRPr lang="en-US" sz="1100"/>
          </a:p>
        </p:txBody>
      </p:sp>
      <p:sp>
        <p:nvSpPr>
          <p:cNvPr name="TextBox 9" id="9"/>
          <p:cNvSpPr txBox="true"/>
          <p:nvPr/>
        </p:nvSpPr>
        <p:spPr>
          <a:xfrm>
            <a:off x="5410200" y="1943100"/>
            <a:ext cx="3810000" cy="2413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600" b="true">
                <a:solidFill>
                  <a:srgbClr val="000000"/>
                </a:solidFill>
                <a:latin typeface="苹方-简"/>
              </a:rPr>
              <a:t>Strategic Guidance and Resources</a:t>
            </a:r>
            <a:endParaRPr lang="en-US" sz="1100"/>
          </a:p>
        </p:txBody>
      </p:sp>
      <p:sp>
        <p:nvSpPr>
          <p:cNvPr name="TextBox 10" id="10"/>
          <p:cNvSpPr txBox="true"/>
          <p:nvPr/>
        </p:nvSpPr>
        <p:spPr>
          <a:xfrm>
            <a:off x="5410200" y="2311400"/>
            <a:ext cx="3810000" cy="12700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The collaboration with seasoned advisors and strategic partners is essential for leveraging industry expertise, enhancing operational efficiency, and fostering innovation, ultimately positioning our healthy food brand for sustainable growth and competitive advantage in the market.</a:t>
            </a:r>
            <a:endParaRPr lang="en-US" sz="1100"/>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1000" r="1000"/>
          <a:stretch>
            <a:fillRect/>
          </a:stretch>
        </p:blipFill>
        <p:spPr>
          <a:xfrm>
            <a:off x="0" y="0"/>
            <a:ext cx="10388600" cy="5854700"/>
          </a:xfrm>
          <a:prstGeom prst="rect">
            <a:avLst/>
          </a:prstGeom>
        </p:spPr>
      </p:pic>
      <p:sp>
        <p:nvSpPr>
          <p:cNvPr name="AutoShape 5" id="5"/>
          <p:cNvSpPr/>
          <p:nvPr/>
        </p:nvSpPr>
        <p:spPr>
          <a:xfrm>
            <a:off x="1270000" y="1778000"/>
            <a:ext cx="7848600" cy="266700"/>
          </a:xfrm>
          <a:prstGeom prst="rect">
            <a:avLst/>
          </a:prstGeom>
          <a:solidFill>
            <a:srgbClr val="000000">
              <a:alpha val="0"/>
            </a:srgbClr>
          </a:solidFill>
        </p:spPr>
      </p:sp>
      <p:sp>
        <p:nvSpPr>
          <p:cNvPr name="AutoShape 6" id="6"/>
          <p:cNvSpPr/>
          <p:nvPr/>
        </p:nvSpPr>
        <p:spPr>
          <a:xfrm>
            <a:off x="0" y="0"/>
            <a:ext cx="10388600" cy="5854700"/>
          </a:xfrm>
          <a:prstGeom prst="rect">
            <a:avLst/>
          </a:prstGeom>
          <a:solidFill>
            <a:srgbClr val="000000">
              <a:alpha val="0"/>
            </a:srgbClr>
          </a:solidFill>
        </p:spPr>
      </p:sp>
      <p:sp>
        <p:nvSpPr>
          <p:cNvPr name="AutoShape 7" id="7"/>
          <p:cNvSpPr/>
          <p:nvPr/>
        </p:nvSpPr>
        <p:spPr>
          <a:xfrm>
            <a:off x="0" y="0"/>
            <a:ext cx="10388600" cy="5854700"/>
          </a:xfrm>
          <a:prstGeom prst="rect">
            <a:avLst/>
          </a:prstGeom>
          <a:solidFill>
            <a:srgbClr val="000000">
              <a:alpha val="0"/>
            </a:srgbClr>
          </a:solidFill>
        </p:spPr>
      </p:sp>
      <p:sp>
        <p:nvSpPr>
          <p:cNvPr name="TextBox 8" id="8"/>
          <p:cNvSpPr txBox="true"/>
          <p:nvPr/>
        </p:nvSpPr>
        <p:spPr>
          <a:xfrm>
            <a:off x="1270000" y="2552700"/>
            <a:ext cx="7848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The Funding Needs</a:t>
            </a:r>
            <a:endParaRPr lang="en-US" sz="1100"/>
          </a:p>
        </p:txBody>
      </p:sp>
      <p:sp>
        <p:nvSpPr>
          <p:cNvPr name="TextBox 9" id="9"/>
          <p:cNvSpPr txBox="true"/>
          <p:nvPr/>
        </p:nvSpPr>
        <p:spPr>
          <a:xfrm>
            <a:off x="1270000" y="1778000"/>
            <a:ext cx="78486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Section 9</a:t>
            </a:r>
            <a:endParaRPr lang="en-US" sz="1100"/>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0" r="0"/>
          <a:stretch>
            <a:fillRect/>
          </a:stretch>
        </p:blipFill>
        <p:spPr>
          <a:xfrm>
            <a:off x="5410200" y="1016000"/>
            <a:ext cx="3810000" cy="3810000"/>
          </a:xfrm>
          <a:prstGeom prst="roundRect">
            <a:avLst>
              <a:gd name="adj" fmla="val 6000"/>
            </a:avLst>
          </a:prstGeom>
        </p:spPr>
      </p:pic>
      <p:sp>
        <p:nvSpPr>
          <p:cNvPr name="AutoShape 5" id="5"/>
          <p:cNvSpPr/>
          <p:nvPr/>
        </p:nvSpPr>
        <p:spPr>
          <a:xfrm>
            <a:off x="1016000" y="1689100"/>
            <a:ext cx="3810000" cy="2146300"/>
          </a:xfrm>
          <a:prstGeom prst="rect">
            <a:avLst/>
          </a:prstGeom>
          <a:solidFill>
            <a:srgbClr val="000000">
              <a:alpha val="0"/>
            </a:srgbClr>
          </a:solidFill>
        </p:spPr>
      </p:sp>
      <p:sp>
        <p:nvSpPr>
          <p:cNvPr name="AutoShape 6" id="6"/>
          <p:cNvSpPr/>
          <p:nvPr/>
        </p:nvSpPr>
        <p:spPr>
          <a:xfrm>
            <a:off x="5410200" y="1016000"/>
            <a:ext cx="3810000" cy="3810000"/>
          </a:xfrm>
          <a:prstGeom prst="rect">
            <a:avLst/>
          </a:prstGeom>
          <a:solidFill>
            <a:srgbClr val="000000">
              <a:alpha val="0"/>
            </a:srgbClr>
          </a:solidFill>
        </p:spPr>
      </p:sp>
      <p:sp>
        <p:nvSpPr>
          <p:cNvPr name="AutoShape 7" id="7"/>
          <p:cNvSpPr/>
          <p:nvPr/>
        </p:nvSpPr>
        <p:spPr>
          <a:xfrm>
            <a:off x="1016000" y="1663700"/>
            <a:ext cx="635000" cy="25400"/>
          </a:xfrm>
          <a:prstGeom prst="rect">
            <a:avLst/>
          </a:prstGeom>
          <a:solidFill>
            <a:srgbClr val="000000"/>
          </a:solidFill>
        </p:spPr>
      </p:sp>
      <p:sp>
        <p:nvSpPr>
          <p:cNvPr name="TextBox 8" id="8"/>
          <p:cNvSpPr txBox="true"/>
          <p:nvPr/>
        </p:nvSpPr>
        <p:spPr>
          <a:xfrm>
            <a:off x="1016000" y="1016000"/>
            <a:ext cx="3810000" cy="4191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2800" b="true">
                <a:solidFill>
                  <a:srgbClr val="000000"/>
                </a:solidFill>
                <a:latin typeface="苹方-简"/>
              </a:rPr>
              <a:t>Detailed Funding Plan</a:t>
            </a:r>
            <a:endParaRPr lang="en-US" sz="1100"/>
          </a:p>
        </p:txBody>
      </p:sp>
      <p:sp>
        <p:nvSpPr>
          <p:cNvPr name="TextBox 9" id="9"/>
          <p:cNvSpPr txBox="true"/>
          <p:nvPr/>
        </p:nvSpPr>
        <p:spPr>
          <a:xfrm>
            <a:off x="1016000" y="1943100"/>
            <a:ext cx="3810000" cy="2667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800" b="true">
                <a:solidFill>
                  <a:srgbClr val="000000"/>
                </a:solidFill>
                <a:latin typeface="苹方-简"/>
              </a:rPr>
              <a:t>Comprehensive Financial Strategy</a:t>
            </a:r>
            <a:endParaRPr lang="en-US" sz="1100"/>
          </a:p>
        </p:txBody>
      </p:sp>
      <p:sp>
        <p:nvSpPr>
          <p:cNvPr name="TextBox 10" id="10"/>
          <p:cNvSpPr txBox="true"/>
          <p:nvPr/>
        </p:nvSpPr>
        <p:spPr>
          <a:xfrm>
            <a:off x="1016000" y="2349500"/>
            <a:ext cx="3810000" cy="14859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The funding plan not only outlines the required capital but also emphasizes a structured approach to financial management, ensuring that each dollar is strategically invested to maximize growth potential and achieve long-term profitability while maintaining transparency and accountability to investors.</a:t>
            </a:r>
            <a:endParaRPr lang="en-US" sz="1100"/>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000" r="5000"/>
          <a:stretch>
            <a:fillRect/>
          </a:stretch>
        </p:blipFill>
        <p:spPr>
          <a:xfrm>
            <a:off x="0" y="0"/>
            <a:ext cx="10388600" cy="6438900"/>
          </a:xfrm>
          <a:prstGeom prst="rect">
            <a:avLst/>
          </a:prstGeom>
        </p:spPr>
      </p:pic>
      <p:sp>
        <p:nvSpPr>
          <p:cNvPr name="AutoShape 3" id="3"/>
          <p:cNvSpPr/>
          <p:nvPr/>
        </p:nvSpPr>
        <p:spPr>
          <a:xfrm>
            <a:off x="0" y="0"/>
            <a:ext cx="10388600" cy="6438900"/>
          </a:xfrm>
          <a:prstGeom prst="rect">
            <a:avLst/>
          </a:prstGeom>
          <a:solidFill>
            <a:srgbClr val="000000">
              <a:alpha val="0"/>
            </a:srgbClr>
          </a:solidFill>
        </p:spPr>
      </p:sp>
      <p:pic>
        <p:nvPicPr>
          <p:cNvPr name="Picture 4" id="4"/>
          <p:cNvPicPr>
            <a:picLocks noChangeAspect="true"/>
          </p:cNvPicPr>
          <p:nvPr/>
        </p:nvPicPr>
        <p:blipFill>
          <a:blip r:embed="rId3"/>
          <a:srcRect l="2000" r="2000"/>
          <a:stretch>
            <a:fillRect/>
          </a:stretch>
        </p:blipFill>
        <p:spPr>
          <a:xfrm>
            <a:off x="254000" y="1892300"/>
            <a:ext cx="3124200" cy="4025900"/>
          </a:xfrm>
          <a:prstGeom prst="roundRect">
            <a:avLst>
              <a:gd name="adj" fmla="val 14634"/>
            </a:avLst>
          </a:prstGeom>
        </p:spPr>
      </p:pic>
      <p:sp>
        <p:nvSpPr>
          <p:cNvPr name="AutoShape 5" id="5"/>
          <p:cNvSpPr/>
          <p:nvPr/>
        </p:nvSpPr>
        <p:spPr>
          <a:xfrm>
            <a:off x="3632200" y="1892300"/>
            <a:ext cx="3124200" cy="4025900"/>
          </a:xfrm>
          <a:prstGeom prst="roundRect">
            <a:avLst>
              <a:gd name="adj" fmla="val 14634"/>
            </a:avLst>
          </a:prstGeom>
          <a:solidFill>
            <a:srgbClr val="000000">
              <a:alpha val="0"/>
            </a:srgbClr>
          </a:solidFill>
          <a:ln w="25400">
            <a:solidFill>
              <a:srgbClr val="FFFFFF"/>
            </a:solidFill>
          </a:ln>
        </p:spPr>
      </p:sp>
      <p:pic>
        <p:nvPicPr>
          <p:cNvPr name="Picture 6" id="6"/>
          <p:cNvPicPr>
            <a:picLocks noChangeAspect="true"/>
          </p:cNvPicPr>
          <p:nvPr/>
        </p:nvPicPr>
        <p:blipFill>
          <a:blip r:embed="rId3"/>
          <a:srcRect l="2000" r="2000"/>
          <a:stretch>
            <a:fillRect/>
          </a:stretch>
        </p:blipFill>
        <p:spPr>
          <a:xfrm>
            <a:off x="7010400" y="1892300"/>
            <a:ext cx="3124200" cy="4025900"/>
          </a:xfrm>
          <a:prstGeom prst="roundRect">
            <a:avLst>
              <a:gd name="adj" fmla="val 14634"/>
            </a:avLst>
          </a:prstGeom>
        </p:spPr>
      </p:pic>
      <p:sp>
        <p:nvSpPr>
          <p:cNvPr name="AutoShape 7" id="7"/>
          <p:cNvSpPr/>
          <p:nvPr/>
        </p:nvSpPr>
        <p:spPr>
          <a:xfrm>
            <a:off x="254000" y="2095500"/>
            <a:ext cx="0" cy="711200"/>
          </a:xfrm>
          <a:prstGeom prst="rect">
            <a:avLst/>
          </a:prstGeom>
          <a:solidFill>
            <a:srgbClr val="FFFFFF">
              <a:alpha val="0"/>
            </a:srgbClr>
          </a:solidFill>
        </p:spPr>
      </p:sp>
      <p:sp>
        <p:nvSpPr>
          <p:cNvPr name="AutoShape 8" id="8"/>
          <p:cNvSpPr/>
          <p:nvPr/>
        </p:nvSpPr>
        <p:spPr>
          <a:xfrm>
            <a:off x="254000" y="1892300"/>
            <a:ext cx="3124200" cy="4025900"/>
          </a:xfrm>
          <a:prstGeom prst="roundRect">
            <a:avLst>
              <a:gd name="adj" fmla="val 14634"/>
            </a:avLst>
          </a:prstGeom>
          <a:solidFill>
            <a:srgbClr val="000000">
              <a:alpha val="0"/>
            </a:srgbClr>
          </a:solidFill>
          <a:ln w="25400">
            <a:solidFill>
              <a:srgbClr val="FFFFFF">
                <a:alpha val="95294"/>
              </a:srgbClr>
            </a:solidFill>
          </a:ln>
        </p:spPr>
      </p:sp>
      <p:sp>
        <p:nvSpPr>
          <p:cNvPr name="AutoShape 9" id="9"/>
          <p:cNvSpPr/>
          <p:nvPr/>
        </p:nvSpPr>
        <p:spPr>
          <a:xfrm>
            <a:off x="3632200" y="2095500"/>
            <a:ext cx="0" cy="711200"/>
          </a:xfrm>
          <a:prstGeom prst="rect">
            <a:avLst/>
          </a:prstGeom>
          <a:solidFill>
            <a:srgbClr val="000000"/>
          </a:solidFill>
        </p:spPr>
      </p:sp>
      <p:sp>
        <p:nvSpPr>
          <p:cNvPr name="AutoShape 10" id="10"/>
          <p:cNvSpPr/>
          <p:nvPr/>
        </p:nvSpPr>
        <p:spPr>
          <a:xfrm>
            <a:off x="3632200" y="1892300"/>
            <a:ext cx="3124200" cy="4025900"/>
          </a:xfrm>
          <a:prstGeom prst="roundRect">
            <a:avLst>
              <a:gd name="adj" fmla="val 14634"/>
            </a:avLst>
          </a:prstGeom>
          <a:solidFill>
            <a:srgbClr val="000000">
              <a:alpha val="0"/>
            </a:srgbClr>
          </a:solidFill>
          <a:ln w="25400">
            <a:solidFill>
              <a:srgbClr val="FFFFFF"/>
            </a:solidFill>
          </a:ln>
        </p:spPr>
      </p:sp>
      <p:sp>
        <p:nvSpPr>
          <p:cNvPr name="AutoShape 11" id="11"/>
          <p:cNvSpPr/>
          <p:nvPr/>
        </p:nvSpPr>
        <p:spPr>
          <a:xfrm>
            <a:off x="7010400" y="2095500"/>
            <a:ext cx="0" cy="711200"/>
          </a:xfrm>
          <a:prstGeom prst="rect">
            <a:avLst/>
          </a:prstGeom>
          <a:solidFill>
            <a:srgbClr val="FFFFFF">
              <a:alpha val="0"/>
            </a:srgbClr>
          </a:solidFill>
        </p:spPr>
      </p:sp>
      <p:sp>
        <p:nvSpPr>
          <p:cNvPr name="AutoShape 12" id="12"/>
          <p:cNvSpPr/>
          <p:nvPr/>
        </p:nvSpPr>
        <p:spPr>
          <a:xfrm>
            <a:off x="7010400" y="1892300"/>
            <a:ext cx="3124200" cy="4025900"/>
          </a:xfrm>
          <a:prstGeom prst="roundRect">
            <a:avLst>
              <a:gd name="adj" fmla="val 14634"/>
            </a:avLst>
          </a:prstGeom>
          <a:solidFill>
            <a:srgbClr val="000000">
              <a:alpha val="0"/>
            </a:srgbClr>
          </a:solidFill>
          <a:ln w="25400">
            <a:solidFill>
              <a:srgbClr val="FFFFFF">
                <a:alpha val="95294"/>
              </a:srgbClr>
            </a:solidFill>
          </a:ln>
        </p:spPr>
      </p:sp>
      <p:sp>
        <p:nvSpPr>
          <p:cNvPr name="TextBox 13" id="13"/>
          <p:cNvSpPr txBox="true"/>
          <p:nvPr/>
        </p:nvSpPr>
        <p:spPr>
          <a:xfrm>
            <a:off x="660400" y="2298700"/>
            <a:ext cx="23114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01</a:t>
            </a:r>
            <a:endParaRPr lang="en-US" sz="1100"/>
          </a:p>
        </p:txBody>
      </p:sp>
      <p:sp>
        <p:nvSpPr>
          <p:cNvPr name="TextBox 14" id="14"/>
          <p:cNvSpPr txBox="true"/>
          <p:nvPr/>
        </p:nvSpPr>
        <p:spPr>
          <a:xfrm>
            <a:off x="4038600" y="2298700"/>
            <a:ext cx="23114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02</a:t>
            </a:r>
            <a:endParaRPr lang="en-US" sz="1100"/>
          </a:p>
        </p:txBody>
      </p:sp>
      <p:sp>
        <p:nvSpPr>
          <p:cNvPr name="TextBox 15" id="15"/>
          <p:cNvSpPr txBox="true"/>
          <p:nvPr/>
        </p:nvSpPr>
        <p:spPr>
          <a:xfrm>
            <a:off x="7416800" y="2298700"/>
            <a:ext cx="23114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03</a:t>
            </a:r>
            <a:endParaRPr lang="en-US" sz="1100"/>
          </a:p>
        </p:txBody>
      </p:sp>
      <p:sp>
        <p:nvSpPr>
          <p:cNvPr name="TextBox 16" id="16"/>
          <p:cNvSpPr txBox="true"/>
          <p:nvPr/>
        </p:nvSpPr>
        <p:spPr>
          <a:xfrm>
            <a:off x="254000" y="1016000"/>
            <a:ext cx="9880600" cy="419100"/>
          </a:xfrm>
          <a:prstGeom prst="rect">
            <a:avLst/>
          </a:prstGeom>
          <a:solidFill>
            <a:srgbClr val="000000">
              <a:alpha val="0"/>
            </a:srgbClr>
          </a:solidFill>
        </p:spPr>
        <p:txBody>
          <a:bodyPr anchor="ctr" rtlCol="false" rIns="0" lIns="0" tIns="0" bIns="0"/>
          <a:lstStyle/>
          <a:p>
            <a:pPr algn="ctr" indent="1016000">
              <a:lnSpc>
                <a:spcPct val="100000"/>
              </a:lnSpc>
              <a:defRPr/>
            </a:pPr>
            <a:r>
              <a:rPr lang="en"/>
              <a:t/>
            </a:r>
            <a:r>
              <a:rPr lang="en-US" sz="2800" b="true">
                <a:solidFill>
                  <a:srgbClr val="000000"/>
                </a:solidFill>
                <a:latin typeface="苹方-简"/>
              </a:rPr>
              <a:t>Details of Fund Usage</a:t>
            </a:r>
            <a:endParaRPr lang="en-US" sz="1100"/>
          </a:p>
        </p:txBody>
      </p:sp>
      <p:sp>
        <p:nvSpPr>
          <p:cNvPr name="TextBox 17" id="17"/>
          <p:cNvSpPr txBox="true"/>
          <p:nvPr/>
        </p:nvSpPr>
        <p:spPr>
          <a:xfrm>
            <a:off x="660400" y="2933700"/>
            <a:ext cx="23114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Strategic Fund Allocation</a:t>
            </a:r>
            <a:endParaRPr lang="en-US" sz="1100"/>
          </a:p>
        </p:txBody>
      </p:sp>
      <p:sp>
        <p:nvSpPr>
          <p:cNvPr name="TextBox 18" id="18"/>
          <p:cNvSpPr txBox="true"/>
          <p:nvPr/>
        </p:nvSpPr>
        <p:spPr>
          <a:xfrm>
            <a:off x="4038600" y="2933700"/>
            <a:ext cx="23114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Operational Cost Management</a:t>
            </a:r>
            <a:endParaRPr lang="en-US" sz="1100"/>
          </a:p>
        </p:txBody>
      </p:sp>
      <p:sp>
        <p:nvSpPr>
          <p:cNvPr name="TextBox 19" id="19"/>
          <p:cNvSpPr txBox="true"/>
          <p:nvPr/>
        </p:nvSpPr>
        <p:spPr>
          <a:xfrm>
            <a:off x="7416800" y="2933700"/>
            <a:ext cx="23114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Growth-Focused Investments</a:t>
            </a:r>
            <a:endParaRPr lang="en-US" sz="1100"/>
          </a:p>
        </p:txBody>
      </p:sp>
      <p:sp>
        <p:nvSpPr>
          <p:cNvPr name="TextBox 20" id="20"/>
          <p:cNvSpPr txBox="true"/>
          <p:nvPr/>
        </p:nvSpPr>
        <p:spPr>
          <a:xfrm>
            <a:off x="660400" y="3606800"/>
            <a:ext cx="2311400" cy="203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$800</a:t>
            </a:r>
            <a:endParaRPr lang="en-US" sz="1100"/>
          </a:p>
        </p:txBody>
      </p:sp>
      <p:sp>
        <p:nvSpPr>
          <p:cNvPr name="TextBox 21" id="21"/>
          <p:cNvSpPr txBox="true"/>
          <p:nvPr/>
        </p:nvSpPr>
        <p:spPr>
          <a:xfrm>
            <a:off x="660400" y="3949700"/>
            <a:ext cx="2311400" cy="203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000 for product development</a:t>
            </a:r>
            <a:endParaRPr lang="en-US" sz="1100"/>
          </a:p>
        </p:txBody>
      </p:sp>
      <p:sp>
        <p:nvSpPr>
          <p:cNvPr name="TextBox 22" id="22"/>
          <p:cNvSpPr txBox="true"/>
          <p:nvPr/>
        </p:nvSpPr>
        <p:spPr>
          <a:xfrm>
            <a:off x="660400" y="4279900"/>
            <a:ext cx="2311400" cy="203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$500</a:t>
            </a:r>
            <a:endParaRPr lang="en-US" sz="1100"/>
          </a:p>
        </p:txBody>
      </p:sp>
      <p:sp>
        <p:nvSpPr>
          <p:cNvPr name="TextBox 23" id="23"/>
          <p:cNvSpPr txBox="true"/>
          <p:nvPr/>
        </p:nvSpPr>
        <p:spPr>
          <a:xfrm>
            <a:off x="660400" y="4622800"/>
            <a:ext cx="2311400" cy="203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000 for marketing initiatives</a:t>
            </a:r>
            <a:endParaRPr lang="en-US" sz="1100"/>
          </a:p>
        </p:txBody>
      </p:sp>
      <p:sp>
        <p:nvSpPr>
          <p:cNvPr name="TextBox 24" id="24"/>
          <p:cNvSpPr txBox="true"/>
          <p:nvPr/>
        </p:nvSpPr>
        <p:spPr>
          <a:xfrm>
            <a:off x="660400" y="4965700"/>
            <a:ext cx="2311400" cy="203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$300</a:t>
            </a:r>
            <a:endParaRPr lang="en-US" sz="1100"/>
          </a:p>
        </p:txBody>
      </p:sp>
      <p:sp>
        <p:nvSpPr>
          <p:cNvPr name="TextBox 25" id="25"/>
          <p:cNvSpPr txBox="true"/>
          <p:nvPr/>
        </p:nvSpPr>
        <p:spPr>
          <a:xfrm>
            <a:off x="660400" y="5308600"/>
            <a:ext cx="2311400" cy="203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000 for sales and distribution</a:t>
            </a:r>
            <a:endParaRPr lang="en-US" sz="1100"/>
          </a:p>
        </p:txBody>
      </p:sp>
      <p:sp>
        <p:nvSpPr>
          <p:cNvPr name="TextBox 26" id="26"/>
          <p:cNvSpPr txBox="true"/>
          <p:nvPr/>
        </p:nvSpPr>
        <p:spPr>
          <a:xfrm>
            <a:off x="4038600" y="3606800"/>
            <a:ext cx="2311400" cy="203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$200</a:t>
            </a:r>
            <a:endParaRPr lang="en-US" sz="1100"/>
          </a:p>
        </p:txBody>
      </p:sp>
      <p:sp>
        <p:nvSpPr>
          <p:cNvPr name="TextBox 27" id="27"/>
          <p:cNvSpPr txBox="true"/>
          <p:nvPr/>
        </p:nvSpPr>
        <p:spPr>
          <a:xfrm>
            <a:off x="4038600" y="3949700"/>
            <a:ext cx="2311400" cy="203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000 for administrative expenses</a:t>
            </a:r>
            <a:endParaRPr lang="en-US" sz="1100"/>
          </a:p>
        </p:txBody>
      </p:sp>
      <p:sp>
        <p:nvSpPr>
          <p:cNvPr name="TextBox 28" id="28"/>
          <p:cNvSpPr txBox="true"/>
          <p:nvPr/>
        </p:nvSpPr>
        <p:spPr>
          <a:xfrm>
            <a:off x="4038600" y="4279900"/>
            <a:ext cx="2311400" cy="203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$200</a:t>
            </a:r>
            <a:endParaRPr lang="en-US" sz="1100"/>
          </a:p>
        </p:txBody>
      </p:sp>
      <p:sp>
        <p:nvSpPr>
          <p:cNvPr name="TextBox 29" id="29"/>
          <p:cNvSpPr txBox="true"/>
          <p:nvPr/>
        </p:nvSpPr>
        <p:spPr>
          <a:xfrm>
            <a:off x="4038600" y="4622800"/>
            <a:ext cx="2311400" cy="203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000 for contingency fund</a:t>
            </a:r>
            <a:endParaRPr lang="en-US" sz="1100"/>
          </a:p>
        </p:txBody>
      </p:sp>
      <p:sp>
        <p:nvSpPr>
          <p:cNvPr name="TextBox 30" id="30"/>
          <p:cNvSpPr txBox="true"/>
          <p:nvPr/>
        </p:nvSpPr>
        <p:spPr>
          <a:xfrm>
            <a:off x="4038600" y="4965700"/>
            <a:ext cx="2311400" cy="203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$200</a:t>
            </a:r>
            <a:endParaRPr lang="en-US" sz="1100"/>
          </a:p>
        </p:txBody>
      </p:sp>
      <p:sp>
        <p:nvSpPr>
          <p:cNvPr name="TextBox 31" id="31"/>
          <p:cNvSpPr txBox="true"/>
          <p:nvPr/>
        </p:nvSpPr>
        <p:spPr>
          <a:xfrm>
            <a:off x="4038600" y="5308600"/>
            <a:ext cx="2311400" cy="203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000 for legal compliance</a:t>
            </a:r>
            <a:endParaRPr lang="en-US" sz="1100"/>
          </a:p>
        </p:txBody>
      </p:sp>
      <p:sp>
        <p:nvSpPr>
          <p:cNvPr name="TextBox 32" id="32"/>
          <p:cNvSpPr txBox="true"/>
          <p:nvPr/>
        </p:nvSpPr>
        <p:spPr>
          <a:xfrm>
            <a:off x="7416800" y="3606800"/>
            <a:ext cx="2311400" cy="203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Emphasis on quality ingredients</a:t>
            </a:r>
            <a:endParaRPr lang="en-US" sz="1100"/>
          </a:p>
        </p:txBody>
      </p:sp>
      <p:sp>
        <p:nvSpPr>
          <p:cNvPr name="TextBox 33" id="33"/>
          <p:cNvSpPr txBox="true"/>
          <p:nvPr/>
        </p:nvSpPr>
        <p:spPr>
          <a:xfrm>
            <a:off x="7416800" y="3949700"/>
            <a:ext cx="2311400" cy="203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Strong brand identity creation</a:t>
            </a:r>
            <a:endParaRPr lang="en-US" sz="1100"/>
          </a:p>
        </p:txBody>
      </p:sp>
      <p:sp>
        <p:nvSpPr>
          <p:cNvPr name="TextBox 34" id="34"/>
          <p:cNvSpPr txBox="true"/>
          <p:nvPr/>
        </p:nvSpPr>
        <p:spPr>
          <a:xfrm>
            <a:off x="7416800" y="4279900"/>
            <a:ext cx="23114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Efficient distribution partnerships</a:t>
            </a:r>
            <a:endParaRPr lang="en-US" sz="1100"/>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000" r="2000"/>
          <a:stretch>
            <a:fillRect/>
          </a:stretch>
        </p:blipFill>
        <p:spPr>
          <a:xfrm>
            <a:off x="0" y="0"/>
            <a:ext cx="10388600" cy="6019800"/>
          </a:xfrm>
          <a:prstGeom prst="rect">
            <a:avLst/>
          </a:prstGeom>
        </p:spPr>
      </p:pic>
      <p:sp>
        <p:nvSpPr>
          <p:cNvPr name="AutoShape 3" id="3"/>
          <p:cNvSpPr/>
          <p:nvPr/>
        </p:nvSpPr>
        <p:spPr>
          <a:xfrm>
            <a:off x="0" y="0"/>
            <a:ext cx="10388600" cy="6019800"/>
          </a:xfrm>
          <a:prstGeom prst="rect">
            <a:avLst/>
          </a:prstGeom>
          <a:solidFill>
            <a:srgbClr val="644040">
              <a:alpha val="0"/>
            </a:srgbClr>
          </a:solidFill>
        </p:spPr>
      </p:sp>
      <p:sp>
        <p:nvSpPr>
          <p:cNvPr name="AutoShape 4" id="4"/>
          <p:cNvSpPr/>
          <p:nvPr/>
        </p:nvSpPr>
        <p:spPr>
          <a:xfrm>
            <a:off x="254000" y="1816100"/>
            <a:ext cx="3124200" cy="3937000"/>
          </a:xfrm>
          <a:prstGeom prst="roundRect">
            <a:avLst>
              <a:gd name="adj" fmla="val 8130"/>
            </a:avLst>
          </a:prstGeom>
          <a:solidFill>
            <a:srgbClr val="FFFFFF">
              <a:alpha val="29804"/>
            </a:srgbClr>
          </a:solidFill>
        </p:spPr>
      </p:sp>
      <p:sp>
        <p:nvSpPr>
          <p:cNvPr name="AutoShape 5" id="5"/>
          <p:cNvSpPr/>
          <p:nvPr/>
        </p:nvSpPr>
        <p:spPr>
          <a:xfrm>
            <a:off x="3632200" y="1816100"/>
            <a:ext cx="3124200" cy="3937000"/>
          </a:xfrm>
          <a:prstGeom prst="roundRect">
            <a:avLst>
              <a:gd name="adj" fmla="val 8130"/>
            </a:avLst>
          </a:prstGeom>
          <a:solidFill>
            <a:srgbClr val="FFFFFF">
              <a:alpha val="29804"/>
            </a:srgbClr>
          </a:solidFill>
        </p:spPr>
      </p:sp>
      <p:sp>
        <p:nvSpPr>
          <p:cNvPr name="AutoShape 6" id="6"/>
          <p:cNvSpPr/>
          <p:nvPr/>
        </p:nvSpPr>
        <p:spPr>
          <a:xfrm>
            <a:off x="7010400" y="1816100"/>
            <a:ext cx="3124200" cy="3937000"/>
          </a:xfrm>
          <a:prstGeom prst="roundRect">
            <a:avLst>
              <a:gd name="adj" fmla="val 8130"/>
            </a:avLst>
          </a:prstGeom>
          <a:solidFill>
            <a:srgbClr val="FFFFFF">
              <a:alpha val="29804"/>
            </a:srgbClr>
          </a:solidFill>
        </p:spPr>
      </p:sp>
      <p:sp>
        <p:nvSpPr>
          <p:cNvPr name="AutoShape 7" id="7"/>
          <p:cNvSpPr/>
          <p:nvPr/>
        </p:nvSpPr>
        <p:spPr>
          <a:xfrm>
            <a:off x="254000" y="5892800"/>
            <a:ext cx="3124200" cy="0"/>
          </a:xfrm>
          <a:prstGeom prst="rect">
            <a:avLst/>
          </a:prstGeom>
          <a:solidFill>
            <a:srgbClr val="000000"/>
          </a:solidFill>
        </p:spPr>
      </p:sp>
      <p:sp>
        <p:nvSpPr>
          <p:cNvPr name="AutoShape 8" id="8"/>
          <p:cNvSpPr/>
          <p:nvPr/>
        </p:nvSpPr>
        <p:spPr>
          <a:xfrm>
            <a:off x="3632200" y="5892800"/>
            <a:ext cx="3124200" cy="0"/>
          </a:xfrm>
          <a:prstGeom prst="rect">
            <a:avLst/>
          </a:prstGeom>
          <a:solidFill>
            <a:srgbClr val="000000"/>
          </a:solidFill>
        </p:spPr>
      </p:sp>
      <p:sp>
        <p:nvSpPr>
          <p:cNvPr name="AutoShape 9" id="9"/>
          <p:cNvSpPr/>
          <p:nvPr/>
        </p:nvSpPr>
        <p:spPr>
          <a:xfrm>
            <a:off x="7010400" y="5892800"/>
            <a:ext cx="3124200" cy="0"/>
          </a:xfrm>
          <a:prstGeom prst="rect">
            <a:avLst/>
          </a:prstGeom>
          <a:solidFill>
            <a:srgbClr val="000000"/>
          </a:solidFill>
        </p:spPr>
      </p:sp>
      <p:pic>
        <p:nvPicPr>
          <p:cNvPr name="Picture 10" id="10"/>
          <p:cNvPicPr>
            <a:picLocks noChangeAspect="true"/>
          </p:cNvPicPr>
          <p:nvPr/>
        </p:nvPicPr>
        <p:blipFill>
          <a:blip r:embed="rId3"/>
          <a:srcRect t="1000" b="1000"/>
          <a:stretch>
            <a:fillRect/>
          </a:stretch>
        </p:blipFill>
        <p:spPr>
          <a:xfrm>
            <a:off x="254000" y="1816100"/>
            <a:ext cx="3124200" cy="1752600"/>
          </a:xfrm>
          <a:prstGeom prst="roundRect">
            <a:avLst>
              <a:gd name="adj" fmla="val 14492"/>
            </a:avLst>
          </a:prstGeom>
        </p:spPr>
      </p:pic>
      <p:pic>
        <p:nvPicPr>
          <p:cNvPr name="Picture 11" id="11"/>
          <p:cNvPicPr>
            <a:picLocks noChangeAspect="true"/>
          </p:cNvPicPr>
          <p:nvPr/>
        </p:nvPicPr>
        <p:blipFill>
          <a:blip r:embed="rId4"/>
          <a:srcRect t="1000" b="1000"/>
          <a:stretch>
            <a:fillRect/>
          </a:stretch>
        </p:blipFill>
        <p:spPr>
          <a:xfrm>
            <a:off x="3632200" y="1816100"/>
            <a:ext cx="3124200" cy="1752600"/>
          </a:xfrm>
          <a:prstGeom prst="roundRect">
            <a:avLst>
              <a:gd name="adj" fmla="val 14492"/>
            </a:avLst>
          </a:prstGeom>
        </p:spPr>
      </p:pic>
      <p:pic>
        <p:nvPicPr>
          <p:cNvPr name="Picture 12" id="12"/>
          <p:cNvPicPr>
            <a:picLocks noChangeAspect="true"/>
          </p:cNvPicPr>
          <p:nvPr/>
        </p:nvPicPr>
        <p:blipFill>
          <a:blip r:embed="rId5"/>
          <a:srcRect t="1000" b="1000"/>
          <a:stretch>
            <a:fillRect/>
          </a:stretch>
        </p:blipFill>
        <p:spPr>
          <a:xfrm>
            <a:off x="7010400" y="1816100"/>
            <a:ext cx="3124200" cy="1752600"/>
          </a:xfrm>
          <a:prstGeom prst="roundRect">
            <a:avLst>
              <a:gd name="adj" fmla="val 14492"/>
            </a:avLst>
          </a:prstGeom>
        </p:spPr>
      </p:pic>
      <p:sp>
        <p:nvSpPr>
          <p:cNvPr name="TextBox 13" id="13"/>
          <p:cNvSpPr txBox="true"/>
          <p:nvPr/>
        </p:nvSpPr>
        <p:spPr>
          <a:xfrm>
            <a:off x="254000" y="1016000"/>
            <a:ext cx="9880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Expected Investment Returns and Exit Strategy</a:t>
            </a:r>
            <a:endParaRPr lang="en-US" sz="1100"/>
          </a:p>
        </p:txBody>
      </p:sp>
      <p:sp>
        <p:nvSpPr>
          <p:cNvPr name="TextBox 14" id="14"/>
          <p:cNvSpPr txBox="true"/>
          <p:nvPr/>
        </p:nvSpPr>
        <p:spPr>
          <a:xfrm>
            <a:off x="381000" y="3822700"/>
            <a:ext cx="28702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Projected Financial Growth</a:t>
            </a:r>
            <a:endParaRPr lang="en-US" sz="1100"/>
          </a:p>
        </p:txBody>
      </p:sp>
      <p:sp>
        <p:nvSpPr>
          <p:cNvPr name="TextBox 15" id="15"/>
          <p:cNvSpPr txBox="true"/>
          <p:nvPr/>
        </p:nvSpPr>
        <p:spPr>
          <a:xfrm>
            <a:off x="3759200" y="3822700"/>
            <a:ext cx="28702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Strategic Exit Opportunities</a:t>
            </a:r>
            <a:endParaRPr lang="en-US" sz="1100"/>
          </a:p>
        </p:txBody>
      </p:sp>
      <p:sp>
        <p:nvSpPr>
          <p:cNvPr name="TextBox 16" id="16"/>
          <p:cNvSpPr txBox="true"/>
          <p:nvPr/>
        </p:nvSpPr>
        <p:spPr>
          <a:xfrm>
            <a:off x="7137400" y="3822700"/>
            <a:ext cx="28702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Dividends and Profit Sharing</a:t>
            </a:r>
            <a:endParaRPr lang="en-US" sz="1100"/>
          </a:p>
        </p:txBody>
      </p:sp>
      <p:sp>
        <p:nvSpPr>
          <p:cNvPr name="TextBox 17" id="17"/>
          <p:cNvSpPr txBox="true"/>
          <p:nvPr/>
        </p:nvSpPr>
        <p:spPr>
          <a:xfrm>
            <a:off x="381000" y="4229100"/>
            <a:ext cx="2870200" cy="1308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Investors can anticipate a robust internal rate of return (IRR) of 25% to 30% over five years, driven by a conservative annual sales growth rate of 20%.</a:t>
            </a:r>
            <a:endParaRPr lang="en-US" sz="1100"/>
          </a:p>
        </p:txBody>
      </p:sp>
      <p:sp>
        <p:nvSpPr>
          <p:cNvPr name="TextBox 18" id="18"/>
          <p:cNvSpPr txBox="true"/>
          <p:nvPr/>
        </p:nvSpPr>
        <p:spPr>
          <a:xfrm>
            <a:off x="3759200" y="4229100"/>
            <a:ext cx="2870200" cy="1524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Potential exit strategies include acquisition by larger firms, IPOs, or secondary sales, each providing investors with lucrative options to realize their investment returns effectively.</a:t>
            </a:r>
            <a:endParaRPr lang="en-US" sz="1100"/>
          </a:p>
        </p:txBody>
      </p:sp>
      <p:sp>
        <p:nvSpPr>
          <p:cNvPr name="TextBox 19" id="19"/>
          <p:cNvSpPr txBox="true"/>
          <p:nvPr/>
        </p:nvSpPr>
        <p:spPr>
          <a:xfrm>
            <a:off x="7137400" y="4229100"/>
            <a:ext cx="2870200" cy="1308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Starting in year three, dividends are expected to be distributed at a rate of 10% of profits, contingent on financial performance, enhancing investor returns as the brand matures.</a:t>
            </a:r>
            <a:endParaRPr lang="en-US" sz="1100"/>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1000" r="1000"/>
          <a:stretch>
            <a:fillRect/>
          </a:stretch>
        </p:blipFill>
        <p:spPr>
          <a:xfrm>
            <a:off x="0" y="0"/>
            <a:ext cx="10388600" cy="5854700"/>
          </a:xfrm>
          <a:prstGeom prst="rect">
            <a:avLst/>
          </a:prstGeom>
        </p:spPr>
      </p:pic>
      <p:sp>
        <p:nvSpPr>
          <p:cNvPr name="AutoShape 5" id="5"/>
          <p:cNvSpPr/>
          <p:nvPr/>
        </p:nvSpPr>
        <p:spPr>
          <a:xfrm>
            <a:off x="1270000" y="1778000"/>
            <a:ext cx="7848600" cy="266700"/>
          </a:xfrm>
          <a:prstGeom prst="rect">
            <a:avLst/>
          </a:prstGeom>
          <a:solidFill>
            <a:srgbClr val="000000">
              <a:alpha val="0"/>
            </a:srgbClr>
          </a:solidFill>
        </p:spPr>
      </p:sp>
      <p:sp>
        <p:nvSpPr>
          <p:cNvPr name="AutoShape 6" id="6"/>
          <p:cNvSpPr/>
          <p:nvPr/>
        </p:nvSpPr>
        <p:spPr>
          <a:xfrm>
            <a:off x="0" y="0"/>
            <a:ext cx="10388600" cy="5854700"/>
          </a:xfrm>
          <a:prstGeom prst="rect">
            <a:avLst/>
          </a:prstGeom>
          <a:solidFill>
            <a:srgbClr val="000000">
              <a:alpha val="0"/>
            </a:srgbClr>
          </a:solidFill>
        </p:spPr>
      </p:sp>
      <p:sp>
        <p:nvSpPr>
          <p:cNvPr name="AutoShape 7" id="7"/>
          <p:cNvSpPr/>
          <p:nvPr/>
        </p:nvSpPr>
        <p:spPr>
          <a:xfrm>
            <a:off x="0" y="0"/>
            <a:ext cx="10388600" cy="5854700"/>
          </a:xfrm>
          <a:prstGeom prst="rect">
            <a:avLst/>
          </a:prstGeom>
          <a:solidFill>
            <a:srgbClr val="000000">
              <a:alpha val="0"/>
            </a:srgbClr>
          </a:solidFill>
        </p:spPr>
      </p:sp>
      <p:sp>
        <p:nvSpPr>
          <p:cNvPr name="TextBox 8" id="8"/>
          <p:cNvSpPr txBox="true"/>
          <p:nvPr/>
        </p:nvSpPr>
        <p:spPr>
          <a:xfrm>
            <a:off x="1270000" y="2552700"/>
            <a:ext cx="7848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The Appendix</a:t>
            </a:r>
            <a:endParaRPr lang="en-US" sz="1100"/>
          </a:p>
        </p:txBody>
      </p:sp>
      <p:sp>
        <p:nvSpPr>
          <p:cNvPr name="TextBox 9" id="9"/>
          <p:cNvSpPr txBox="true"/>
          <p:nvPr/>
        </p:nvSpPr>
        <p:spPr>
          <a:xfrm>
            <a:off x="1270000" y="1778000"/>
            <a:ext cx="78486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Section 10</a:t>
            </a:r>
            <a:endParaRPr lang="en-US" sz="1100"/>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0" r="0"/>
          <a:stretch>
            <a:fillRect/>
          </a:stretch>
        </p:blipFill>
        <p:spPr>
          <a:xfrm>
            <a:off x="5410200" y="1016000"/>
            <a:ext cx="3810000" cy="3810000"/>
          </a:xfrm>
          <a:prstGeom prst="roundRect">
            <a:avLst>
              <a:gd name="adj" fmla="val 6000"/>
            </a:avLst>
          </a:prstGeom>
        </p:spPr>
      </p:pic>
      <p:sp>
        <p:nvSpPr>
          <p:cNvPr name="AutoShape 5" id="5"/>
          <p:cNvSpPr/>
          <p:nvPr/>
        </p:nvSpPr>
        <p:spPr>
          <a:xfrm>
            <a:off x="1016000" y="2120900"/>
            <a:ext cx="3810000" cy="1714500"/>
          </a:xfrm>
          <a:prstGeom prst="rect">
            <a:avLst/>
          </a:prstGeom>
          <a:solidFill>
            <a:srgbClr val="000000">
              <a:alpha val="0"/>
            </a:srgbClr>
          </a:solidFill>
        </p:spPr>
      </p:sp>
      <p:sp>
        <p:nvSpPr>
          <p:cNvPr name="AutoShape 6" id="6"/>
          <p:cNvSpPr/>
          <p:nvPr/>
        </p:nvSpPr>
        <p:spPr>
          <a:xfrm>
            <a:off x="5410200" y="1016000"/>
            <a:ext cx="3810000" cy="3810000"/>
          </a:xfrm>
          <a:prstGeom prst="rect">
            <a:avLst/>
          </a:prstGeom>
          <a:solidFill>
            <a:srgbClr val="000000">
              <a:alpha val="0"/>
            </a:srgbClr>
          </a:solidFill>
        </p:spPr>
      </p:sp>
      <p:sp>
        <p:nvSpPr>
          <p:cNvPr name="AutoShape 7" id="7"/>
          <p:cNvSpPr/>
          <p:nvPr/>
        </p:nvSpPr>
        <p:spPr>
          <a:xfrm>
            <a:off x="1016000" y="2095500"/>
            <a:ext cx="635000" cy="25400"/>
          </a:xfrm>
          <a:prstGeom prst="rect">
            <a:avLst/>
          </a:prstGeom>
          <a:solidFill>
            <a:srgbClr val="000000"/>
          </a:solidFill>
        </p:spPr>
      </p:sp>
      <p:sp>
        <p:nvSpPr>
          <p:cNvPr name="TextBox 8" id="8"/>
          <p:cNvSpPr txBox="true"/>
          <p:nvPr/>
        </p:nvSpPr>
        <p:spPr>
          <a:xfrm>
            <a:off x="1016000" y="1016000"/>
            <a:ext cx="3810000" cy="8509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2800" b="true">
                <a:solidFill>
                  <a:srgbClr val="000000"/>
                </a:solidFill>
                <a:latin typeface="苹方-简"/>
              </a:rPr>
              <a:t>Overview of the Business Model</a:t>
            </a:r>
            <a:endParaRPr lang="en-US" sz="1100"/>
          </a:p>
        </p:txBody>
      </p:sp>
      <p:sp>
        <p:nvSpPr>
          <p:cNvPr name="TextBox 9" id="9"/>
          <p:cNvSpPr txBox="true"/>
          <p:nvPr/>
        </p:nvSpPr>
        <p:spPr>
          <a:xfrm>
            <a:off x="1016000" y="2374900"/>
            <a:ext cx="3810000" cy="2667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800" b="true">
                <a:solidFill>
                  <a:srgbClr val="000000"/>
                </a:solidFill>
                <a:latin typeface="苹方-简"/>
              </a:rPr>
              <a:t>Sustainable Growth Strategy</a:t>
            </a:r>
            <a:endParaRPr lang="en-US" sz="1100"/>
          </a:p>
        </p:txBody>
      </p:sp>
      <p:sp>
        <p:nvSpPr>
          <p:cNvPr name="TextBox 10" id="10"/>
          <p:cNvSpPr txBox="true"/>
          <p:nvPr/>
        </p:nvSpPr>
        <p:spPr>
          <a:xfrm>
            <a:off x="1016000" y="2768600"/>
            <a:ext cx="3810000" cy="10541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The business model integrates eco-friendly practices and health-focused product offerings, ensuring alignment with consumer trends towards sustainability and wellness, thereby enhancing brand loyalty and market competitiveness.</a:t>
            </a:r>
            <a:endParaRPr lang="en-US" sz="1100"/>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000" r="7000"/>
          <a:stretch>
            <a:fillRect/>
          </a:stretch>
        </p:blipFill>
        <p:spPr>
          <a:xfrm>
            <a:off x="0" y="0"/>
            <a:ext cx="10388600" cy="6743700"/>
          </a:xfrm>
          <a:prstGeom prst="rect">
            <a:avLst/>
          </a:prstGeom>
        </p:spPr>
      </p:pic>
      <p:sp>
        <p:nvSpPr>
          <p:cNvPr name="AutoShape 3" id="3"/>
          <p:cNvSpPr/>
          <p:nvPr/>
        </p:nvSpPr>
        <p:spPr>
          <a:xfrm>
            <a:off x="0" y="0"/>
            <a:ext cx="10388600" cy="6743700"/>
          </a:xfrm>
          <a:prstGeom prst="rect">
            <a:avLst/>
          </a:prstGeom>
          <a:solidFill>
            <a:srgbClr val="000000">
              <a:alpha val="0"/>
            </a:srgbClr>
          </a:solidFill>
        </p:spPr>
      </p:sp>
      <p:pic>
        <p:nvPicPr>
          <p:cNvPr name="Picture 4" id="4"/>
          <p:cNvPicPr>
            <a:picLocks noChangeAspect="true"/>
          </p:cNvPicPr>
          <p:nvPr/>
        </p:nvPicPr>
        <p:blipFill>
          <a:blip r:embed="rId3"/>
          <a:srcRect t="4000" b="4000"/>
          <a:stretch>
            <a:fillRect/>
          </a:stretch>
        </p:blipFill>
        <p:spPr>
          <a:xfrm>
            <a:off x="508000" y="762000"/>
            <a:ext cx="3454400" cy="5727700"/>
          </a:xfrm>
          <a:prstGeom prst="rect">
            <a:avLst/>
          </a:prstGeom>
        </p:spPr>
      </p:pic>
      <p:sp>
        <p:nvSpPr>
          <p:cNvPr name="AutoShape 5" id="5"/>
          <p:cNvSpPr/>
          <p:nvPr/>
        </p:nvSpPr>
        <p:spPr>
          <a:xfrm>
            <a:off x="4572000" y="1562100"/>
            <a:ext cx="5562600" cy="1625600"/>
          </a:xfrm>
          <a:prstGeom prst="roundRect">
            <a:avLst>
              <a:gd name="adj" fmla="val 7812"/>
            </a:avLst>
          </a:prstGeom>
          <a:solidFill>
            <a:srgbClr val="FFFFFF">
              <a:alpha val="29804"/>
            </a:srgbClr>
          </a:solidFill>
          <a:ln w="12700">
            <a:solidFill>
              <a:srgbClr val="FFFFFF"/>
            </a:solidFill>
          </a:ln>
        </p:spPr>
      </p:sp>
      <p:sp>
        <p:nvSpPr>
          <p:cNvPr name="AutoShape 6" id="6"/>
          <p:cNvSpPr/>
          <p:nvPr/>
        </p:nvSpPr>
        <p:spPr>
          <a:xfrm>
            <a:off x="4572000" y="3314700"/>
            <a:ext cx="5562600" cy="1409700"/>
          </a:xfrm>
          <a:prstGeom prst="roundRect">
            <a:avLst>
              <a:gd name="adj" fmla="val 9009"/>
            </a:avLst>
          </a:prstGeom>
          <a:solidFill>
            <a:srgbClr val="FFFFFF">
              <a:alpha val="29804"/>
            </a:srgbClr>
          </a:solidFill>
          <a:ln w="12700">
            <a:solidFill>
              <a:srgbClr val="FFFFFF"/>
            </a:solidFill>
          </a:ln>
        </p:spPr>
      </p:sp>
      <p:sp>
        <p:nvSpPr>
          <p:cNvPr name="AutoShape 7" id="7"/>
          <p:cNvSpPr/>
          <p:nvPr/>
        </p:nvSpPr>
        <p:spPr>
          <a:xfrm>
            <a:off x="4572000" y="4864100"/>
            <a:ext cx="5562600" cy="1625600"/>
          </a:xfrm>
          <a:prstGeom prst="roundRect">
            <a:avLst>
              <a:gd name="adj" fmla="val 7812"/>
            </a:avLst>
          </a:prstGeom>
          <a:solidFill>
            <a:srgbClr val="FFFFFF">
              <a:alpha val="29804"/>
            </a:srgbClr>
          </a:solidFill>
          <a:ln w="12700">
            <a:solidFill>
              <a:srgbClr val="FFFFFF"/>
            </a:solidFill>
          </a:ln>
        </p:spPr>
      </p:sp>
      <p:sp>
        <p:nvSpPr>
          <p:cNvPr name="AutoShape 8" id="8"/>
          <p:cNvSpPr/>
          <p:nvPr/>
        </p:nvSpPr>
        <p:spPr>
          <a:xfrm>
            <a:off x="508000" y="762000"/>
            <a:ext cx="3454400" cy="5727700"/>
          </a:xfrm>
          <a:prstGeom prst="rect">
            <a:avLst/>
          </a:prstGeom>
          <a:solidFill>
            <a:srgbClr val="000000">
              <a:alpha val="0"/>
            </a:srgbClr>
          </a:solidFill>
        </p:spPr>
      </p:sp>
      <p:sp>
        <p:nvSpPr>
          <p:cNvPr name="AutoShape 9" id="9"/>
          <p:cNvSpPr/>
          <p:nvPr/>
        </p:nvSpPr>
        <p:spPr>
          <a:xfrm>
            <a:off x="4572000" y="1727200"/>
            <a:ext cx="127000" cy="1282700"/>
          </a:xfrm>
          <a:prstGeom prst="rect">
            <a:avLst/>
          </a:prstGeom>
          <a:solidFill>
            <a:srgbClr val="933737">
              <a:alpha val="0"/>
            </a:srgbClr>
          </a:solidFill>
        </p:spPr>
      </p:sp>
      <p:sp>
        <p:nvSpPr>
          <p:cNvPr name="AutoShape 10" id="10"/>
          <p:cNvSpPr/>
          <p:nvPr/>
        </p:nvSpPr>
        <p:spPr>
          <a:xfrm>
            <a:off x="4572000" y="3454400"/>
            <a:ext cx="127000" cy="1104900"/>
          </a:xfrm>
          <a:prstGeom prst="rect">
            <a:avLst/>
          </a:prstGeom>
          <a:solidFill>
            <a:srgbClr val="FFFFFF">
              <a:alpha val="2745"/>
            </a:srgbClr>
          </a:solidFill>
        </p:spPr>
      </p:sp>
      <p:sp>
        <p:nvSpPr>
          <p:cNvPr name="AutoShape 11" id="11"/>
          <p:cNvSpPr/>
          <p:nvPr/>
        </p:nvSpPr>
        <p:spPr>
          <a:xfrm>
            <a:off x="4572000" y="5029200"/>
            <a:ext cx="127000" cy="1282700"/>
          </a:xfrm>
          <a:prstGeom prst="rect">
            <a:avLst/>
          </a:prstGeom>
          <a:solidFill>
            <a:srgbClr val="933737">
              <a:alpha val="0"/>
            </a:srgbClr>
          </a:solidFill>
        </p:spPr>
      </p:sp>
      <p:sp>
        <p:nvSpPr>
          <p:cNvPr name="AutoShape 12" id="12"/>
          <p:cNvSpPr/>
          <p:nvPr/>
        </p:nvSpPr>
        <p:spPr>
          <a:xfrm>
            <a:off x="508000" y="0"/>
            <a:ext cx="0" cy="0"/>
          </a:xfrm>
          <a:prstGeom prst="rect">
            <a:avLst/>
          </a:prstGeom>
          <a:solidFill>
            <a:srgbClr val="000000">
              <a:alpha val="0"/>
            </a:srgbClr>
          </a:solidFill>
        </p:spPr>
      </p:sp>
      <p:sp>
        <p:nvSpPr>
          <p:cNvPr name="TextBox 13" id="13"/>
          <p:cNvSpPr txBox="true"/>
          <p:nvPr/>
        </p:nvSpPr>
        <p:spPr>
          <a:xfrm>
            <a:off x="4572000" y="889000"/>
            <a:ext cx="5562600" cy="4191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2800" b="true">
                <a:solidFill>
                  <a:srgbClr val="000000"/>
                </a:solidFill>
                <a:latin typeface="苹方-简"/>
              </a:rPr>
              <a:t>Supplemental Data and References</a:t>
            </a:r>
            <a:endParaRPr lang="en-US" sz="1100"/>
          </a:p>
        </p:txBody>
      </p:sp>
      <p:sp>
        <p:nvSpPr>
          <p:cNvPr name="TextBox 14" id="14"/>
          <p:cNvSpPr txBox="true"/>
          <p:nvPr/>
        </p:nvSpPr>
        <p:spPr>
          <a:xfrm>
            <a:off x="4787900" y="1778000"/>
            <a:ext cx="5130800" cy="2413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600" b="true">
                <a:solidFill>
                  <a:srgbClr val="000000"/>
                </a:solidFill>
                <a:latin typeface="苹方-简"/>
              </a:rPr>
              <a:t>Market Research Insights</a:t>
            </a:r>
            <a:endParaRPr lang="en-US" sz="1100"/>
          </a:p>
        </p:txBody>
      </p:sp>
      <p:sp>
        <p:nvSpPr>
          <p:cNvPr name="TextBox 15" id="15"/>
          <p:cNvSpPr txBox="true"/>
          <p:nvPr/>
        </p:nvSpPr>
        <p:spPr>
          <a:xfrm>
            <a:off x="4787900" y="3530600"/>
            <a:ext cx="5130800" cy="2413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600" b="true">
                <a:solidFill>
                  <a:srgbClr val="000000"/>
                </a:solidFill>
                <a:latin typeface="苹方-简"/>
              </a:rPr>
              <a:t>Competitive Landscape Overview</a:t>
            </a:r>
            <a:endParaRPr lang="en-US" sz="1100"/>
          </a:p>
        </p:txBody>
      </p:sp>
      <p:sp>
        <p:nvSpPr>
          <p:cNvPr name="TextBox 16" id="16"/>
          <p:cNvSpPr txBox="true"/>
          <p:nvPr/>
        </p:nvSpPr>
        <p:spPr>
          <a:xfrm>
            <a:off x="4787900" y="5080000"/>
            <a:ext cx="5130800" cy="2413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600" b="true">
                <a:solidFill>
                  <a:srgbClr val="000000"/>
                </a:solidFill>
                <a:latin typeface="苹方-简"/>
              </a:rPr>
              <a:t>Regulatory Compliance Guidelines</a:t>
            </a:r>
            <a:endParaRPr lang="en-US" sz="1100"/>
          </a:p>
        </p:txBody>
      </p:sp>
      <p:sp>
        <p:nvSpPr>
          <p:cNvPr name="TextBox 17" id="17"/>
          <p:cNvSpPr txBox="true"/>
          <p:nvPr/>
        </p:nvSpPr>
        <p:spPr>
          <a:xfrm>
            <a:off x="4787900" y="2120900"/>
            <a:ext cx="5130800" cy="8509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Comprehensive studies reveal a growing consumer preference for healthy food options, with significant data supporting the increasing demand for organic and nutritious products, essential for informed investment decisions.</a:t>
            </a:r>
            <a:endParaRPr lang="en-US" sz="1100"/>
          </a:p>
        </p:txBody>
      </p:sp>
      <p:sp>
        <p:nvSpPr>
          <p:cNvPr name="TextBox 18" id="18"/>
          <p:cNvSpPr txBox="true"/>
          <p:nvPr/>
        </p:nvSpPr>
        <p:spPr>
          <a:xfrm>
            <a:off x="4787900" y="3886200"/>
            <a:ext cx="5130800" cy="6350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Detailed analysis of key competitors highlights their market strategies and positioning, providing valuable insights for identifying potential gaps and opportunities for differentiation in the healthy food sector.</a:t>
            </a:r>
            <a:endParaRPr lang="en-US" sz="1100"/>
          </a:p>
        </p:txBody>
      </p:sp>
      <p:sp>
        <p:nvSpPr>
          <p:cNvPr name="TextBox 19" id="19"/>
          <p:cNvSpPr txBox="true"/>
          <p:nvPr/>
        </p:nvSpPr>
        <p:spPr>
          <a:xfrm>
            <a:off x="4787900" y="5422900"/>
            <a:ext cx="5130800" cy="8509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Essential regulatory frameworks and guidelines from authoritative bodies ensure that our product offerings meet safety and labeling standards, crucial for maintaining consumer trust and facilitating market entry.</a:t>
            </a:r>
            <a:endParaRPr lang="en-US" sz="1100"/>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1000" r="11000"/>
          <a:stretch>
            <a:fillRect/>
          </a:stretch>
        </p:blipFill>
        <p:spPr>
          <a:xfrm>
            <a:off x="0" y="0"/>
            <a:ext cx="10388600" cy="7416800"/>
          </a:xfrm>
          <a:prstGeom prst="rect">
            <a:avLst/>
          </a:prstGeom>
        </p:spPr>
      </p:pic>
      <p:sp>
        <p:nvSpPr>
          <p:cNvPr name="AutoShape 3" id="3"/>
          <p:cNvSpPr/>
          <p:nvPr/>
        </p:nvSpPr>
        <p:spPr>
          <a:xfrm>
            <a:off x="0" y="0"/>
            <a:ext cx="10388600" cy="7416800"/>
          </a:xfrm>
          <a:prstGeom prst="rect">
            <a:avLst/>
          </a:prstGeom>
          <a:solidFill>
            <a:srgbClr val="000000">
              <a:alpha val="0"/>
            </a:srgbClr>
          </a:solidFill>
        </p:spPr>
      </p:sp>
      <p:sp>
        <p:nvSpPr>
          <p:cNvPr name="AutoShape 4" id="4"/>
          <p:cNvSpPr/>
          <p:nvPr/>
        </p:nvSpPr>
        <p:spPr>
          <a:xfrm>
            <a:off x="774700" y="1752600"/>
            <a:ext cx="4216400" cy="5219700"/>
          </a:xfrm>
          <a:prstGeom prst="roundRect">
            <a:avLst>
              <a:gd name="adj" fmla="val 3614"/>
            </a:avLst>
          </a:prstGeom>
          <a:solidFill>
            <a:srgbClr val="FFFFFF">
              <a:alpha val="9804"/>
            </a:srgbClr>
          </a:solidFill>
          <a:ln w="25400">
            <a:solidFill>
              <a:srgbClr val="FFFFFF"/>
            </a:solidFill>
          </a:ln>
        </p:spPr>
      </p:sp>
      <p:sp>
        <p:nvSpPr>
          <p:cNvPr name="AutoShape 5" id="5"/>
          <p:cNvSpPr/>
          <p:nvPr/>
        </p:nvSpPr>
        <p:spPr>
          <a:xfrm>
            <a:off x="5384800" y="1689100"/>
            <a:ext cx="4216400" cy="5334000"/>
          </a:xfrm>
          <a:prstGeom prst="roundRect">
            <a:avLst>
              <a:gd name="adj" fmla="val 3614"/>
            </a:avLst>
          </a:prstGeom>
          <a:solidFill>
            <a:srgbClr val="FFFFFF">
              <a:alpha val="9804"/>
            </a:srgbClr>
          </a:solidFill>
          <a:ln w="25400">
            <a:solidFill>
              <a:srgbClr val="FFFFFF"/>
            </a:solidFill>
          </a:ln>
        </p:spPr>
      </p:sp>
      <p:sp>
        <p:nvSpPr>
          <p:cNvPr name="TextBox 6" id="6"/>
          <p:cNvSpPr txBox="true"/>
          <p:nvPr/>
        </p:nvSpPr>
        <p:spPr>
          <a:xfrm>
            <a:off x="508000" y="762000"/>
            <a:ext cx="9372600" cy="419100"/>
          </a:xfrm>
          <a:prstGeom prst="rect">
            <a:avLst/>
          </a:prstGeom>
          <a:solidFill>
            <a:srgbClr val="000000">
              <a:alpha val="0"/>
            </a:srgbClr>
          </a:solidFill>
        </p:spPr>
        <p:txBody>
          <a:bodyPr anchor="ctr" rtlCol="false" rIns="0" lIns="0" tIns="0" bIns="0"/>
          <a:lstStyle/>
          <a:p>
            <a:pPr algn="ctr" indent="1016000">
              <a:lnSpc>
                <a:spcPct val="100000"/>
              </a:lnSpc>
              <a:defRPr/>
            </a:pPr>
            <a:r>
              <a:rPr lang="en"/>
              <a:t/>
            </a:r>
            <a:r>
              <a:rPr lang="en-US" sz="2800" b="true">
                <a:solidFill>
                  <a:srgbClr val="000000"/>
                </a:solidFill>
                <a:latin typeface="苹方-简"/>
              </a:rPr>
              <a:t>Detailed Market Research Reports</a:t>
            </a:r>
            <a:endParaRPr lang="en-US" sz="1100"/>
          </a:p>
        </p:txBody>
      </p:sp>
      <p:sp>
        <p:nvSpPr>
          <p:cNvPr name="TextBox 7" id="7"/>
          <p:cNvSpPr txBox="true"/>
          <p:nvPr/>
        </p:nvSpPr>
        <p:spPr>
          <a:xfrm>
            <a:off x="1422400" y="2286000"/>
            <a:ext cx="2921000" cy="9144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alpha val="87843"/>
                  </a:srgbClr>
                </a:solidFill>
                <a:latin typeface="苹方-简"/>
              </a:rPr>
              <a:t>Comprehensive Market Insights</a:t>
            </a:r>
            <a:endParaRPr lang="en-US" sz="1100"/>
          </a:p>
        </p:txBody>
      </p:sp>
      <p:sp>
        <p:nvSpPr>
          <p:cNvPr name="TextBox 8" id="8"/>
          <p:cNvSpPr txBox="true"/>
          <p:nvPr/>
        </p:nvSpPr>
        <p:spPr>
          <a:xfrm>
            <a:off x="6019800" y="2222500"/>
            <a:ext cx="2921000" cy="13843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alpha val="87843"/>
                  </a:srgbClr>
                </a:solidFill>
                <a:latin typeface="苹方-简"/>
              </a:rPr>
              <a:t>Competitive Landscape Evaluation</a:t>
            </a:r>
            <a:endParaRPr lang="en-US" sz="1100"/>
          </a:p>
        </p:txBody>
      </p:sp>
      <p:sp>
        <p:nvSpPr>
          <p:cNvPr name="TextBox 9" id="9"/>
          <p:cNvSpPr txBox="true"/>
          <p:nvPr/>
        </p:nvSpPr>
        <p:spPr>
          <a:xfrm>
            <a:off x="1054100" y="3327400"/>
            <a:ext cx="3657600" cy="30988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600" b="false">
                <a:solidFill>
                  <a:srgbClr val="000000">
                    <a:alpha val="87843"/>
                  </a:srgbClr>
                </a:solidFill>
                <a:latin typeface="苹方-简"/>
              </a:rPr>
              <a:t>In-depth analysis of market trends reveals critical consumer behaviors, preferences, and emerging opportunities within the healthy food sector. This data-driven approach enables strategic positioning and informed decision-making, ensuring the brand effectively meets evolving consumer demands and capitalizes on market growth potential.</a:t>
            </a:r>
            <a:endParaRPr lang="en-US" sz="1100"/>
          </a:p>
        </p:txBody>
      </p:sp>
      <p:sp>
        <p:nvSpPr>
          <p:cNvPr name="TextBox 10" id="10"/>
          <p:cNvSpPr txBox="true"/>
          <p:nvPr/>
        </p:nvSpPr>
        <p:spPr>
          <a:xfrm>
            <a:off x="5664200" y="3733800"/>
            <a:ext cx="3657600" cy="27559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600" b="false">
                <a:solidFill>
                  <a:srgbClr val="000000">
                    <a:alpha val="87843"/>
                  </a:srgbClr>
                </a:solidFill>
                <a:latin typeface="苹方-简"/>
              </a:rPr>
              <a:t>Detailed assessments of key competitors highlight their strengths, weaknesses, and market strategies. Understanding these dynamics allows the brand to identify gaps in the market, differentiate its offerings, and develop targeted strategies that enhance competitive advantage and foster long-term success in the healthy food industry.</a:t>
            </a:r>
            <a:endParaRPr lang="en-US" sz="1100"/>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sp>
        <p:nvSpPr>
          <p:cNvPr name="AutoShape 4" id="4"/>
          <p:cNvSpPr/>
          <p:nvPr/>
        </p:nvSpPr>
        <p:spPr>
          <a:xfrm>
            <a:off x="508000" y="1689100"/>
            <a:ext cx="2806700" cy="3111500"/>
          </a:xfrm>
          <a:prstGeom prst="rect">
            <a:avLst/>
          </a:prstGeom>
          <a:solidFill>
            <a:srgbClr val="000000">
              <a:alpha val="0"/>
            </a:srgbClr>
          </a:solidFill>
        </p:spPr>
      </p:sp>
      <p:sp>
        <p:nvSpPr>
          <p:cNvPr name="AutoShape 5" id="5"/>
          <p:cNvSpPr/>
          <p:nvPr/>
        </p:nvSpPr>
        <p:spPr>
          <a:xfrm>
            <a:off x="3784600" y="1689100"/>
            <a:ext cx="2806700" cy="3378200"/>
          </a:xfrm>
          <a:prstGeom prst="rect">
            <a:avLst/>
          </a:prstGeom>
          <a:solidFill>
            <a:srgbClr val="000000">
              <a:alpha val="0"/>
            </a:srgbClr>
          </a:solidFill>
        </p:spPr>
      </p:sp>
      <p:sp>
        <p:nvSpPr>
          <p:cNvPr name="AutoShape 6" id="6"/>
          <p:cNvSpPr/>
          <p:nvPr/>
        </p:nvSpPr>
        <p:spPr>
          <a:xfrm>
            <a:off x="7061200" y="1689100"/>
            <a:ext cx="2806700" cy="3378200"/>
          </a:xfrm>
          <a:prstGeom prst="rect">
            <a:avLst/>
          </a:prstGeom>
          <a:solidFill>
            <a:srgbClr val="000000">
              <a:alpha val="0"/>
            </a:srgbClr>
          </a:solidFill>
        </p:spPr>
      </p:sp>
      <p:sp>
        <p:nvSpPr>
          <p:cNvPr name="AutoShape 7" id="7"/>
          <p:cNvSpPr/>
          <p:nvPr/>
        </p:nvSpPr>
        <p:spPr>
          <a:xfrm>
            <a:off x="508000" y="0"/>
            <a:ext cx="0" cy="0"/>
          </a:xfrm>
          <a:prstGeom prst="rect">
            <a:avLst/>
          </a:prstGeom>
          <a:solidFill>
            <a:srgbClr val="000000">
              <a:alpha val="0"/>
            </a:srgbClr>
          </a:solidFill>
        </p:spPr>
      </p:sp>
      <p:sp>
        <p:nvSpPr>
          <p:cNvPr name="AutoShape 8" id="8"/>
          <p:cNvSpPr/>
          <p:nvPr/>
        </p:nvSpPr>
        <p:spPr>
          <a:xfrm>
            <a:off x="3784600" y="0"/>
            <a:ext cx="0" cy="0"/>
          </a:xfrm>
          <a:prstGeom prst="rect">
            <a:avLst/>
          </a:prstGeom>
          <a:solidFill>
            <a:srgbClr val="000000">
              <a:alpha val="0"/>
            </a:srgbClr>
          </a:solidFill>
        </p:spPr>
      </p:sp>
      <p:sp>
        <p:nvSpPr>
          <p:cNvPr name="AutoShape 9" id="9"/>
          <p:cNvSpPr/>
          <p:nvPr/>
        </p:nvSpPr>
        <p:spPr>
          <a:xfrm>
            <a:off x="7061200" y="0"/>
            <a:ext cx="0" cy="0"/>
          </a:xfrm>
          <a:prstGeom prst="rect">
            <a:avLst/>
          </a:prstGeom>
          <a:solidFill>
            <a:srgbClr val="000000">
              <a:alpha val="0"/>
            </a:srgbClr>
          </a:solidFill>
        </p:spPr>
      </p:sp>
      <p:sp>
        <p:nvSpPr>
          <p:cNvPr name="TextBox 10" id="10"/>
          <p:cNvSpPr txBox="true"/>
          <p:nvPr/>
        </p:nvSpPr>
        <p:spPr>
          <a:xfrm>
            <a:off x="1524000" y="1689100"/>
            <a:ext cx="762000" cy="762000"/>
          </a:xfrm>
          <a:prstGeom prst="roundRect">
            <a:avLst>
              <a:gd name="adj" fmla="val 50000"/>
            </a:avLst>
          </a:prstGeom>
          <a:solidFill>
            <a:srgbClr val="FFFFFF">
              <a:alpha val="9804"/>
            </a:srgbClr>
          </a:solidFill>
          <a:ln w="25400">
            <a:solidFill>
              <a:srgbClr val="FFFFFF"/>
            </a:solidFill>
          </a:ln>
        </p:spPr>
        <p:txBody>
          <a:bodyPr anchor="ctr" rtlCol="false" rIns="0" lIns="0" tIns="0" bIns="0"/>
          <a:lstStyle/>
          <a:p>
            <a:pPr algn="ctr" indent="0">
              <a:lnSpc>
                <a:spcPct val="100000"/>
              </a:lnSpc>
              <a:defRPr/>
            </a:pPr>
            <a:r>
              <a:rPr lang="en"/>
              <a:t/>
            </a:r>
            <a:r>
              <a:rPr lang="en-US" sz="2400" b="true">
                <a:solidFill>
                  <a:srgbClr val="000000"/>
                </a:solidFill>
                <a:latin typeface="苹方-简"/>
              </a:rPr>
              <a:t>01</a:t>
            </a:r>
            <a:endParaRPr lang="en-US" sz="1100"/>
          </a:p>
        </p:txBody>
      </p:sp>
      <p:sp>
        <p:nvSpPr>
          <p:cNvPr name="TextBox 11" id="11"/>
          <p:cNvSpPr txBox="true"/>
          <p:nvPr/>
        </p:nvSpPr>
        <p:spPr>
          <a:xfrm>
            <a:off x="4800600" y="1689100"/>
            <a:ext cx="762000" cy="762000"/>
          </a:xfrm>
          <a:prstGeom prst="roundRect">
            <a:avLst>
              <a:gd name="adj" fmla="val 50000"/>
            </a:avLst>
          </a:prstGeom>
          <a:solidFill>
            <a:srgbClr val="FFFFFF">
              <a:alpha val="9804"/>
            </a:srgbClr>
          </a:solidFill>
          <a:ln w="25400">
            <a:solidFill>
              <a:srgbClr val="FFFFFF"/>
            </a:solidFill>
          </a:ln>
        </p:spPr>
        <p:txBody>
          <a:bodyPr anchor="ctr" rtlCol="false" rIns="0" lIns="0" tIns="0" bIns="0"/>
          <a:lstStyle/>
          <a:p>
            <a:pPr algn="ctr" indent="0">
              <a:lnSpc>
                <a:spcPct val="100000"/>
              </a:lnSpc>
              <a:defRPr/>
            </a:pPr>
            <a:r>
              <a:rPr lang="en"/>
              <a:t/>
            </a:r>
            <a:r>
              <a:rPr lang="en-US" sz="2400" b="true">
                <a:solidFill>
                  <a:srgbClr val="000000"/>
                </a:solidFill>
                <a:latin typeface="苹方-简"/>
              </a:rPr>
              <a:t>02</a:t>
            </a:r>
            <a:endParaRPr lang="en-US" sz="1100"/>
          </a:p>
        </p:txBody>
      </p:sp>
      <p:sp>
        <p:nvSpPr>
          <p:cNvPr name="TextBox 12" id="12"/>
          <p:cNvSpPr txBox="true"/>
          <p:nvPr/>
        </p:nvSpPr>
        <p:spPr>
          <a:xfrm>
            <a:off x="8089900" y="1689100"/>
            <a:ext cx="762000" cy="762000"/>
          </a:xfrm>
          <a:prstGeom prst="roundRect">
            <a:avLst>
              <a:gd name="adj" fmla="val 50000"/>
            </a:avLst>
          </a:prstGeom>
          <a:solidFill>
            <a:srgbClr val="FFFFFF">
              <a:alpha val="9804"/>
            </a:srgbClr>
          </a:solidFill>
          <a:ln w="25400">
            <a:solidFill>
              <a:srgbClr val="FFFFFF"/>
            </a:solidFill>
          </a:ln>
        </p:spPr>
        <p:txBody>
          <a:bodyPr anchor="ctr" rtlCol="false" rIns="0" lIns="0" tIns="0" bIns="0"/>
          <a:lstStyle/>
          <a:p>
            <a:pPr algn="ctr" indent="0">
              <a:lnSpc>
                <a:spcPct val="100000"/>
              </a:lnSpc>
              <a:defRPr/>
            </a:pPr>
            <a:r>
              <a:rPr lang="en"/>
              <a:t/>
            </a:r>
            <a:r>
              <a:rPr lang="en-US" sz="2400" b="true">
                <a:solidFill>
                  <a:srgbClr val="000000"/>
                </a:solidFill>
                <a:latin typeface="苹方-简"/>
              </a:rPr>
              <a:t>03</a:t>
            </a:r>
            <a:endParaRPr lang="en-US" sz="1100"/>
          </a:p>
        </p:txBody>
      </p:sp>
      <p:sp>
        <p:nvSpPr>
          <p:cNvPr name="TextBox 13" id="13"/>
          <p:cNvSpPr txBox="true"/>
          <p:nvPr/>
        </p:nvSpPr>
        <p:spPr>
          <a:xfrm>
            <a:off x="508000" y="762000"/>
            <a:ext cx="9372600" cy="419100"/>
          </a:xfrm>
          <a:prstGeom prst="rect">
            <a:avLst/>
          </a:prstGeom>
          <a:solidFill>
            <a:srgbClr val="000000">
              <a:alpha val="0"/>
            </a:srgbClr>
          </a:solidFill>
        </p:spPr>
        <p:txBody>
          <a:bodyPr anchor="ctr" rtlCol="false" rIns="0" lIns="0" tIns="0" bIns="0"/>
          <a:lstStyle/>
          <a:p>
            <a:pPr algn="ctr" indent="1016000">
              <a:lnSpc>
                <a:spcPct val="100000"/>
              </a:lnSpc>
              <a:defRPr/>
            </a:pPr>
            <a:r>
              <a:rPr lang="en"/>
              <a:t/>
            </a:r>
            <a:r>
              <a:rPr lang="en-US" sz="2800" b="true">
                <a:solidFill>
                  <a:srgbClr val="000000"/>
                </a:solidFill>
                <a:latin typeface="苹方-简"/>
              </a:rPr>
              <a:t>Technical or Patent Informati</a:t>
            </a:r>
            <a:endParaRPr lang="en-US" sz="1100"/>
          </a:p>
        </p:txBody>
      </p:sp>
      <p:sp>
        <p:nvSpPr>
          <p:cNvPr name="TextBox 14" id="14"/>
          <p:cNvSpPr txBox="true"/>
          <p:nvPr/>
        </p:nvSpPr>
        <p:spPr>
          <a:xfrm>
            <a:off x="508000" y="2705100"/>
            <a:ext cx="2806700" cy="635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000" b="true">
                <a:solidFill>
                  <a:srgbClr val="000000"/>
                </a:solidFill>
                <a:latin typeface="苹方-简"/>
              </a:rPr>
              <a:t>Intellectual Property Importance</a:t>
            </a:r>
            <a:endParaRPr lang="en-US" sz="1100"/>
          </a:p>
        </p:txBody>
      </p:sp>
      <p:sp>
        <p:nvSpPr>
          <p:cNvPr name="TextBox 15" id="15"/>
          <p:cNvSpPr txBox="true"/>
          <p:nvPr/>
        </p:nvSpPr>
        <p:spPr>
          <a:xfrm>
            <a:off x="3784600" y="2705100"/>
            <a:ext cx="2806700" cy="635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000" b="true">
                <a:solidFill>
                  <a:srgbClr val="000000"/>
                </a:solidFill>
                <a:latin typeface="苹方-简"/>
              </a:rPr>
              <a:t>Proactive Patent Management</a:t>
            </a:r>
            <a:endParaRPr lang="en-US" sz="1100"/>
          </a:p>
        </p:txBody>
      </p:sp>
      <p:sp>
        <p:nvSpPr>
          <p:cNvPr name="TextBox 16" id="16"/>
          <p:cNvSpPr txBox="true"/>
          <p:nvPr/>
        </p:nvSpPr>
        <p:spPr>
          <a:xfrm>
            <a:off x="7061200" y="2705100"/>
            <a:ext cx="2806700" cy="635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000" b="true">
                <a:solidFill>
                  <a:srgbClr val="000000"/>
                </a:solidFill>
                <a:latin typeface="苹方-简"/>
              </a:rPr>
              <a:t>Regulatory Compliance Integration</a:t>
            </a:r>
            <a:endParaRPr lang="en-US" sz="1100"/>
          </a:p>
        </p:txBody>
      </p:sp>
      <p:sp>
        <p:nvSpPr>
          <p:cNvPr name="TextBox 17" id="17"/>
          <p:cNvSpPr txBox="true"/>
          <p:nvPr/>
        </p:nvSpPr>
        <p:spPr>
          <a:xfrm>
            <a:off x="508000" y="3467100"/>
            <a:ext cx="2946400" cy="13335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A strong IP strategy is vital for protecting innovations in formulations and processes, ensuring competitive advantage and market differentiation in the healthy food sector.</a:t>
            </a:r>
            <a:endParaRPr lang="en-US" sz="1100"/>
          </a:p>
        </p:txBody>
      </p:sp>
      <p:sp>
        <p:nvSpPr>
          <p:cNvPr name="TextBox 18" id="18"/>
          <p:cNvSpPr txBox="true"/>
          <p:nvPr/>
        </p:nvSpPr>
        <p:spPr>
          <a:xfrm>
            <a:off x="3784600" y="3467100"/>
            <a:ext cx="2946400" cy="1600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Regular monitoring of patent landscapes and competitor activities is essential for identifying potential infringements and opportunities for strategic partnerships, enhancing innovation protection.</a:t>
            </a:r>
            <a:endParaRPr lang="en-US" sz="1100"/>
          </a:p>
        </p:txBody>
      </p:sp>
      <p:sp>
        <p:nvSpPr>
          <p:cNvPr name="TextBox 19" id="19"/>
          <p:cNvSpPr txBox="true"/>
          <p:nvPr/>
        </p:nvSpPr>
        <p:spPr>
          <a:xfrm>
            <a:off x="7061200" y="3467100"/>
            <a:ext cx="2946400" cy="16002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alpha val="87843"/>
                  </a:srgbClr>
                </a:solidFill>
                <a:latin typeface="苹方-简"/>
              </a:rPr>
              <a:t>Aligning patent strategies with regulatory requirements ensures that product claims are substantiated, fostering consumer trust and facilitating smoother market entry for new offerings.</a:t>
            </a:r>
            <a:endParaRPr lang="en-US" sz="1100"/>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1000" r="1000"/>
          <a:stretch>
            <a:fillRect/>
          </a:stretch>
        </p:blipFill>
        <p:spPr>
          <a:xfrm>
            <a:off x="0" y="0"/>
            <a:ext cx="10388600" cy="5854700"/>
          </a:xfrm>
          <a:prstGeom prst="rect">
            <a:avLst/>
          </a:prstGeom>
        </p:spPr>
      </p:pic>
      <p:sp>
        <p:nvSpPr>
          <p:cNvPr name="AutoShape 5" id="5"/>
          <p:cNvSpPr/>
          <p:nvPr/>
        </p:nvSpPr>
        <p:spPr>
          <a:xfrm>
            <a:off x="1270000" y="3429000"/>
            <a:ext cx="7848600" cy="266700"/>
          </a:xfrm>
          <a:prstGeom prst="rect">
            <a:avLst/>
          </a:prstGeom>
          <a:solidFill>
            <a:srgbClr val="000000">
              <a:alpha val="0"/>
            </a:srgbClr>
          </a:solidFill>
        </p:spPr>
      </p:sp>
      <p:sp>
        <p:nvSpPr>
          <p:cNvPr name="AutoShape 6" id="6"/>
          <p:cNvSpPr/>
          <p:nvPr/>
        </p:nvSpPr>
        <p:spPr>
          <a:xfrm>
            <a:off x="0" y="0"/>
            <a:ext cx="10388600" cy="5854700"/>
          </a:xfrm>
          <a:prstGeom prst="rect">
            <a:avLst/>
          </a:prstGeom>
          <a:solidFill>
            <a:srgbClr val="000000">
              <a:alpha val="0"/>
            </a:srgbClr>
          </a:solidFill>
        </p:spPr>
      </p:sp>
      <p:sp>
        <p:nvSpPr>
          <p:cNvPr name="TextBox 7" id="7"/>
          <p:cNvSpPr txBox="true"/>
          <p:nvPr/>
        </p:nvSpPr>
        <p:spPr>
          <a:xfrm>
            <a:off x="1270000" y="2540000"/>
            <a:ext cx="7848600" cy="762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5000" b="true">
                <a:solidFill>
                  <a:srgbClr val="000000"/>
                </a:solidFill>
                <a:latin typeface="苹方-简"/>
              </a:rPr>
              <a:t>Thank You</a:t>
            </a:r>
            <a:endParaRPr lang="en-US" sz="1100"/>
          </a:p>
        </p:txBody>
      </p:sp>
      <p:sp>
        <p:nvSpPr>
          <p:cNvPr name="TextBox 8" id="8"/>
          <p:cNvSpPr txBox="true"/>
          <p:nvPr/>
        </p:nvSpPr>
        <p:spPr>
          <a:xfrm>
            <a:off x="1270000" y="3429000"/>
            <a:ext cx="78486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Contact:popai@example.com</a:t>
            </a:r>
            <a:endParaRPr lang="en-US" sz="1100"/>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5000" r="15000"/>
          <a:stretch>
            <a:fillRect/>
          </a:stretch>
        </p:blipFill>
        <p:spPr>
          <a:xfrm>
            <a:off x="0" y="0"/>
            <a:ext cx="10388600" cy="8191500"/>
          </a:xfrm>
          <a:prstGeom prst="rect">
            <a:avLst/>
          </a:prstGeom>
        </p:spPr>
      </p:pic>
      <p:sp>
        <p:nvSpPr>
          <p:cNvPr name="AutoShape 3" id="3"/>
          <p:cNvSpPr/>
          <p:nvPr/>
        </p:nvSpPr>
        <p:spPr>
          <a:xfrm>
            <a:off x="0" y="0"/>
            <a:ext cx="10388600" cy="8191500"/>
          </a:xfrm>
          <a:prstGeom prst="rect">
            <a:avLst/>
          </a:prstGeom>
          <a:solidFill>
            <a:srgbClr val="000000">
              <a:alpha val="0"/>
            </a:srgbClr>
          </a:solidFill>
        </p:spPr>
      </p:sp>
      <p:sp>
        <p:nvSpPr>
          <p:cNvPr name="AutoShape 4" id="4"/>
          <p:cNvSpPr/>
          <p:nvPr/>
        </p:nvSpPr>
        <p:spPr>
          <a:xfrm>
            <a:off x="774700" y="2349500"/>
            <a:ext cx="4216400" cy="5219700"/>
          </a:xfrm>
          <a:prstGeom prst="roundRect">
            <a:avLst>
              <a:gd name="adj" fmla="val 3614"/>
            </a:avLst>
          </a:prstGeom>
          <a:solidFill>
            <a:srgbClr val="FFFFFF">
              <a:alpha val="9804"/>
            </a:srgbClr>
          </a:solidFill>
          <a:ln w="25400">
            <a:solidFill>
              <a:srgbClr val="FFFFFF"/>
            </a:solidFill>
          </a:ln>
        </p:spPr>
      </p:sp>
      <p:sp>
        <p:nvSpPr>
          <p:cNvPr name="AutoShape 5" id="5"/>
          <p:cNvSpPr/>
          <p:nvPr/>
        </p:nvSpPr>
        <p:spPr>
          <a:xfrm>
            <a:off x="5384800" y="2120900"/>
            <a:ext cx="4216400" cy="5676900"/>
          </a:xfrm>
          <a:prstGeom prst="roundRect">
            <a:avLst>
              <a:gd name="adj" fmla="val 3614"/>
            </a:avLst>
          </a:prstGeom>
          <a:solidFill>
            <a:srgbClr val="FFFFFF">
              <a:alpha val="9804"/>
            </a:srgbClr>
          </a:solidFill>
          <a:ln w="25400">
            <a:solidFill>
              <a:srgbClr val="FFFFFF"/>
            </a:solidFill>
          </a:ln>
        </p:spPr>
      </p:sp>
      <p:sp>
        <p:nvSpPr>
          <p:cNvPr name="TextBox 6" id="6"/>
          <p:cNvSpPr txBox="true"/>
          <p:nvPr/>
        </p:nvSpPr>
        <p:spPr>
          <a:xfrm>
            <a:off x="508000" y="762000"/>
            <a:ext cx="9372600" cy="850900"/>
          </a:xfrm>
          <a:prstGeom prst="rect">
            <a:avLst/>
          </a:prstGeom>
          <a:solidFill>
            <a:srgbClr val="000000">
              <a:alpha val="0"/>
            </a:srgbClr>
          </a:solidFill>
        </p:spPr>
        <p:txBody>
          <a:bodyPr anchor="ctr" rtlCol="false" rIns="0" lIns="0" tIns="0" bIns="0"/>
          <a:lstStyle/>
          <a:p>
            <a:pPr algn="ctr" indent="1016000">
              <a:lnSpc>
                <a:spcPct val="100000"/>
              </a:lnSpc>
              <a:defRPr/>
            </a:pPr>
            <a:r>
              <a:rPr lang="en"/>
              <a:t/>
            </a:r>
            <a:r>
              <a:rPr lang="en-US" sz="2800" b="true">
                <a:solidFill>
                  <a:srgbClr val="000000"/>
                </a:solidFill>
                <a:latin typeface="苹方-简"/>
              </a:rPr>
              <a:t>Target Customer Base and Market Advantages</a:t>
            </a:r>
            <a:endParaRPr lang="en-US" sz="1100"/>
          </a:p>
        </p:txBody>
      </p:sp>
      <p:sp>
        <p:nvSpPr>
          <p:cNvPr name="TextBox 7" id="7"/>
          <p:cNvSpPr txBox="true"/>
          <p:nvPr/>
        </p:nvSpPr>
        <p:spPr>
          <a:xfrm>
            <a:off x="1422400" y="2882900"/>
            <a:ext cx="2921000" cy="9144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alpha val="87843"/>
                  </a:srgbClr>
                </a:solidFill>
                <a:latin typeface="苹方-简"/>
              </a:rPr>
              <a:t>Diverse Customer Segmentation</a:t>
            </a:r>
            <a:endParaRPr lang="en-US" sz="1100"/>
          </a:p>
        </p:txBody>
      </p:sp>
      <p:sp>
        <p:nvSpPr>
          <p:cNvPr name="TextBox 8" id="8"/>
          <p:cNvSpPr txBox="true"/>
          <p:nvPr/>
        </p:nvSpPr>
        <p:spPr>
          <a:xfrm>
            <a:off x="6019800" y="2654300"/>
            <a:ext cx="2921000" cy="13843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alpha val="87843"/>
                  </a:srgbClr>
                </a:solidFill>
                <a:latin typeface="苹方-简"/>
              </a:rPr>
              <a:t>Competitive Market Positioning</a:t>
            </a:r>
            <a:endParaRPr lang="en-US" sz="1100"/>
          </a:p>
        </p:txBody>
      </p:sp>
      <p:sp>
        <p:nvSpPr>
          <p:cNvPr name="TextBox 9" id="9"/>
          <p:cNvSpPr txBox="true"/>
          <p:nvPr/>
        </p:nvSpPr>
        <p:spPr>
          <a:xfrm>
            <a:off x="1054100" y="3937000"/>
            <a:ext cx="3657600" cy="30988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600" b="false">
                <a:solidFill>
                  <a:srgbClr val="000000">
                    <a:alpha val="87843"/>
                  </a:srgbClr>
                </a:solidFill>
                <a:latin typeface="苹方-简"/>
              </a:rPr>
              <a:t>The target customer base encompasses a wide range of demographics, including health-conscious individuals, families, and fitness enthusiasts. This diversity allows for tailored marketing strategies that resonate with each segment, enhancing engagement and fostering brand loyalty through personalized product offerings and communication.</a:t>
            </a:r>
            <a:endParaRPr lang="en-US" sz="1100"/>
          </a:p>
        </p:txBody>
      </p:sp>
      <p:sp>
        <p:nvSpPr>
          <p:cNvPr name="TextBox 10" id="10"/>
          <p:cNvSpPr txBox="true"/>
          <p:nvPr/>
        </p:nvSpPr>
        <p:spPr>
          <a:xfrm>
            <a:off x="5664200" y="4165600"/>
            <a:ext cx="3657600" cy="30988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600" b="false">
                <a:solidFill>
                  <a:srgbClr val="000000">
                    <a:alpha val="87843"/>
                  </a:srgbClr>
                </a:solidFill>
                <a:latin typeface="苹方-简"/>
              </a:rPr>
              <a:t>The brand's unique value proposition, emphasizing health benefits and sustainability, positions it favorably against competitors. By addressing the rising consumer demand for nutritious options and eco-friendly practices, the brand can effectively capture market share and establish itself as a leader in the healthy food sector.</a:t>
            </a:r>
            <a:endParaRPr lang="en-US" sz="1100"/>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000" r="4000"/>
          <a:stretch>
            <a:fillRect/>
          </a:stretch>
        </p:blipFill>
        <p:spPr>
          <a:xfrm>
            <a:off x="0" y="0"/>
            <a:ext cx="10388600" cy="6286500"/>
          </a:xfrm>
          <a:prstGeom prst="rect">
            <a:avLst/>
          </a:prstGeom>
        </p:spPr>
      </p:pic>
      <p:sp>
        <p:nvSpPr>
          <p:cNvPr name="AutoShape 3" id="3"/>
          <p:cNvSpPr/>
          <p:nvPr/>
        </p:nvSpPr>
        <p:spPr>
          <a:xfrm>
            <a:off x="0" y="0"/>
            <a:ext cx="10388600" cy="6286500"/>
          </a:xfrm>
          <a:prstGeom prst="rect">
            <a:avLst/>
          </a:prstGeom>
          <a:solidFill>
            <a:srgbClr val="000000">
              <a:alpha val="0"/>
            </a:srgbClr>
          </a:solidFill>
        </p:spPr>
      </p:sp>
      <p:pic>
        <p:nvPicPr>
          <p:cNvPr name="Picture 4" id="4"/>
          <p:cNvPicPr>
            <a:picLocks noChangeAspect="true"/>
          </p:cNvPicPr>
          <p:nvPr/>
        </p:nvPicPr>
        <p:blipFill>
          <a:blip r:embed="rId3"/>
          <a:srcRect t="1000" b="1000"/>
          <a:stretch>
            <a:fillRect/>
          </a:stretch>
        </p:blipFill>
        <p:spPr>
          <a:xfrm>
            <a:off x="254000" y="1892300"/>
            <a:ext cx="3124200" cy="3873500"/>
          </a:xfrm>
          <a:prstGeom prst="roundRect">
            <a:avLst>
              <a:gd name="adj" fmla="val 14634"/>
            </a:avLst>
          </a:prstGeom>
        </p:spPr>
      </p:pic>
      <p:sp>
        <p:nvSpPr>
          <p:cNvPr name="AutoShape 5" id="5"/>
          <p:cNvSpPr/>
          <p:nvPr/>
        </p:nvSpPr>
        <p:spPr>
          <a:xfrm>
            <a:off x="3632200" y="1892300"/>
            <a:ext cx="3124200" cy="3873500"/>
          </a:xfrm>
          <a:prstGeom prst="roundRect">
            <a:avLst>
              <a:gd name="adj" fmla="val 14634"/>
            </a:avLst>
          </a:prstGeom>
          <a:solidFill>
            <a:srgbClr val="000000">
              <a:alpha val="0"/>
            </a:srgbClr>
          </a:solidFill>
          <a:ln w="25400">
            <a:solidFill>
              <a:srgbClr val="FFFFFF"/>
            </a:solidFill>
          </a:ln>
        </p:spPr>
      </p:sp>
      <p:pic>
        <p:nvPicPr>
          <p:cNvPr name="Picture 6" id="6"/>
          <p:cNvPicPr>
            <a:picLocks noChangeAspect="true"/>
          </p:cNvPicPr>
          <p:nvPr/>
        </p:nvPicPr>
        <p:blipFill>
          <a:blip r:embed="rId3"/>
          <a:srcRect t="1000" b="1000"/>
          <a:stretch>
            <a:fillRect/>
          </a:stretch>
        </p:blipFill>
        <p:spPr>
          <a:xfrm>
            <a:off x="7010400" y="1892300"/>
            <a:ext cx="3124200" cy="3873500"/>
          </a:xfrm>
          <a:prstGeom prst="roundRect">
            <a:avLst>
              <a:gd name="adj" fmla="val 14634"/>
            </a:avLst>
          </a:prstGeom>
        </p:spPr>
      </p:pic>
      <p:sp>
        <p:nvSpPr>
          <p:cNvPr name="AutoShape 7" id="7"/>
          <p:cNvSpPr/>
          <p:nvPr/>
        </p:nvSpPr>
        <p:spPr>
          <a:xfrm>
            <a:off x="254000" y="2095500"/>
            <a:ext cx="0" cy="711200"/>
          </a:xfrm>
          <a:prstGeom prst="rect">
            <a:avLst/>
          </a:prstGeom>
          <a:solidFill>
            <a:srgbClr val="FFFFFF">
              <a:alpha val="0"/>
            </a:srgbClr>
          </a:solidFill>
        </p:spPr>
      </p:sp>
      <p:sp>
        <p:nvSpPr>
          <p:cNvPr name="AutoShape 8" id="8"/>
          <p:cNvSpPr/>
          <p:nvPr/>
        </p:nvSpPr>
        <p:spPr>
          <a:xfrm>
            <a:off x="254000" y="1892300"/>
            <a:ext cx="3124200" cy="3873500"/>
          </a:xfrm>
          <a:prstGeom prst="roundRect">
            <a:avLst>
              <a:gd name="adj" fmla="val 14634"/>
            </a:avLst>
          </a:prstGeom>
          <a:solidFill>
            <a:srgbClr val="000000">
              <a:alpha val="0"/>
            </a:srgbClr>
          </a:solidFill>
          <a:ln w="25400">
            <a:solidFill>
              <a:srgbClr val="FFFFFF">
                <a:alpha val="95294"/>
              </a:srgbClr>
            </a:solidFill>
          </a:ln>
        </p:spPr>
      </p:sp>
      <p:sp>
        <p:nvSpPr>
          <p:cNvPr name="AutoShape 9" id="9"/>
          <p:cNvSpPr/>
          <p:nvPr/>
        </p:nvSpPr>
        <p:spPr>
          <a:xfrm>
            <a:off x="3632200" y="2095500"/>
            <a:ext cx="0" cy="711200"/>
          </a:xfrm>
          <a:prstGeom prst="rect">
            <a:avLst/>
          </a:prstGeom>
          <a:solidFill>
            <a:srgbClr val="000000"/>
          </a:solidFill>
        </p:spPr>
      </p:sp>
      <p:sp>
        <p:nvSpPr>
          <p:cNvPr name="AutoShape 10" id="10"/>
          <p:cNvSpPr/>
          <p:nvPr/>
        </p:nvSpPr>
        <p:spPr>
          <a:xfrm>
            <a:off x="3632200" y="1892300"/>
            <a:ext cx="3124200" cy="3873500"/>
          </a:xfrm>
          <a:prstGeom prst="roundRect">
            <a:avLst>
              <a:gd name="adj" fmla="val 14634"/>
            </a:avLst>
          </a:prstGeom>
          <a:solidFill>
            <a:srgbClr val="000000">
              <a:alpha val="0"/>
            </a:srgbClr>
          </a:solidFill>
          <a:ln w="25400">
            <a:solidFill>
              <a:srgbClr val="FFFFFF"/>
            </a:solidFill>
          </a:ln>
        </p:spPr>
      </p:sp>
      <p:sp>
        <p:nvSpPr>
          <p:cNvPr name="AutoShape 11" id="11"/>
          <p:cNvSpPr/>
          <p:nvPr/>
        </p:nvSpPr>
        <p:spPr>
          <a:xfrm>
            <a:off x="7010400" y="2095500"/>
            <a:ext cx="0" cy="711200"/>
          </a:xfrm>
          <a:prstGeom prst="rect">
            <a:avLst/>
          </a:prstGeom>
          <a:solidFill>
            <a:srgbClr val="FFFFFF">
              <a:alpha val="0"/>
            </a:srgbClr>
          </a:solidFill>
        </p:spPr>
      </p:sp>
      <p:sp>
        <p:nvSpPr>
          <p:cNvPr name="AutoShape 12" id="12"/>
          <p:cNvSpPr/>
          <p:nvPr/>
        </p:nvSpPr>
        <p:spPr>
          <a:xfrm>
            <a:off x="7010400" y="1892300"/>
            <a:ext cx="3124200" cy="3873500"/>
          </a:xfrm>
          <a:prstGeom prst="roundRect">
            <a:avLst>
              <a:gd name="adj" fmla="val 14634"/>
            </a:avLst>
          </a:prstGeom>
          <a:solidFill>
            <a:srgbClr val="000000">
              <a:alpha val="0"/>
            </a:srgbClr>
          </a:solidFill>
          <a:ln w="25400">
            <a:solidFill>
              <a:srgbClr val="FFFFFF">
                <a:alpha val="95294"/>
              </a:srgbClr>
            </a:solidFill>
          </a:ln>
        </p:spPr>
      </p:sp>
      <p:sp>
        <p:nvSpPr>
          <p:cNvPr name="TextBox 13" id="13"/>
          <p:cNvSpPr txBox="true"/>
          <p:nvPr/>
        </p:nvSpPr>
        <p:spPr>
          <a:xfrm>
            <a:off x="660400" y="2298700"/>
            <a:ext cx="23114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01</a:t>
            </a:r>
            <a:endParaRPr lang="en-US" sz="1100"/>
          </a:p>
        </p:txBody>
      </p:sp>
      <p:sp>
        <p:nvSpPr>
          <p:cNvPr name="TextBox 14" id="14"/>
          <p:cNvSpPr txBox="true"/>
          <p:nvPr/>
        </p:nvSpPr>
        <p:spPr>
          <a:xfrm>
            <a:off x="4038600" y="2298700"/>
            <a:ext cx="23114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02</a:t>
            </a:r>
            <a:endParaRPr lang="en-US" sz="1100"/>
          </a:p>
        </p:txBody>
      </p:sp>
      <p:sp>
        <p:nvSpPr>
          <p:cNvPr name="TextBox 15" id="15"/>
          <p:cNvSpPr txBox="true"/>
          <p:nvPr/>
        </p:nvSpPr>
        <p:spPr>
          <a:xfrm>
            <a:off x="7416800" y="2298700"/>
            <a:ext cx="23114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03</a:t>
            </a:r>
            <a:endParaRPr lang="en-US" sz="1100"/>
          </a:p>
        </p:txBody>
      </p:sp>
      <p:sp>
        <p:nvSpPr>
          <p:cNvPr name="TextBox 16" id="16"/>
          <p:cNvSpPr txBox="true"/>
          <p:nvPr/>
        </p:nvSpPr>
        <p:spPr>
          <a:xfrm>
            <a:off x="254000" y="1016000"/>
            <a:ext cx="9880600" cy="419100"/>
          </a:xfrm>
          <a:prstGeom prst="rect">
            <a:avLst/>
          </a:prstGeom>
          <a:solidFill>
            <a:srgbClr val="000000">
              <a:alpha val="0"/>
            </a:srgbClr>
          </a:solidFill>
        </p:spPr>
        <p:txBody>
          <a:bodyPr anchor="ctr" rtlCol="false" rIns="0" lIns="0" tIns="0" bIns="0"/>
          <a:lstStyle/>
          <a:p>
            <a:pPr algn="ctr" indent="1016000">
              <a:lnSpc>
                <a:spcPct val="100000"/>
              </a:lnSpc>
              <a:defRPr/>
            </a:pPr>
            <a:r>
              <a:rPr lang="en"/>
              <a:t/>
            </a:r>
            <a:r>
              <a:rPr lang="en-US" sz="2800" b="true">
                <a:solidFill>
                  <a:srgbClr val="000000"/>
                </a:solidFill>
                <a:latin typeface="苹方-简"/>
              </a:rPr>
              <a:t>Funding Requirements and Utilization Plan</a:t>
            </a:r>
            <a:endParaRPr lang="en-US" sz="1100"/>
          </a:p>
        </p:txBody>
      </p:sp>
      <p:sp>
        <p:nvSpPr>
          <p:cNvPr name="TextBox 17" id="17"/>
          <p:cNvSpPr txBox="true"/>
          <p:nvPr/>
        </p:nvSpPr>
        <p:spPr>
          <a:xfrm>
            <a:off x="660400" y="2933700"/>
            <a:ext cx="23114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Strategic Allocation of Funds</a:t>
            </a:r>
            <a:endParaRPr lang="en-US" sz="1100"/>
          </a:p>
        </p:txBody>
      </p:sp>
      <p:sp>
        <p:nvSpPr>
          <p:cNvPr name="TextBox 18" id="18"/>
          <p:cNvSpPr txBox="true"/>
          <p:nvPr/>
        </p:nvSpPr>
        <p:spPr>
          <a:xfrm>
            <a:off x="4038600" y="2933700"/>
            <a:ext cx="2311400" cy="8128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Phased Implementation Approach</a:t>
            </a:r>
            <a:endParaRPr lang="en-US" sz="1100"/>
          </a:p>
        </p:txBody>
      </p:sp>
      <p:sp>
        <p:nvSpPr>
          <p:cNvPr name="TextBox 19" id="19"/>
          <p:cNvSpPr txBox="true"/>
          <p:nvPr/>
        </p:nvSpPr>
        <p:spPr>
          <a:xfrm>
            <a:off x="7416800" y="2933700"/>
            <a:ext cx="23114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Investor Confidence and Returns</a:t>
            </a:r>
            <a:endParaRPr lang="en-US" sz="1100"/>
          </a:p>
        </p:txBody>
      </p:sp>
      <p:sp>
        <p:nvSpPr>
          <p:cNvPr name="TextBox 20" id="20"/>
          <p:cNvSpPr txBox="true"/>
          <p:nvPr/>
        </p:nvSpPr>
        <p:spPr>
          <a:xfrm>
            <a:off x="660400" y="3606800"/>
            <a:ext cx="2311400" cy="17018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The $2 million funding will be strategically allocated to ensure comprehensive coverage of product development, marketing, and operational needs, facilitating a robust market entry and sustainable growth trajectory.</a:t>
            </a:r>
            <a:endParaRPr lang="en-US" sz="1100"/>
          </a:p>
        </p:txBody>
      </p:sp>
      <p:sp>
        <p:nvSpPr>
          <p:cNvPr name="TextBox 21" id="21"/>
          <p:cNvSpPr txBox="true"/>
          <p:nvPr/>
        </p:nvSpPr>
        <p:spPr>
          <a:xfrm>
            <a:off x="4038600" y="3873500"/>
            <a:ext cx="2311400" cy="14859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Funds will be utilized in distinct phases, focusing first on product development, followed by marketing initiatives, and finally scaling operations, ensuring a structured and effective launch process.</a:t>
            </a:r>
            <a:endParaRPr lang="en-US" sz="1100"/>
          </a:p>
        </p:txBody>
      </p:sp>
      <p:sp>
        <p:nvSpPr>
          <p:cNvPr name="TextBox 22" id="22"/>
          <p:cNvSpPr txBox="true"/>
          <p:nvPr/>
        </p:nvSpPr>
        <p:spPr>
          <a:xfrm>
            <a:off x="7416800" y="3606800"/>
            <a:ext cx="2311400" cy="17018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The meticulous planning of funding requirements and utilization aims to maximize investor returns by establishing a strong market presence and fostering continuous innovation in response to consumer demands.</a:t>
            </a:r>
            <a:endParaRPr lang="en-US" sz="1100"/>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 r="1000"/>
          <a:stretch>
            <a:fillRect/>
          </a:stretch>
        </p:blipFill>
        <p:spPr>
          <a:xfrm>
            <a:off x="0" y="0"/>
            <a:ext cx="10388600" cy="5854700"/>
          </a:xfrm>
          <a:prstGeom prst="rect">
            <a:avLst/>
          </a:prstGeom>
        </p:spPr>
      </p:pic>
      <p:sp>
        <p:nvSpPr>
          <p:cNvPr name="AutoShape 3" id="3"/>
          <p:cNvSpPr/>
          <p:nvPr/>
        </p:nvSpPr>
        <p:spPr>
          <a:xfrm>
            <a:off x="0" y="0"/>
            <a:ext cx="10388600" cy="5854700"/>
          </a:xfrm>
          <a:prstGeom prst="rect">
            <a:avLst/>
          </a:prstGeom>
          <a:solidFill>
            <a:srgbClr val="000000">
              <a:alpha val="0"/>
            </a:srgbClr>
          </a:solidFill>
        </p:spPr>
      </p:sp>
      <p:pic>
        <p:nvPicPr>
          <p:cNvPr name="Picture 4" id="4"/>
          <p:cNvPicPr>
            <a:picLocks noChangeAspect="true"/>
          </p:cNvPicPr>
          <p:nvPr/>
        </p:nvPicPr>
        <p:blipFill>
          <a:blip r:embed="rId3"/>
          <a:srcRect l="1000" r="1000"/>
          <a:stretch>
            <a:fillRect/>
          </a:stretch>
        </p:blipFill>
        <p:spPr>
          <a:xfrm>
            <a:off x="0" y="0"/>
            <a:ext cx="10388600" cy="5854700"/>
          </a:xfrm>
          <a:prstGeom prst="rect">
            <a:avLst/>
          </a:prstGeom>
        </p:spPr>
      </p:pic>
      <p:sp>
        <p:nvSpPr>
          <p:cNvPr name="AutoShape 5" id="5"/>
          <p:cNvSpPr/>
          <p:nvPr/>
        </p:nvSpPr>
        <p:spPr>
          <a:xfrm>
            <a:off x="1270000" y="1778000"/>
            <a:ext cx="7848600" cy="266700"/>
          </a:xfrm>
          <a:prstGeom prst="rect">
            <a:avLst/>
          </a:prstGeom>
          <a:solidFill>
            <a:srgbClr val="000000">
              <a:alpha val="0"/>
            </a:srgbClr>
          </a:solidFill>
        </p:spPr>
      </p:sp>
      <p:sp>
        <p:nvSpPr>
          <p:cNvPr name="AutoShape 6" id="6"/>
          <p:cNvSpPr/>
          <p:nvPr/>
        </p:nvSpPr>
        <p:spPr>
          <a:xfrm>
            <a:off x="0" y="0"/>
            <a:ext cx="10388600" cy="5854700"/>
          </a:xfrm>
          <a:prstGeom prst="rect">
            <a:avLst/>
          </a:prstGeom>
          <a:solidFill>
            <a:srgbClr val="000000">
              <a:alpha val="0"/>
            </a:srgbClr>
          </a:solidFill>
        </p:spPr>
      </p:sp>
      <p:sp>
        <p:nvSpPr>
          <p:cNvPr name="AutoShape 7" id="7"/>
          <p:cNvSpPr/>
          <p:nvPr/>
        </p:nvSpPr>
        <p:spPr>
          <a:xfrm>
            <a:off x="0" y="0"/>
            <a:ext cx="10388600" cy="5854700"/>
          </a:xfrm>
          <a:prstGeom prst="rect">
            <a:avLst/>
          </a:prstGeom>
          <a:solidFill>
            <a:srgbClr val="000000">
              <a:alpha val="0"/>
            </a:srgbClr>
          </a:solidFill>
        </p:spPr>
      </p:sp>
      <p:sp>
        <p:nvSpPr>
          <p:cNvPr name="TextBox 8" id="8"/>
          <p:cNvSpPr txBox="true"/>
          <p:nvPr/>
        </p:nvSpPr>
        <p:spPr>
          <a:xfrm>
            <a:off x="1270000" y="2552700"/>
            <a:ext cx="7848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The Problem and Opportunity</a:t>
            </a:r>
            <a:endParaRPr lang="en-US" sz="1100"/>
          </a:p>
        </p:txBody>
      </p:sp>
      <p:sp>
        <p:nvSpPr>
          <p:cNvPr name="TextBox 9" id="9"/>
          <p:cNvSpPr txBox="true"/>
          <p:nvPr/>
        </p:nvSpPr>
        <p:spPr>
          <a:xfrm>
            <a:off x="1270000" y="1778000"/>
            <a:ext cx="78486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Section 2</a:t>
            </a:r>
            <a:endParaRPr lang="en-US" sz="1100"/>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000" r="7000"/>
          <a:stretch>
            <a:fillRect/>
          </a:stretch>
        </p:blipFill>
        <p:spPr>
          <a:xfrm>
            <a:off x="0" y="0"/>
            <a:ext cx="10388600" cy="6743700"/>
          </a:xfrm>
          <a:prstGeom prst="rect">
            <a:avLst/>
          </a:prstGeom>
        </p:spPr>
      </p:pic>
      <p:sp>
        <p:nvSpPr>
          <p:cNvPr name="AutoShape 3" id="3"/>
          <p:cNvSpPr/>
          <p:nvPr/>
        </p:nvSpPr>
        <p:spPr>
          <a:xfrm>
            <a:off x="0" y="0"/>
            <a:ext cx="10388600" cy="6743700"/>
          </a:xfrm>
          <a:prstGeom prst="rect">
            <a:avLst/>
          </a:prstGeom>
          <a:solidFill>
            <a:srgbClr val="000000">
              <a:alpha val="0"/>
            </a:srgbClr>
          </a:solidFill>
        </p:spPr>
      </p:sp>
      <p:pic>
        <p:nvPicPr>
          <p:cNvPr name="Picture 4" id="4"/>
          <p:cNvPicPr>
            <a:picLocks noChangeAspect="true"/>
          </p:cNvPicPr>
          <p:nvPr/>
        </p:nvPicPr>
        <p:blipFill>
          <a:blip r:embed="rId3"/>
          <a:srcRect t="4000" b="4000"/>
          <a:stretch>
            <a:fillRect/>
          </a:stretch>
        </p:blipFill>
        <p:spPr>
          <a:xfrm>
            <a:off x="508000" y="762000"/>
            <a:ext cx="3454400" cy="5727700"/>
          </a:xfrm>
          <a:prstGeom prst="rect">
            <a:avLst/>
          </a:prstGeom>
        </p:spPr>
      </p:pic>
      <p:sp>
        <p:nvSpPr>
          <p:cNvPr name="AutoShape 5" id="5"/>
          <p:cNvSpPr/>
          <p:nvPr/>
        </p:nvSpPr>
        <p:spPr>
          <a:xfrm>
            <a:off x="4572000" y="1993900"/>
            <a:ext cx="5562600" cy="1409700"/>
          </a:xfrm>
          <a:prstGeom prst="roundRect">
            <a:avLst>
              <a:gd name="adj" fmla="val 9009"/>
            </a:avLst>
          </a:prstGeom>
          <a:solidFill>
            <a:srgbClr val="FFFFFF">
              <a:alpha val="29804"/>
            </a:srgbClr>
          </a:solidFill>
          <a:ln w="12700">
            <a:solidFill>
              <a:srgbClr val="FFFFFF"/>
            </a:solidFill>
          </a:ln>
        </p:spPr>
      </p:sp>
      <p:sp>
        <p:nvSpPr>
          <p:cNvPr name="AutoShape 6" id="6"/>
          <p:cNvSpPr/>
          <p:nvPr/>
        </p:nvSpPr>
        <p:spPr>
          <a:xfrm>
            <a:off x="4572000" y="3530600"/>
            <a:ext cx="5562600" cy="1409700"/>
          </a:xfrm>
          <a:prstGeom prst="roundRect">
            <a:avLst>
              <a:gd name="adj" fmla="val 9009"/>
            </a:avLst>
          </a:prstGeom>
          <a:solidFill>
            <a:srgbClr val="FFFFFF">
              <a:alpha val="29804"/>
            </a:srgbClr>
          </a:solidFill>
          <a:ln w="12700">
            <a:solidFill>
              <a:srgbClr val="FFFFFF"/>
            </a:solidFill>
          </a:ln>
        </p:spPr>
      </p:sp>
      <p:sp>
        <p:nvSpPr>
          <p:cNvPr name="AutoShape 7" id="7"/>
          <p:cNvSpPr/>
          <p:nvPr/>
        </p:nvSpPr>
        <p:spPr>
          <a:xfrm>
            <a:off x="4572000" y="5080000"/>
            <a:ext cx="5562600" cy="1409700"/>
          </a:xfrm>
          <a:prstGeom prst="roundRect">
            <a:avLst>
              <a:gd name="adj" fmla="val 9009"/>
            </a:avLst>
          </a:prstGeom>
          <a:solidFill>
            <a:srgbClr val="FFFFFF">
              <a:alpha val="29804"/>
            </a:srgbClr>
          </a:solidFill>
          <a:ln w="12700">
            <a:solidFill>
              <a:srgbClr val="FFFFFF"/>
            </a:solidFill>
          </a:ln>
        </p:spPr>
      </p:sp>
      <p:sp>
        <p:nvSpPr>
          <p:cNvPr name="AutoShape 8" id="8"/>
          <p:cNvSpPr/>
          <p:nvPr/>
        </p:nvSpPr>
        <p:spPr>
          <a:xfrm>
            <a:off x="508000" y="762000"/>
            <a:ext cx="3454400" cy="5727700"/>
          </a:xfrm>
          <a:prstGeom prst="rect">
            <a:avLst/>
          </a:prstGeom>
          <a:solidFill>
            <a:srgbClr val="000000">
              <a:alpha val="0"/>
            </a:srgbClr>
          </a:solidFill>
        </p:spPr>
      </p:sp>
      <p:sp>
        <p:nvSpPr>
          <p:cNvPr name="AutoShape 9" id="9"/>
          <p:cNvSpPr/>
          <p:nvPr/>
        </p:nvSpPr>
        <p:spPr>
          <a:xfrm>
            <a:off x="4572000" y="2133600"/>
            <a:ext cx="127000" cy="1104900"/>
          </a:xfrm>
          <a:prstGeom prst="rect">
            <a:avLst/>
          </a:prstGeom>
          <a:solidFill>
            <a:srgbClr val="933737">
              <a:alpha val="0"/>
            </a:srgbClr>
          </a:solidFill>
        </p:spPr>
      </p:sp>
      <p:sp>
        <p:nvSpPr>
          <p:cNvPr name="AutoShape 10" id="10"/>
          <p:cNvSpPr/>
          <p:nvPr/>
        </p:nvSpPr>
        <p:spPr>
          <a:xfrm>
            <a:off x="4572000" y="3670300"/>
            <a:ext cx="127000" cy="1104900"/>
          </a:xfrm>
          <a:prstGeom prst="rect">
            <a:avLst/>
          </a:prstGeom>
          <a:solidFill>
            <a:srgbClr val="FFFFFF">
              <a:alpha val="2745"/>
            </a:srgbClr>
          </a:solidFill>
        </p:spPr>
      </p:sp>
      <p:sp>
        <p:nvSpPr>
          <p:cNvPr name="AutoShape 11" id="11"/>
          <p:cNvSpPr/>
          <p:nvPr/>
        </p:nvSpPr>
        <p:spPr>
          <a:xfrm>
            <a:off x="4572000" y="5219700"/>
            <a:ext cx="127000" cy="1104900"/>
          </a:xfrm>
          <a:prstGeom prst="rect">
            <a:avLst/>
          </a:prstGeom>
          <a:solidFill>
            <a:srgbClr val="933737">
              <a:alpha val="0"/>
            </a:srgbClr>
          </a:solidFill>
        </p:spPr>
      </p:sp>
      <p:sp>
        <p:nvSpPr>
          <p:cNvPr name="AutoShape 12" id="12"/>
          <p:cNvSpPr/>
          <p:nvPr/>
        </p:nvSpPr>
        <p:spPr>
          <a:xfrm>
            <a:off x="508000" y="0"/>
            <a:ext cx="0" cy="0"/>
          </a:xfrm>
          <a:prstGeom prst="rect">
            <a:avLst/>
          </a:prstGeom>
          <a:solidFill>
            <a:srgbClr val="000000">
              <a:alpha val="0"/>
            </a:srgbClr>
          </a:solidFill>
        </p:spPr>
      </p:sp>
      <p:sp>
        <p:nvSpPr>
          <p:cNvPr name="TextBox 13" id="13"/>
          <p:cNvSpPr txBox="true"/>
          <p:nvPr/>
        </p:nvSpPr>
        <p:spPr>
          <a:xfrm>
            <a:off x="4572000" y="889000"/>
            <a:ext cx="5562600" cy="8509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2800" b="true">
                <a:solidFill>
                  <a:srgbClr val="000000"/>
                </a:solidFill>
                <a:latin typeface="苹方-简"/>
              </a:rPr>
              <a:t>Current Market Problems or Pain Points</a:t>
            </a:r>
            <a:endParaRPr lang="en-US" sz="1100"/>
          </a:p>
        </p:txBody>
      </p:sp>
      <p:sp>
        <p:nvSpPr>
          <p:cNvPr name="TextBox 14" id="14"/>
          <p:cNvSpPr txBox="true"/>
          <p:nvPr/>
        </p:nvSpPr>
        <p:spPr>
          <a:xfrm>
            <a:off x="4787900" y="2209800"/>
            <a:ext cx="5130800" cy="2413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600" b="true">
                <a:solidFill>
                  <a:srgbClr val="000000"/>
                </a:solidFill>
                <a:latin typeface="苹方-简"/>
              </a:rPr>
              <a:t>Health Issues and Misinformation</a:t>
            </a:r>
            <a:endParaRPr lang="en-US" sz="1100"/>
          </a:p>
        </p:txBody>
      </p:sp>
      <p:sp>
        <p:nvSpPr>
          <p:cNvPr name="TextBox 15" id="15"/>
          <p:cNvSpPr txBox="true"/>
          <p:nvPr/>
        </p:nvSpPr>
        <p:spPr>
          <a:xfrm>
            <a:off x="4787900" y="3746500"/>
            <a:ext cx="5130800" cy="2413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600" b="true">
                <a:solidFill>
                  <a:srgbClr val="000000"/>
                </a:solidFill>
                <a:latin typeface="苹方-简"/>
              </a:rPr>
              <a:t>Accessibility Challenges</a:t>
            </a:r>
            <a:endParaRPr lang="en-US" sz="1100"/>
          </a:p>
        </p:txBody>
      </p:sp>
      <p:sp>
        <p:nvSpPr>
          <p:cNvPr name="TextBox 16" id="16"/>
          <p:cNvSpPr txBox="true"/>
          <p:nvPr/>
        </p:nvSpPr>
        <p:spPr>
          <a:xfrm>
            <a:off x="4787900" y="5295900"/>
            <a:ext cx="5130800" cy="2413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600" b="true">
                <a:solidFill>
                  <a:srgbClr val="000000"/>
                </a:solidFill>
                <a:latin typeface="苹方-简"/>
              </a:rPr>
              <a:t>Consumer Education Gaps</a:t>
            </a:r>
            <a:endParaRPr lang="en-US" sz="1100"/>
          </a:p>
        </p:txBody>
      </p:sp>
      <p:sp>
        <p:nvSpPr>
          <p:cNvPr name="TextBox 17" id="17"/>
          <p:cNvSpPr txBox="true"/>
          <p:nvPr/>
        </p:nvSpPr>
        <p:spPr>
          <a:xfrm>
            <a:off x="4787900" y="25527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Rising obesity rates</a:t>
            </a:r>
            <a:endParaRPr lang="en-US" sz="1100"/>
          </a:p>
        </p:txBody>
      </p:sp>
      <p:sp>
        <p:nvSpPr>
          <p:cNvPr name="TextBox 18" id="18"/>
          <p:cNvSpPr txBox="true"/>
          <p:nvPr/>
        </p:nvSpPr>
        <p:spPr>
          <a:xfrm>
            <a:off x="4787900" y="27686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Misleading health claims</a:t>
            </a:r>
            <a:endParaRPr lang="en-US" sz="1100"/>
          </a:p>
        </p:txBody>
      </p:sp>
      <p:sp>
        <p:nvSpPr>
          <p:cNvPr name="TextBox 19" id="19"/>
          <p:cNvSpPr txBox="true"/>
          <p:nvPr/>
        </p:nvSpPr>
        <p:spPr>
          <a:xfrm>
            <a:off x="4787900" y="29718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Demand for clean ingredients</a:t>
            </a:r>
            <a:endParaRPr lang="en-US" sz="1100"/>
          </a:p>
        </p:txBody>
      </p:sp>
      <p:sp>
        <p:nvSpPr>
          <p:cNvPr name="TextBox 20" id="20"/>
          <p:cNvSpPr txBox="true"/>
          <p:nvPr/>
        </p:nvSpPr>
        <p:spPr>
          <a:xfrm>
            <a:off x="4787900" y="40894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Limited healthy options</a:t>
            </a:r>
            <a:endParaRPr lang="en-US" sz="1100"/>
          </a:p>
        </p:txBody>
      </p:sp>
      <p:sp>
        <p:nvSpPr>
          <p:cNvPr name="TextBox 21" id="21"/>
          <p:cNvSpPr txBox="true"/>
          <p:nvPr/>
        </p:nvSpPr>
        <p:spPr>
          <a:xfrm>
            <a:off x="4787900" y="43053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Fast food prevalence</a:t>
            </a:r>
            <a:endParaRPr lang="en-US" sz="1100"/>
          </a:p>
        </p:txBody>
      </p:sp>
      <p:sp>
        <p:nvSpPr>
          <p:cNvPr name="TextBox 22" id="22"/>
          <p:cNvSpPr txBox="true"/>
          <p:nvPr/>
        </p:nvSpPr>
        <p:spPr>
          <a:xfrm>
            <a:off x="4787900" y="45212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Underserved community needs</a:t>
            </a:r>
            <a:endParaRPr lang="en-US" sz="1100"/>
          </a:p>
        </p:txBody>
      </p:sp>
      <p:sp>
        <p:nvSpPr>
          <p:cNvPr name="TextBox 23" id="23"/>
          <p:cNvSpPr txBox="true"/>
          <p:nvPr/>
        </p:nvSpPr>
        <p:spPr>
          <a:xfrm>
            <a:off x="4787900" y="56388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Confusing food labels</a:t>
            </a:r>
            <a:endParaRPr lang="en-US" sz="1100"/>
          </a:p>
        </p:txBody>
      </p:sp>
      <p:sp>
        <p:nvSpPr>
          <p:cNvPr name="TextBox 24" id="24"/>
          <p:cNvSpPr txBox="true"/>
          <p:nvPr/>
        </p:nvSpPr>
        <p:spPr>
          <a:xfrm>
            <a:off x="4787900" y="58547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Lack of nutritional knowledge</a:t>
            </a:r>
            <a:endParaRPr lang="en-US" sz="1100"/>
          </a:p>
        </p:txBody>
      </p:sp>
      <p:sp>
        <p:nvSpPr>
          <p:cNvPr name="TextBox 25" id="25"/>
          <p:cNvSpPr txBox="true"/>
          <p:nvPr/>
        </p:nvSpPr>
        <p:spPr>
          <a:xfrm>
            <a:off x="4787900" y="6070600"/>
            <a:ext cx="5130800" cy="203200"/>
          </a:xfrm>
          <a:prstGeom prst="rect">
            <a:avLst/>
          </a:prstGeom>
          <a:solidFill>
            <a:srgbClr val="000000">
              <a:alpha val="0"/>
            </a:srgbClr>
          </a:solidFill>
        </p:spPr>
        <p:txBody>
          <a:bodyPr anchor="ctr" rtlCol="false" rIns="0" lIns="0" tIns="0" bIns="0"/>
          <a:lstStyle/>
          <a:p>
            <a:pPr algn="l" indent="0">
              <a:lnSpc>
                <a:spcPct val="100000"/>
              </a:lnSpc>
              <a:defRPr/>
            </a:pPr>
            <a:r>
              <a:rPr lang="en"/>
              <a:t/>
            </a:r>
            <a:r>
              <a:rPr lang="en-US" sz="1400" b="false">
                <a:solidFill>
                  <a:srgbClr val="000000">
                    <a:alpha val="87843"/>
                  </a:srgbClr>
                </a:solidFill>
                <a:latin typeface="苹方-简"/>
              </a:rPr>
              <a:t>Need for informed choices</a:t>
            </a:r>
            <a:endParaRPr lang="en-US" sz="1100"/>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000" r="4000"/>
          <a:stretch>
            <a:fillRect/>
          </a:stretch>
        </p:blipFill>
        <p:spPr>
          <a:xfrm>
            <a:off x="0" y="0"/>
            <a:ext cx="10388600" cy="6286500"/>
          </a:xfrm>
          <a:prstGeom prst="rect">
            <a:avLst/>
          </a:prstGeom>
        </p:spPr>
      </p:pic>
      <p:sp>
        <p:nvSpPr>
          <p:cNvPr name="AutoShape 3" id="3"/>
          <p:cNvSpPr/>
          <p:nvPr/>
        </p:nvSpPr>
        <p:spPr>
          <a:xfrm>
            <a:off x="0" y="0"/>
            <a:ext cx="10388600" cy="6286500"/>
          </a:xfrm>
          <a:prstGeom prst="rect">
            <a:avLst/>
          </a:prstGeom>
          <a:solidFill>
            <a:srgbClr val="644040">
              <a:alpha val="0"/>
            </a:srgbClr>
          </a:solidFill>
        </p:spPr>
      </p:sp>
      <p:sp>
        <p:nvSpPr>
          <p:cNvPr name="AutoShape 4" id="4"/>
          <p:cNvSpPr/>
          <p:nvPr/>
        </p:nvSpPr>
        <p:spPr>
          <a:xfrm>
            <a:off x="254000" y="1816100"/>
            <a:ext cx="3124200" cy="4216400"/>
          </a:xfrm>
          <a:prstGeom prst="roundRect">
            <a:avLst>
              <a:gd name="adj" fmla="val 8130"/>
            </a:avLst>
          </a:prstGeom>
          <a:solidFill>
            <a:srgbClr val="FFFFFF">
              <a:alpha val="29804"/>
            </a:srgbClr>
          </a:solidFill>
        </p:spPr>
      </p:sp>
      <p:sp>
        <p:nvSpPr>
          <p:cNvPr name="AutoShape 5" id="5"/>
          <p:cNvSpPr/>
          <p:nvPr/>
        </p:nvSpPr>
        <p:spPr>
          <a:xfrm>
            <a:off x="3632200" y="1816100"/>
            <a:ext cx="3124200" cy="4216400"/>
          </a:xfrm>
          <a:prstGeom prst="roundRect">
            <a:avLst>
              <a:gd name="adj" fmla="val 8130"/>
            </a:avLst>
          </a:prstGeom>
          <a:solidFill>
            <a:srgbClr val="FFFFFF">
              <a:alpha val="29804"/>
            </a:srgbClr>
          </a:solidFill>
        </p:spPr>
      </p:sp>
      <p:sp>
        <p:nvSpPr>
          <p:cNvPr name="AutoShape 6" id="6"/>
          <p:cNvSpPr/>
          <p:nvPr/>
        </p:nvSpPr>
        <p:spPr>
          <a:xfrm>
            <a:off x="7010400" y="1816100"/>
            <a:ext cx="3124200" cy="4216400"/>
          </a:xfrm>
          <a:prstGeom prst="roundRect">
            <a:avLst>
              <a:gd name="adj" fmla="val 8130"/>
            </a:avLst>
          </a:prstGeom>
          <a:solidFill>
            <a:srgbClr val="FFFFFF">
              <a:alpha val="29804"/>
            </a:srgbClr>
          </a:solidFill>
        </p:spPr>
      </p:sp>
      <p:sp>
        <p:nvSpPr>
          <p:cNvPr name="AutoShape 7" id="7"/>
          <p:cNvSpPr/>
          <p:nvPr/>
        </p:nvSpPr>
        <p:spPr>
          <a:xfrm>
            <a:off x="254000" y="6159500"/>
            <a:ext cx="3124200" cy="0"/>
          </a:xfrm>
          <a:prstGeom prst="rect">
            <a:avLst/>
          </a:prstGeom>
          <a:solidFill>
            <a:srgbClr val="000000"/>
          </a:solidFill>
        </p:spPr>
      </p:sp>
      <p:sp>
        <p:nvSpPr>
          <p:cNvPr name="AutoShape 8" id="8"/>
          <p:cNvSpPr/>
          <p:nvPr/>
        </p:nvSpPr>
        <p:spPr>
          <a:xfrm>
            <a:off x="3632200" y="6159500"/>
            <a:ext cx="3124200" cy="0"/>
          </a:xfrm>
          <a:prstGeom prst="rect">
            <a:avLst/>
          </a:prstGeom>
          <a:solidFill>
            <a:srgbClr val="000000"/>
          </a:solidFill>
        </p:spPr>
      </p:sp>
      <p:sp>
        <p:nvSpPr>
          <p:cNvPr name="AutoShape 9" id="9"/>
          <p:cNvSpPr/>
          <p:nvPr/>
        </p:nvSpPr>
        <p:spPr>
          <a:xfrm>
            <a:off x="7010400" y="6159500"/>
            <a:ext cx="3124200" cy="0"/>
          </a:xfrm>
          <a:prstGeom prst="rect">
            <a:avLst/>
          </a:prstGeom>
          <a:solidFill>
            <a:srgbClr val="000000"/>
          </a:solidFill>
        </p:spPr>
      </p:sp>
      <p:pic>
        <p:nvPicPr>
          <p:cNvPr name="Picture 10" id="10"/>
          <p:cNvPicPr>
            <a:picLocks noChangeAspect="true"/>
          </p:cNvPicPr>
          <p:nvPr/>
        </p:nvPicPr>
        <p:blipFill>
          <a:blip r:embed="rId3"/>
          <a:srcRect t="1000" b="1000"/>
          <a:stretch>
            <a:fillRect/>
          </a:stretch>
        </p:blipFill>
        <p:spPr>
          <a:xfrm>
            <a:off x="254000" y="1816100"/>
            <a:ext cx="3124200" cy="1752600"/>
          </a:xfrm>
          <a:prstGeom prst="roundRect">
            <a:avLst>
              <a:gd name="adj" fmla="val 14492"/>
            </a:avLst>
          </a:prstGeom>
        </p:spPr>
      </p:pic>
      <p:pic>
        <p:nvPicPr>
          <p:cNvPr name="Picture 11" id="11"/>
          <p:cNvPicPr>
            <a:picLocks noChangeAspect="true"/>
          </p:cNvPicPr>
          <p:nvPr/>
        </p:nvPicPr>
        <p:blipFill>
          <a:blip r:embed="rId4"/>
          <a:srcRect t="1000" b="1000"/>
          <a:stretch>
            <a:fillRect/>
          </a:stretch>
        </p:blipFill>
        <p:spPr>
          <a:xfrm>
            <a:off x="3632200" y="1816100"/>
            <a:ext cx="3124200" cy="1752600"/>
          </a:xfrm>
          <a:prstGeom prst="roundRect">
            <a:avLst>
              <a:gd name="adj" fmla="val 14492"/>
            </a:avLst>
          </a:prstGeom>
        </p:spPr>
      </p:pic>
      <p:pic>
        <p:nvPicPr>
          <p:cNvPr name="Picture 12" id="12"/>
          <p:cNvPicPr>
            <a:picLocks noChangeAspect="true"/>
          </p:cNvPicPr>
          <p:nvPr/>
        </p:nvPicPr>
        <p:blipFill>
          <a:blip r:embed="rId5"/>
          <a:srcRect t="1000" b="1000"/>
          <a:stretch>
            <a:fillRect/>
          </a:stretch>
        </p:blipFill>
        <p:spPr>
          <a:xfrm>
            <a:off x="7010400" y="1816100"/>
            <a:ext cx="3124200" cy="1752600"/>
          </a:xfrm>
          <a:prstGeom prst="roundRect">
            <a:avLst>
              <a:gd name="adj" fmla="val 14492"/>
            </a:avLst>
          </a:prstGeom>
        </p:spPr>
      </p:pic>
      <p:sp>
        <p:nvSpPr>
          <p:cNvPr name="TextBox 13" id="13"/>
          <p:cNvSpPr txBox="true"/>
          <p:nvPr/>
        </p:nvSpPr>
        <p:spPr>
          <a:xfrm>
            <a:off x="254000" y="1016000"/>
            <a:ext cx="9880600" cy="419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2800" b="true">
                <a:solidFill>
                  <a:srgbClr val="000000"/>
                </a:solidFill>
                <a:latin typeface="苹方-简"/>
              </a:rPr>
              <a:t>How the Brand Addresses These Issues</a:t>
            </a:r>
            <a:endParaRPr lang="en-US" sz="1100"/>
          </a:p>
        </p:txBody>
      </p:sp>
      <p:sp>
        <p:nvSpPr>
          <p:cNvPr name="TextBox 14" id="14"/>
          <p:cNvSpPr txBox="true"/>
          <p:nvPr/>
        </p:nvSpPr>
        <p:spPr>
          <a:xfrm>
            <a:off x="381000" y="3822700"/>
            <a:ext cx="28702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Curated Product Offerings</a:t>
            </a:r>
            <a:endParaRPr lang="en-US" sz="1100"/>
          </a:p>
        </p:txBody>
      </p:sp>
      <p:sp>
        <p:nvSpPr>
          <p:cNvPr name="TextBox 15" id="15"/>
          <p:cNvSpPr txBox="true"/>
          <p:nvPr/>
        </p:nvSpPr>
        <p:spPr>
          <a:xfrm>
            <a:off x="3759200" y="3822700"/>
            <a:ext cx="2870200" cy="2667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Convenient Meal Solutions</a:t>
            </a:r>
            <a:endParaRPr lang="en-US" sz="1100"/>
          </a:p>
        </p:txBody>
      </p:sp>
      <p:sp>
        <p:nvSpPr>
          <p:cNvPr name="TextBox 16" id="16"/>
          <p:cNvSpPr txBox="true"/>
          <p:nvPr/>
        </p:nvSpPr>
        <p:spPr>
          <a:xfrm>
            <a:off x="7137400" y="3822700"/>
            <a:ext cx="2870200" cy="5461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800" b="true">
                <a:solidFill>
                  <a:srgbClr val="000000"/>
                </a:solidFill>
                <a:latin typeface="苹方-简"/>
              </a:rPr>
              <a:t>Consumer Education Initiatives</a:t>
            </a:r>
            <a:endParaRPr lang="en-US" sz="1100"/>
          </a:p>
        </p:txBody>
      </p:sp>
      <p:sp>
        <p:nvSpPr>
          <p:cNvPr name="TextBox 17" id="17"/>
          <p:cNvSpPr txBox="true"/>
          <p:nvPr/>
        </p:nvSpPr>
        <p:spPr>
          <a:xfrm>
            <a:off x="381000" y="4229100"/>
            <a:ext cx="2870200" cy="1524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The brand provides a carefully selected range of health-focused products that prioritize nutritional value, catering to the growing consumer demand for clean, wholesome ingredients without artificial additives.</a:t>
            </a:r>
            <a:endParaRPr lang="en-US" sz="1100"/>
          </a:p>
        </p:txBody>
      </p:sp>
      <p:sp>
        <p:nvSpPr>
          <p:cNvPr name="TextBox 18" id="18"/>
          <p:cNvSpPr txBox="true"/>
          <p:nvPr/>
        </p:nvSpPr>
        <p:spPr>
          <a:xfrm>
            <a:off x="3759200" y="4229100"/>
            <a:ext cx="2870200" cy="1524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To accommodate busy lifestyles, the brand offers ready-to-eat meals and healthy snacks, ensuring that consumers can maintain nutritious eating habits without sacrificing convenience or quality.</a:t>
            </a:r>
            <a:endParaRPr lang="en-US" sz="1100"/>
          </a:p>
        </p:txBody>
      </p:sp>
      <p:sp>
        <p:nvSpPr>
          <p:cNvPr name="TextBox 19" id="19"/>
          <p:cNvSpPr txBox="true"/>
          <p:nvPr/>
        </p:nvSpPr>
        <p:spPr>
          <a:xfrm>
            <a:off x="7137400" y="4508500"/>
            <a:ext cx="2870200" cy="1524000"/>
          </a:xfrm>
          <a:prstGeom prst="rect">
            <a:avLst/>
          </a:prstGeom>
          <a:solidFill>
            <a:srgbClr val="000000">
              <a:alpha val="0"/>
            </a:srgbClr>
          </a:solidFill>
        </p:spPr>
        <p:txBody>
          <a:bodyPr anchor="ctr" rtlCol="false" rIns="0" lIns="0" tIns="0" bIns="0"/>
          <a:lstStyle/>
          <a:p>
            <a:pPr algn="ctr" indent="0">
              <a:lnSpc>
                <a:spcPct val="100000"/>
              </a:lnSpc>
              <a:defRPr/>
            </a:pPr>
            <a:r>
              <a:rPr lang="en"/>
              <a:t/>
            </a:r>
            <a:r>
              <a:rPr lang="en-US" sz="1400" b="false">
                <a:solidFill>
                  <a:srgbClr val="000000"/>
                </a:solidFill>
                <a:latin typeface="苹方-简"/>
              </a:rPr>
              <a:t>Through workshops and online resources, the brand actively educates consumers about nutrition, empowering them to make informed dietary choices and fostering a community of health-conscious individuals.</a:t>
            </a:r>
            <a:endParaRPr lang="en-US" sz="11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terms:modified xsi:type="dcterms:W3CDTF">2011-08-01T06:04:30Z</dcterms:modified>
  <cp:revision>1</cp:revision>
</cp:coreProperties>
</file>