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3"/>
    <p:sldId id="258" r:id="rId4"/>
    <p:sldId id="259" r:id="rId5"/>
    <p:sldId id="266" r:id="rId6"/>
    <p:sldId id="267" r:id="rId7"/>
    <p:sldId id="269" r:id="rId8"/>
    <p:sldId id="271" r:id="rId9"/>
    <p:sldId id="274" r:id="rId10"/>
    <p:sldId id="280" r:id="rId11"/>
    <p:sldId id="281" r:id="rId12"/>
    <p:sldId id="284" r:id="rId13"/>
    <p:sldId id="289" r:id="rId14"/>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FCD259F5-200A-4BFB-85A2-F50DBDFCE251}">
          <p14:sldIdLst>
            <p14:sldId id="256"/>
          </p14:sldIdLst>
        </p14:section>
        <p14:section name="The Introduction" id="{4606EF8A-3AD6-40C9-B160-DB2698084023}">
          <p14:sldIdLst>
            <p14:sldId id="258"/>
            <p14:sldId id="259"/>
          </p14:sldIdLst>
        </p14:section>
        <p14:section name="The Client Understanding" id="{F71CFCA2-4D71-4FB2-A904-B2793FC564C5}">
          <p14:sldIdLst/>
        </p14:section>
        <p14:section name="The Market Analysis" id="{E4ED8419-6935-4296-8DA5-22E1575633A2}">
          <p14:sldIdLst>
            <p14:sldId id="266"/>
            <p14:sldId id="267"/>
          </p14:sldIdLst>
        </p14:section>
        <p14:section name="The Proposed Solutions" id="{F8E2BE64-3B17-42A1-8D0C-8BA661CC953A}">
          <p14:sldIdLst>
            <p14:sldId id="269"/>
            <p14:sldId id="271"/>
          </p14:sldIdLst>
        </p14:section>
        <p14:section name="The Implementation Plan" id="{C6194966-74D5-4584-99BE-91E828F3BE1F}">
          <p14:sldIdLst>
            <p14:sldId id="274"/>
          </p14:sldIdLst>
        </p14:section>
        <p14:section name="The Value Proposition" id="{691F92F6-01C9-4140-85A1-76558F51267D}">
          <p14:sldIdLst/>
        </p14:section>
        <p14:section name="The Pricing and Services" id="{7B9D54A3-C39A-4EBE-BD16-6F87113D3EF4}">
          <p14:sldIdLst>
            <p14:sldId id="280"/>
            <p14:sldId id="281"/>
          </p14:sldIdLst>
        </p14:section>
        <p14:section name="The Conclusion" id="{A736E6F5-A9A9-4A07-B010-B6A17D478F4C}">
          <p14:sldIdLst>
            <p14:sldId id="284"/>
          </p14:sldIdLst>
        </p14:section>
        <p14:section name="The Q&amp;A" id="{B2F18AB6-44E6-411A-AECC-F4585DD40625}">
          <p14:sldIdLst/>
        </p14:section>
        <p14:section name="The Contact Information" id="{068F76DB-BD23-4DA0-AE1F-1CEBCB832FCD}">
          <p14:sldIdLst>
            <p14:sldId id="289"/>
          </p14:sldIdLst>
        </p14:section>
        <p14:section name="Ending" id="{6501E25A-CE03-4CE7-9053-7821ADEB76F3}">
          <p14:sldIdLst/>
        </p14:section>
      </p14:sectionLst>
    </p:ext>
    <p:ext uri="{EFAFB233-063F-42B5-8137-9DF3F51BA10A}">
      <p15:sldGuideLst xmlns:p15="http://schemas.microsoft.com/office/powerpoint/2012/main">
        <p15:guide id="1" orient="horz" pos="2184" userDrawn="1">
          <p15:clr>
            <a:srgbClr val="A4A3A4"/>
          </p15:clr>
        </p15:guide>
        <p15:guide id="2" pos="2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84"/>
        <p:guide pos="28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91007" y="1143000"/>
            <a:ext cx="547598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0" Type="http://schemas.openxmlformats.org/officeDocument/2006/relationships/slideLayout" Target="../slideLayouts/slideLayout7.xml"/><Relationship Id="rId2" Type="http://schemas.openxmlformats.org/officeDocument/2006/relationships/tags" Target="../tags/tag31.xml"/><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image" Target="../media/image9.png"/><Relationship Id="rId12" Type="http://schemas.openxmlformats.org/officeDocument/2006/relationships/tags" Target="../tags/tag39.xml"/><Relationship Id="rId11" Type="http://schemas.openxmlformats.org/officeDocument/2006/relationships/image" Target="../media/image8.png"/><Relationship Id="rId10" Type="http://schemas.openxmlformats.org/officeDocument/2006/relationships/tags" Target="../tags/tag38.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slideLayout" Target="../slideLayouts/slideLayout7.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0" Type="http://schemas.openxmlformats.org/officeDocument/2006/relationships/slideLayout" Target="../slideLayouts/slideLayout7.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2387600" y="4165600"/>
            <a:ext cx="7645400" cy="2667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AutoShape 6"/>
          <p:cNvSpPr/>
          <p:nvPr/>
        </p:nvSpPr>
        <p:spPr>
          <a:xfrm>
            <a:off x="3632200" y="762000"/>
            <a:ext cx="3111500" cy="25400"/>
          </a:xfrm>
          <a:prstGeom prst="rect">
            <a:avLst/>
          </a:prstGeom>
          <a:solidFill>
            <a:srgbClr val="AAFF4B">
              <a:alpha val="0"/>
            </a:srgbClr>
          </a:solidFill>
        </p:spPr>
      </p:sp>
      <p:sp>
        <p:nvSpPr>
          <p:cNvPr id="7" name="AutoShape 7"/>
          <p:cNvSpPr/>
          <p:nvPr/>
        </p:nvSpPr>
        <p:spPr>
          <a:xfrm>
            <a:off x="1096645" y="1443355"/>
            <a:ext cx="8481695" cy="2709164"/>
          </a:xfrm>
          <a:prstGeom prst="roundRect">
            <a:avLst/>
          </a:prstGeom>
          <a:solidFill>
            <a:srgbClr val="8052FB"/>
          </a:solidFill>
          <a:ln>
            <a:noFill/>
          </a:ln>
        </p:spPr>
      </p:sp>
      <p:sp>
        <p:nvSpPr>
          <p:cNvPr id="8" name="TextBox 8"/>
          <p:cNvSpPr txBox="1"/>
          <p:nvPr/>
        </p:nvSpPr>
        <p:spPr>
          <a:xfrm>
            <a:off x="1231200" y="1443600"/>
            <a:ext cx="8024400" cy="1893600"/>
          </a:xfrm>
          <a:prstGeom prst="rect">
            <a:avLst/>
          </a:prstGeom>
          <a:solidFill>
            <a:srgbClr val="000000">
              <a:alpha val="0"/>
            </a:srgbClr>
          </a:solidFill>
        </p:spPr>
        <p:txBody>
          <a:bodyPr lIns="0" tIns="0" rIns="0" bIns="0" rtlCol="0" anchor="ctr"/>
          <a:lstStyle/>
          <a:p>
            <a:pPr indent="0" algn="ctr">
              <a:lnSpc>
                <a:spcPct val="100000"/>
              </a:lnSpc>
              <a:defRPr/>
            </a:pPr>
            <a:r>
              <a:rPr lang="en-US" sz="4800" b="1">
                <a:solidFill>
                  <a:srgbClr val="FFFFFF"/>
                </a:solidFill>
                <a:latin typeface="Poppins ExtraBold" panose="00000900000000000000" charset="0"/>
                <a:cs typeface="Poppins ExtraBold" panose="00000900000000000000" charset="0"/>
              </a:rPr>
              <a:t>Consulting Pitch Deck</a:t>
            </a:r>
            <a:endParaRPr lang="en-US" sz="4800" b="1">
              <a:solidFill>
                <a:srgbClr val="FFFFFF"/>
              </a:solidFill>
              <a:latin typeface="Poppins ExtraBold" panose="00000900000000000000" charset="0"/>
              <a:cs typeface="Poppins ExtraBold" panose="00000900000000000000" charset="0"/>
            </a:endParaRPr>
          </a:p>
        </p:txBody>
      </p:sp>
      <p:sp>
        <p:nvSpPr>
          <p:cNvPr id="9" name="TextBox 9"/>
          <p:cNvSpPr txBox="1"/>
          <p:nvPr/>
        </p:nvSpPr>
        <p:spPr>
          <a:xfrm>
            <a:off x="774000" y="3574800"/>
            <a:ext cx="88524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AAFF4B"/>
                </a:solidFill>
                <a:latin typeface="Poppins Light" panose="00000400000000000000" charset="0"/>
                <a:cs typeface="Poppins Light" panose="00000400000000000000" charset="0"/>
              </a:rPr>
              <a:t>Presenter: Your Name</a:t>
            </a:r>
            <a:endParaRPr lang="en-US" sz="1100">
              <a:latin typeface="Poppins Light" panose="00000400000000000000" charset="0"/>
              <a:cs typeface="Poppins Light" panose="00000400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21463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000000"/>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400" b="1">
                <a:solidFill>
                  <a:srgbClr val="000000"/>
                </a:solidFill>
                <a:latin typeface="Poppins SemiBold" panose="00000700000000000000" charset="0"/>
                <a:cs typeface="Poppins SemiBold" panose="00000700000000000000" charset="0"/>
              </a:rPr>
              <a:t>Service Packages and Options</a:t>
            </a:r>
            <a:endParaRPr lang="en-US" sz="2400" b="1">
              <a:solidFill>
                <a:srgbClr val="000000"/>
              </a:solidFill>
              <a:latin typeface="Poppins SemiBold" panose="00000700000000000000" charset="0"/>
              <a:cs typeface="Poppins SemiBold" panose="00000700000000000000" charset="0"/>
            </a:endParaRPr>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Comprehensive Service Overview</a:t>
            </a:r>
            <a:endParaRPr lang="en-US" sz="1100"/>
          </a:p>
        </p:txBody>
      </p:sp>
      <p:sp>
        <p:nvSpPr>
          <p:cNvPr id="10" name="TextBox 10"/>
          <p:cNvSpPr txBox="1"/>
          <p:nvPr/>
        </p:nvSpPr>
        <p:spPr>
          <a:xfrm>
            <a:off x="1016000" y="27686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The consulting firm provides a structured array of service packages, each meticulously designed to address varying client needs, ensuring that businesses can select the most appropriate solutions for their strategic objectives while benefiting from tailored customization options that enhance overall service effectiveness.</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00" r="3000"/>
          <a:stretch>
            <a:fillRect/>
          </a:stretch>
        </p:blipFill>
        <p:spPr>
          <a:xfrm>
            <a:off x="0" y="0"/>
            <a:ext cx="10388600" cy="6159500"/>
          </a:xfrm>
          <a:prstGeom prst="rect">
            <a:avLst/>
          </a:prstGeom>
        </p:spPr>
      </p:pic>
      <p:sp>
        <p:nvSpPr>
          <p:cNvPr id="3" name="AutoShape 3"/>
          <p:cNvSpPr/>
          <p:nvPr/>
        </p:nvSpPr>
        <p:spPr>
          <a:xfrm>
            <a:off x="0" y="0"/>
            <a:ext cx="10388600" cy="6159500"/>
          </a:xfrm>
          <a:prstGeom prst="rect">
            <a:avLst/>
          </a:prstGeom>
          <a:solidFill>
            <a:srgbClr val="000000">
              <a:alpha val="0"/>
            </a:srgbClr>
          </a:solidFill>
        </p:spPr>
      </p:sp>
      <p:sp>
        <p:nvSpPr>
          <p:cNvPr id="4" name="AutoShape 4"/>
          <p:cNvSpPr/>
          <p:nvPr>
            <p:custDataLst>
              <p:tags r:id="rId2"/>
            </p:custDataLst>
          </p:nvPr>
        </p:nvSpPr>
        <p:spPr>
          <a:xfrm>
            <a:off x="1270000" y="1651000"/>
            <a:ext cx="2413000" cy="3594100"/>
          </a:xfrm>
          <a:prstGeom prst="roundRect">
            <a:avLst>
              <a:gd name="adj" fmla="val 4210"/>
            </a:avLst>
          </a:prstGeom>
          <a:solidFill>
            <a:srgbClr val="000000">
              <a:alpha val="0"/>
            </a:srgbClr>
          </a:solidFill>
        </p:spPr>
      </p:sp>
      <p:sp>
        <p:nvSpPr>
          <p:cNvPr id="5" name="AutoShape 5"/>
          <p:cNvSpPr/>
          <p:nvPr>
            <p:custDataLst>
              <p:tags r:id="rId3"/>
            </p:custDataLst>
          </p:nvPr>
        </p:nvSpPr>
        <p:spPr>
          <a:xfrm>
            <a:off x="3987800" y="1651000"/>
            <a:ext cx="2413000" cy="3594100"/>
          </a:xfrm>
          <a:prstGeom prst="roundRect">
            <a:avLst>
              <a:gd name="adj" fmla="val 4210"/>
            </a:avLst>
          </a:prstGeom>
          <a:solidFill>
            <a:srgbClr val="000000">
              <a:alpha val="0"/>
            </a:srgbClr>
          </a:solidFill>
        </p:spPr>
      </p:sp>
      <p:sp>
        <p:nvSpPr>
          <p:cNvPr id="6" name="AutoShape 6"/>
          <p:cNvSpPr/>
          <p:nvPr>
            <p:custDataLst>
              <p:tags r:id="rId4"/>
            </p:custDataLst>
          </p:nvPr>
        </p:nvSpPr>
        <p:spPr>
          <a:xfrm>
            <a:off x="6705600" y="1651000"/>
            <a:ext cx="2413000" cy="3594100"/>
          </a:xfrm>
          <a:prstGeom prst="roundRect">
            <a:avLst>
              <a:gd name="adj" fmla="val 4210"/>
            </a:avLst>
          </a:prstGeom>
          <a:solidFill>
            <a:srgbClr val="000000">
              <a:alpha val="0"/>
            </a:srgbClr>
          </a:solidFill>
        </p:spPr>
      </p:sp>
      <p:sp>
        <p:nvSpPr>
          <p:cNvPr id="7" name="AutoShape 7"/>
          <p:cNvSpPr/>
          <p:nvPr>
            <p:custDataLst>
              <p:tags r:id="rId5"/>
            </p:custDataLst>
          </p:nvPr>
        </p:nvSpPr>
        <p:spPr>
          <a:xfrm>
            <a:off x="1270000" y="5372100"/>
            <a:ext cx="2413000" cy="0"/>
          </a:xfrm>
          <a:prstGeom prst="rect">
            <a:avLst/>
          </a:prstGeom>
          <a:solidFill>
            <a:srgbClr val="000000"/>
          </a:solidFill>
        </p:spPr>
      </p:sp>
      <p:sp>
        <p:nvSpPr>
          <p:cNvPr id="8" name="AutoShape 8"/>
          <p:cNvSpPr/>
          <p:nvPr>
            <p:custDataLst>
              <p:tags r:id="rId6"/>
            </p:custDataLst>
          </p:nvPr>
        </p:nvSpPr>
        <p:spPr>
          <a:xfrm>
            <a:off x="3987800" y="5372100"/>
            <a:ext cx="2413000" cy="0"/>
          </a:xfrm>
          <a:prstGeom prst="rect">
            <a:avLst/>
          </a:prstGeom>
          <a:solidFill>
            <a:srgbClr val="000000"/>
          </a:solidFill>
        </p:spPr>
      </p:sp>
      <p:sp>
        <p:nvSpPr>
          <p:cNvPr id="9" name="AutoShape 9"/>
          <p:cNvSpPr/>
          <p:nvPr>
            <p:custDataLst>
              <p:tags r:id="rId7"/>
            </p:custDataLst>
          </p:nvPr>
        </p:nvSpPr>
        <p:spPr>
          <a:xfrm>
            <a:off x="6705600" y="5372100"/>
            <a:ext cx="2413000" cy="0"/>
          </a:xfrm>
          <a:prstGeom prst="rect">
            <a:avLst/>
          </a:prstGeom>
          <a:solidFill>
            <a:srgbClr val="000000"/>
          </a:solidFill>
        </p:spPr>
      </p:sp>
      <p:pic>
        <p:nvPicPr>
          <p:cNvPr id="10" name="Picture 10"/>
          <p:cNvPicPr>
            <a:picLocks noChangeAspect="1"/>
          </p:cNvPicPr>
          <p:nvPr>
            <p:custDataLst>
              <p:tags r:id="rId8"/>
            </p:custDataLst>
          </p:nvPr>
        </p:nvPicPr>
        <p:blipFill>
          <a:blip r:embed="rId9"/>
          <a:srcRect t="1000" b="1000"/>
          <a:stretch>
            <a:fillRect/>
          </a:stretch>
        </p:blipFill>
        <p:spPr>
          <a:xfrm>
            <a:off x="1270000" y="1651000"/>
            <a:ext cx="2413000" cy="1346200"/>
          </a:xfrm>
          <a:prstGeom prst="roundRect">
            <a:avLst>
              <a:gd name="adj" fmla="val 7547"/>
            </a:avLst>
          </a:prstGeom>
        </p:spPr>
      </p:pic>
      <p:pic>
        <p:nvPicPr>
          <p:cNvPr id="11" name="Picture 11"/>
          <p:cNvPicPr>
            <a:picLocks noChangeAspect="1"/>
          </p:cNvPicPr>
          <p:nvPr>
            <p:custDataLst>
              <p:tags r:id="rId10"/>
            </p:custDataLst>
          </p:nvPr>
        </p:nvPicPr>
        <p:blipFill>
          <a:blip r:embed="rId11"/>
          <a:srcRect t="1000" b="1000"/>
          <a:stretch>
            <a:fillRect/>
          </a:stretch>
        </p:blipFill>
        <p:spPr>
          <a:xfrm>
            <a:off x="3987800" y="1651000"/>
            <a:ext cx="2413000" cy="1346200"/>
          </a:xfrm>
          <a:prstGeom prst="roundRect">
            <a:avLst>
              <a:gd name="adj" fmla="val 7547"/>
            </a:avLst>
          </a:prstGeom>
        </p:spPr>
      </p:pic>
      <p:pic>
        <p:nvPicPr>
          <p:cNvPr id="12" name="Picture 12"/>
          <p:cNvPicPr>
            <a:picLocks noChangeAspect="1"/>
          </p:cNvPicPr>
          <p:nvPr>
            <p:custDataLst>
              <p:tags r:id="rId12"/>
            </p:custDataLst>
          </p:nvPr>
        </p:nvPicPr>
        <p:blipFill>
          <a:blip r:embed="rId13"/>
          <a:srcRect t="1000" b="1000"/>
          <a:stretch>
            <a:fillRect/>
          </a:stretch>
        </p:blipFill>
        <p:spPr>
          <a:xfrm>
            <a:off x="6705600" y="1651000"/>
            <a:ext cx="2413000" cy="1346200"/>
          </a:xfrm>
          <a:prstGeom prst="roundRect">
            <a:avLst>
              <a:gd name="adj" fmla="val 7547"/>
            </a:avLst>
          </a:prstGeom>
        </p:spPr>
      </p:pic>
      <p:sp>
        <p:nvSpPr>
          <p:cNvPr id="13" name="TextBox 13"/>
          <p:cNvSpPr txBox="1"/>
          <p:nvPr/>
        </p:nvSpPr>
        <p:spPr>
          <a:xfrm>
            <a:off x="1270000" y="711200"/>
            <a:ext cx="7848600" cy="533400"/>
          </a:xfrm>
          <a:prstGeom prst="rect">
            <a:avLst/>
          </a:prstGeom>
          <a:solidFill>
            <a:srgbClr val="000000">
              <a:alpha val="0"/>
            </a:srgbClr>
          </a:solidFill>
        </p:spPr>
        <p:txBody>
          <a:bodyPr lIns="0" tIns="0" rIns="0" bIns="0" rtlCol="0" anchor="ctr"/>
          <a:lstStyle/>
          <a:p>
            <a:pPr indent="0" algn="l">
              <a:lnSpc>
                <a:spcPct val="100000"/>
              </a:lnSpc>
              <a:defRPr/>
            </a:pPr>
            <a:r>
              <a:rPr lang="en-US" sz="2400" b="1">
                <a:solidFill>
                  <a:srgbClr val="000000"/>
                </a:solidFill>
                <a:latin typeface="Poppins SemiBold" panose="00000700000000000000" charset="0"/>
                <a:cs typeface="Poppins SemiBold" panose="00000700000000000000" charset="0"/>
              </a:rPr>
              <a:t>Why the Consultancy is the Right Choice</a:t>
            </a:r>
            <a:endParaRPr lang="en-US" sz="2400" b="1">
              <a:solidFill>
                <a:srgbClr val="000000"/>
              </a:solidFill>
              <a:latin typeface="Poppins SemiBold" panose="00000700000000000000" charset="0"/>
              <a:cs typeface="Poppins SemiBold" panose="00000700000000000000" charset="0"/>
            </a:endParaRPr>
          </a:p>
        </p:txBody>
      </p:sp>
      <p:sp>
        <p:nvSpPr>
          <p:cNvPr id="14" name="TextBox 14"/>
          <p:cNvSpPr txBox="1"/>
          <p:nvPr>
            <p:custDataLst>
              <p:tags r:id="rId14"/>
            </p:custDataLst>
          </p:nvPr>
        </p:nvSpPr>
        <p:spPr>
          <a:xfrm>
            <a:off x="1270000" y="3149600"/>
            <a:ext cx="2413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Demonstrated Client Success</a:t>
            </a:r>
            <a:endParaRPr lang="en-US" sz="1100"/>
          </a:p>
        </p:txBody>
      </p:sp>
      <p:sp>
        <p:nvSpPr>
          <p:cNvPr id="15" name="TextBox 15"/>
          <p:cNvSpPr txBox="1"/>
          <p:nvPr>
            <p:custDataLst>
              <p:tags r:id="rId15"/>
            </p:custDataLst>
          </p:nvPr>
        </p:nvSpPr>
        <p:spPr>
          <a:xfrm>
            <a:off x="3987800" y="3149600"/>
            <a:ext cx="2413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Customized Strategic Solutions</a:t>
            </a:r>
            <a:endParaRPr lang="en-US" sz="1100"/>
          </a:p>
        </p:txBody>
      </p:sp>
      <p:sp>
        <p:nvSpPr>
          <p:cNvPr id="16" name="TextBox 16"/>
          <p:cNvSpPr txBox="1"/>
          <p:nvPr>
            <p:custDataLst>
              <p:tags r:id="rId16"/>
            </p:custDataLst>
          </p:nvPr>
        </p:nvSpPr>
        <p:spPr>
          <a:xfrm>
            <a:off x="6705600" y="3149600"/>
            <a:ext cx="2413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Expertise in E-commerce Trends</a:t>
            </a:r>
            <a:endParaRPr lang="en-US" sz="1100"/>
          </a:p>
        </p:txBody>
      </p:sp>
      <p:sp>
        <p:nvSpPr>
          <p:cNvPr id="17" name="TextBox 17"/>
          <p:cNvSpPr txBox="1"/>
          <p:nvPr>
            <p:custDataLst>
              <p:tags r:id="rId17"/>
            </p:custDataLst>
          </p:nvPr>
        </p:nvSpPr>
        <p:spPr>
          <a:xfrm>
            <a:off x="1270000" y="3841750"/>
            <a:ext cx="2413000" cy="12700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alpha val="80000"/>
                  </a:srgbClr>
                </a:solidFill>
                <a:latin typeface="Poppins Light" panose="00000400000000000000" charset="0"/>
              </a:rPr>
              <a:t>Our consultancy has consistently achieved remarkable results for clients, evidenced by case studies showcasing significant growth in market share and revenue across various e-commerce sectors.</a:t>
            </a:r>
            <a:endParaRPr lang="en-US" sz="1200" b="0">
              <a:solidFill>
                <a:srgbClr val="000000">
                  <a:alpha val="80000"/>
                </a:srgbClr>
              </a:solidFill>
              <a:latin typeface="Poppins Light" panose="00000400000000000000" charset="0"/>
            </a:endParaRPr>
          </a:p>
        </p:txBody>
      </p:sp>
      <p:sp>
        <p:nvSpPr>
          <p:cNvPr id="18" name="TextBox 18"/>
          <p:cNvSpPr txBox="1"/>
          <p:nvPr>
            <p:custDataLst>
              <p:tags r:id="rId18"/>
            </p:custDataLst>
          </p:nvPr>
        </p:nvSpPr>
        <p:spPr>
          <a:xfrm>
            <a:off x="3987800" y="3765550"/>
            <a:ext cx="2413000" cy="12700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alpha val="80000"/>
                  </a:srgbClr>
                </a:solidFill>
                <a:latin typeface="Poppins Light" panose="00000400000000000000" charset="0"/>
              </a:rPr>
              <a:t>We prioritize understanding each client's unique challenges, crafting tailored strategies that align with their specific goals and market dynamics, ensuring impactful and relevant outcomes.</a:t>
            </a:r>
            <a:endParaRPr lang="en-US" sz="1200" b="0">
              <a:solidFill>
                <a:srgbClr val="000000">
                  <a:alpha val="80000"/>
                </a:srgbClr>
              </a:solidFill>
              <a:latin typeface="Poppins Light" panose="00000400000000000000" charset="0"/>
            </a:endParaRPr>
          </a:p>
        </p:txBody>
      </p:sp>
      <p:sp>
        <p:nvSpPr>
          <p:cNvPr id="19" name="TextBox 19"/>
          <p:cNvSpPr txBox="1"/>
          <p:nvPr>
            <p:custDataLst>
              <p:tags r:id="rId19"/>
            </p:custDataLst>
          </p:nvPr>
        </p:nvSpPr>
        <p:spPr>
          <a:xfrm>
            <a:off x="6705600" y="3695700"/>
            <a:ext cx="2413000" cy="14859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alpha val="80000"/>
                  </a:srgbClr>
                </a:solidFill>
                <a:latin typeface="Poppins Light" panose="00000400000000000000" charset="0"/>
              </a:rPr>
              <a:t>Our team possesses deep industry knowledge, enabling us to provide insights into emerging trends and shifts, equipping clients with the foresight to adapt and thrive in a competitive landscape.</a:t>
            </a:r>
            <a:endParaRPr lang="en-US" sz="1200" b="0">
              <a:solidFill>
                <a:srgbClr val="000000">
                  <a:alpha val="80000"/>
                </a:srgbClr>
              </a:solidFill>
              <a:latin typeface="Poppins Light" panose="0000040000000000000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7145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000000"/>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400" b="1">
                <a:solidFill>
                  <a:srgbClr val="000000"/>
                </a:solidFill>
                <a:latin typeface="Poppins SemiBold" panose="00000700000000000000" charset="0"/>
                <a:cs typeface="Poppins SemiBold" panose="00000700000000000000" charset="0"/>
              </a:rPr>
              <a:t>Consultant’s Contact Details</a:t>
            </a:r>
            <a:endParaRPr lang="en-US" sz="2400" b="1">
              <a:solidFill>
                <a:srgbClr val="000000"/>
              </a:solidFill>
              <a:latin typeface="Poppins SemiBold" panose="00000700000000000000" charset="0"/>
              <a:cs typeface="Poppins SemiBold" panose="00000700000000000000" charset="0"/>
            </a:endParaRPr>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Comprehensive Contact Accessibility</a:t>
            </a:r>
            <a:endParaRPr lang="en-US" sz="1100"/>
          </a:p>
        </p:txBody>
      </p:sp>
      <p:sp>
        <p:nvSpPr>
          <p:cNvPr id="10" name="TextBox 10"/>
          <p:cNvSpPr txBox="1"/>
          <p:nvPr/>
        </p:nvSpPr>
        <p:spPr>
          <a:xfrm>
            <a:off x="1047750" y="315595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Ensure that all contact details, including phone, email, and social media links, are prominently displayed and regularly updated to facilitate immediate communication and enhance client engagement.</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5400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514600"/>
            <a:ext cx="635000" cy="25400"/>
          </a:xfrm>
          <a:prstGeom prst="rect">
            <a:avLst/>
          </a:prstGeom>
          <a:solidFill>
            <a:srgbClr val="000000"/>
          </a:solidFill>
        </p:spPr>
      </p:sp>
      <p:sp>
        <p:nvSpPr>
          <p:cNvPr id="8" name="TextBox 8"/>
          <p:cNvSpPr txBox="1"/>
          <p:nvPr/>
        </p:nvSpPr>
        <p:spPr>
          <a:xfrm>
            <a:off x="1016000" y="1016000"/>
            <a:ext cx="4086225" cy="1270000"/>
          </a:xfrm>
          <a:prstGeom prst="rect">
            <a:avLst/>
          </a:prstGeom>
          <a:solidFill>
            <a:srgbClr val="000000">
              <a:alpha val="0"/>
            </a:srgbClr>
          </a:solidFill>
        </p:spPr>
        <p:txBody>
          <a:bodyPr lIns="0" tIns="0" rIns="0" bIns="0" rtlCol="0" anchor="ctr"/>
          <a:lstStyle/>
          <a:p>
            <a:pPr indent="0" algn="l">
              <a:lnSpc>
                <a:spcPct val="100000"/>
              </a:lnSpc>
              <a:defRPr/>
            </a:pPr>
            <a:r>
              <a:rPr lang="en-US" sz="2400" b="1">
                <a:solidFill>
                  <a:srgbClr val="000000"/>
                </a:solidFill>
                <a:latin typeface="Poppins SemiBold" panose="00000700000000000000" charset="0"/>
                <a:cs typeface="Poppins SemiBold" panose="00000700000000000000" charset="0"/>
              </a:rPr>
              <a:t>Consultant's Background and Experience</a:t>
            </a:r>
            <a:endParaRPr lang="en-US" sz="2400" b="1">
              <a:solidFill>
                <a:srgbClr val="000000"/>
              </a:solidFill>
              <a:latin typeface="Poppins SemiBold" panose="00000700000000000000" charset="0"/>
              <a:cs typeface="Poppins SemiBold" panose="00000700000000000000" charset="0"/>
            </a:endParaRPr>
          </a:p>
        </p:txBody>
      </p:sp>
      <p:sp>
        <p:nvSpPr>
          <p:cNvPr id="9" name="TextBox 9"/>
          <p:cNvSpPr txBox="1"/>
          <p:nvPr/>
        </p:nvSpPr>
        <p:spPr>
          <a:xfrm>
            <a:off x="1016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Extensive Marketing Expertise</a:t>
            </a:r>
            <a:endParaRPr lang="en-US" sz="1100"/>
          </a:p>
        </p:txBody>
      </p:sp>
      <p:sp>
        <p:nvSpPr>
          <p:cNvPr id="10" name="TextBox 10"/>
          <p:cNvSpPr txBox="1"/>
          <p:nvPr/>
        </p:nvSpPr>
        <p:spPr>
          <a:xfrm>
            <a:off x="1016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Over a decade experience</a:t>
            </a:r>
            <a:endParaRPr lang="en-US" sz="1100"/>
          </a:p>
        </p:txBody>
      </p:sp>
      <p:sp>
        <p:nvSpPr>
          <p:cNvPr id="11" name="TextBox 11"/>
          <p:cNvSpPr txBox="1"/>
          <p:nvPr/>
        </p:nvSpPr>
        <p:spPr>
          <a:xfrm>
            <a:off x="1016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Diverse client portfolio</a:t>
            </a:r>
            <a:endParaRPr lang="en-US" sz="1100"/>
          </a:p>
        </p:txBody>
      </p:sp>
      <p:sp>
        <p:nvSpPr>
          <p:cNvPr id="12" name="TextBox 12"/>
          <p:cNvSpPr txBox="1"/>
          <p:nvPr/>
        </p:nvSpPr>
        <p:spPr>
          <a:xfrm>
            <a:off x="1016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Proven results in e-commerce</a:t>
            </a:r>
            <a:endParaRPr lang="en-US" sz="1100"/>
          </a:p>
        </p:txBody>
      </p:sp>
      <p:sp>
        <p:nvSpPr>
          <p:cNvPr id="13" name="TextBox 13"/>
          <p:cNvSpPr txBox="1"/>
          <p:nvPr/>
        </p:nvSpPr>
        <p:spPr>
          <a:xfrm>
            <a:off x="1016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Advanced degree in Marketing</a:t>
            </a:r>
            <a:endParaRPr lang="en-US" sz="1100"/>
          </a:p>
        </p:txBody>
      </p:sp>
      <p:sp>
        <p:nvSpPr>
          <p:cNvPr id="14" name="TextBox 14"/>
          <p:cNvSpPr txBox="1"/>
          <p:nvPr/>
        </p:nvSpPr>
        <p:spPr>
          <a:xfrm>
            <a:off x="1016000" y="4051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Certifications in digital marketing</a:t>
            </a:r>
            <a:endParaRPr lang="en-US" sz="1100"/>
          </a:p>
        </p:txBody>
      </p:sp>
      <p:sp>
        <p:nvSpPr>
          <p:cNvPr id="15" name="TextBox 15"/>
          <p:cNvSpPr txBox="1"/>
          <p:nvPr/>
        </p:nvSpPr>
        <p:spPr>
          <a:xfrm>
            <a:off x="1016000" y="4267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Thought leader in industry</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custDataLst>
              <p:tags r:id="rId2"/>
            </p:custDataLst>
          </p:nvPr>
        </p:nvSpPr>
        <p:spPr>
          <a:xfrm>
            <a:off x="508000" y="1562100"/>
            <a:ext cx="2806700" cy="3378200"/>
          </a:xfrm>
          <a:prstGeom prst="rect">
            <a:avLst/>
          </a:prstGeom>
          <a:solidFill>
            <a:srgbClr val="000000">
              <a:alpha val="0"/>
            </a:srgbClr>
          </a:solidFill>
        </p:spPr>
      </p:sp>
      <p:sp>
        <p:nvSpPr>
          <p:cNvPr id="5" name="AutoShape 5"/>
          <p:cNvSpPr/>
          <p:nvPr>
            <p:custDataLst>
              <p:tags r:id="rId3"/>
            </p:custDataLst>
          </p:nvPr>
        </p:nvSpPr>
        <p:spPr>
          <a:xfrm>
            <a:off x="3784600" y="1562100"/>
            <a:ext cx="2806700" cy="3378200"/>
          </a:xfrm>
          <a:prstGeom prst="rect">
            <a:avLst/>
          </a:prstGeom>
          <a:solidFill>
            <a:srgbClr val="000000">
              <a:alpha val="0"/>
            </a:srgbClr>
          </a:solidFill>
        </p:spPr>
      </p:sp>
      <p:sp>
        <p:nvSpPr>
          <p:cNvPr id="6" name="AutoShape 6"/>
          <p:cNvSpPr/>
          <p:nvPr>
            <p:custDataLst>
              <p:tags r:id="rId4"/>
            </p:custDataLst>
          </p:nvPr>
        </p:nvSpPr>
        <p:spPr>
          <a:xfrm>
            <a:off x="7061200" y="1562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custDataLst>
              <p:tags r:id="rId5"/>
            </p:custDataLst>
          </p:nvPr>
        </p:nvSpPr>
        <p:spPr>
          <a:xfrm>
            <a:off x="1524000" y="1562100"/>
            <a:ext cx="762000" cy="762000"/>
          </a:xfrm>
          <a:prstGeom prst="roundRect">
            <a:avLst>
              <a:gd name="adj" fmla="val 50000"/>
            </a:avLst>
          </a:prstGeom>
          <a:solidFill>
            <a:srgbClr val="7356E5"/>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Light" panose="00000400000000000000" charset="0"/>
              </a:rPr>
              <a:t>01</a:t>
            </a:r>
            <a:endParaRPr lang="en-US" sz="1100"/>
          </a:p>
        </p:txBody>
      </p:sp>
      <p:sp>
        <p:nvSpPr>
          <p:cNvPr id="11" name="TextBox 11"/>
          <p:cNvSpPr txBox="1"/>
          <p:nvPr>
            <p:custDataLst>
              <p:tags r:id="rId6"/>
            </p:custDataLst>
          </p:nvPr>
        </p:nvSpPr>
        <p:spPr>
          <a:xfrm>
            <a:off x="4800600" y="1562100"/>
            <a:ext cx="762000" cy="762000"/>
          </a:xfrm>
          <a:prstGeom prst="roundRect">
            <a:avLst>
              <a:gd name="adj" fmla="val 50000"/>
            </a:avLst>
          </a:prstGeom>
          <a:solidFill>
            <a:srgbClr val="7356E5"/>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Light" panose="00000400000000000000" charset="0"/>
              </a:rPr>
              <a:t>02</a:t>
            </a:r>
            <a:endParaRPr lang="en-US" sz="1100"/>
          </a:p>
        </p:txBody>
      </p:sp>
      <p:sp>
        <p:nvSpPr>
          <p:cNvPr id="12" name="TextBox 12"/>
          <p:cNvSpPr txBox="1"/>
          <p:nvPr>
            <p:custDataLst>
              <p:tags r:id="rId7"/>
            </p:custDataLst>
          </p:nvPr>
        </p:nvSpPr>
        <p:spPr>
          <a:xfrm>
            <a:off x="8089900" y="1562100"/>
            <a:ext cx="762000" cy="762000"/>
          </a:xfrm>
          <a:prstGeom prst="roundRect">
            <a:avLst>
              <a:gd name="adj" fmla="val 50000"/>
            </a:avLst>
          </a:prstGeom>
          <a:solidFill>
            <a:srgbClr val="7356E5"/>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Light" panose="000004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400" b="1">
                <a:solidFill>
                  <a:srgbClr val="000000"/>
                </a:solidFill>
                <a:latin typeface="Poppins SemiBold" panose="00000700000000000000" charset="0"/>
                <a:cs typeface="Poppins SemiBold" panose="00000700000000000000" charset="0"/>
              </a:rPr>
              <a:t>Overview of Consulting Firm's Expertise</a:t>
            </a:r>
            <a:endParaRPr lang="en-US" sz="2400" b="1">
              <a:solidFill>
                <a:srgbClr val="000000"/>
              </a:solidFill>
              <a:latin typeface="Poppins SemiBold" panose="00000700000000000000" charset="0"/>
              <a:cs typeface="Poppins SemiBold" panose="00000700000000000000" charset="0"/>
            </a:endParaRPr>
          </a:p>
        </p:txBody>
      </p:sp>
      <p:sp>
        <p:nvSpPr>
          <p:cNvPr id="14" name="TextBox 14"/>
          <p:cNvSpPr txBox="1"/>
          <p:nvPr>
            <p:custDataLst>
              <p:tags r:id="rId8"/>
            </p:custDataLst>
          </p:nvPr>
        </p:nvSpPr>
        <p:spPr>
          <a:xfrm>
            <a:off x="508000" y="2578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Poppins Light" panose="00000400000000000000" charset="0"/>
              </a:rPr>
              <a:t>Tailored Market Strategies</a:t>
            </a:r>
            <a:endParaRPr lang="en-US" sz="1100"/>
          </a:p>
        </p:txBody>
      </p:sp>
      <p:sp>
        <p:nvSpPr>
          <p:cNvPr id="15" name="TextBox 15"/>
          <p:cNvSpPr txBox="1"/>
          <p:nvPr>
            <p:custDataLst>
              <p:tags r:id="rId9"/>
            </p:custDataLst>
          </p:nvPr>
        </p:nvSpPr>
        <p:spPr>
          <a:xfrm>
            <a:off x="3822700" y="2578100"/>
            <a:ext cx="27305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Poppins Light" panose="00000400000000000000" charset="0"/>
              </a:rPr>
              <a:t>Advanced Data Analytics</a:t>
            </a:r>
            <a:endParaRPr lang="en-US" sz="1100"/>
          </a:p>
        </p:txBody>
      </p:sp>
      <p:sp>
        <p:nvSpPr>
          <p:cNvPr id="16" name="TextBox 16"/>
          <p:cNvSpPr txBox="1"/>
          <p:nvPr>
            <p:custDataLst>
              <p:tags r:id="rId10"/>
            </p:custDataLst>
          </p:nvPr>
        </p:nvSpPr>
        <p:spPr>
          <a:xfrm>
            <a:off x="7061200" y="2578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Poppins Light" panose="00000400000000000000" charset="0"/>
              </a:rPr>
              <a:t>Expert Change Management</a:t>
            </a:r>
            <a:endParaRPr lang="en-US" sz="1100"/>
          </a:p>
        </p:txBody>
      </p:sp>
      <p:sp>
        <p:nvSpPr>
          <p:cNvPr id="17" name="TextBox 17"/>
          <p:cNvSpPr txBox="1"/>
          <p:nvPr>
            <p:custDataLst>
              <p:tags r:id="rId11"/>
            </p:custDataLst>
          </p:nvPr>
        </p:nvSpPr>
        <p:spPr>
          <a:xfrm>
            <a:off x="508000" y="3340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200" b="0">
                <a:solidFill>
                  <a:srgbClr val="000000"/>
                </a:solidFill>
                <a:latin typeface="Poppins Light" panose="00000400000000000000" charset="0"/>
              </a:rPr>
              <a:t>The firm develops customized market strategies that leverage data-driven insights, enabling clients to identify growth opportunities and enhance their competitive positioning in rapidly changing markets.</a:t>
            </a:r>
            <a:endParaRPr lang="en-US" sz="1200" b="0">
              <a:solidFill>
                <a:srgbClr val="000000"/>
              </a:solidFill>
              <a:latin typeface="Poppins Light" panose="00000400000000000000" charset="0"/>
            </a:endParaRPr>
          </a:p>
        </p:txBody>
      </p:sp>
      <p:sp>
        <p:nvSpPr>
          <p:cNvPr id="18" name="TextBox 18"/>
          <p:cNvSpPr txBox="1"/>
          <p:nvPr>
            <p:custDataLst>
              <p:tags r:id="rId12"/>
            </p:custDataLst>
          </p:nvPr>
        </p:nvSpPr>
        <p:spPr>
          <a:xfrm>
            <a:off x="3784600" y="3340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200" b="0">
                <a:solidFill>
                  <a:srgbClr val="000000"/>
                </a:solidFill>
                <a:latin typeface="Poppins Light" panose="00000400000000000000" charset="0"/>
              </a:rPr>
              <a:t>Utilizing cutting-edge analytics tools, the firm transforms complex data into strategic insights, empowering clients to make informed decisions that drive operational efficiency and market responsiveness.</a:t>
            </a:r>
            <a:endParaRPr lang="en-US" sz="1200" b="0">
              <a:solidFill>
                <a:srgbClr val="000000"/>
              </a:solidFill>
              <a:latin typeface="Poppins Light" panose="00000400000000000000" charset="0"/>
            </a:endParaRPr>
          </a:p>
        </p:txBody>
      </p:sp>
      <p:sp>
        <p:nvSpPr>
          <p:cNvPr id="19" name="TextBox 19"/>
          <p:cNvSpPr txBox="1"/>
          <p:nvPr>
            <p:custDataLst>
              <p:tags r:id="rId13"/>
            </p:custDataLst>
          </p:nvPr>
        </p:nvSpPr>
        <p:spPr>
          <a:xfrm>
            <a:off x="7061200" y="3340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200" b="0">
                <a:solidFill>
                  <a:srgbClr val="000000"/>
                </a:solidFill>
                <a:latin typeface="Poppins Light" panose="00000400000000000000" charset="0"/>
              </a:rPr>
              <a:t>Specializing in organizational change, the firm guides clients through transitions with structured methodologies, ensuring stakeholder engagement and minimizing disruption while embedding sustainable change.</a:t>
            </a:r>
            <a:endParaRPr lang="en-US" sz="1200" b="0">
              <a:solidFill>
                <a:srgbClr val="000000"/>
              </a:solidFill>
              <a:latin typeface="Poppins Light" panose="0000040000000000000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7000" r="7000"/>
          <a:stretch>
            <a:fillRect/>
          </a:stretch>
        </p:blipFill>
        <p:spPr>
          <a:xfrm>
            <a:off x="0" y="0"/>
            <a:ext cx="10388600" cy="6769100"/>
          </a:xfrm>
          <a:prstGeom prst="rect">
            <a:avLst/>
          </a:prstGeom>
        </p:spPr>
      </p:pic>
      <p:sp>
        <p:nvSpPr>
          <p:cNvPr id="3" name="AutoShape 3"/>
          <p:cNvSpPr/>
          <p:nvPr/>
        </p:nvSpPr>
        <p:spPr>
          <a:xfrm>
            <a:off x="0" y="0"/>
            <a:ext cx="10388600" cy="6769100"/>
          </a:xfrm>
          <a:prstGeom prst="rect">
            <a:avLst/>
          </a:prstGeom>
          <a:solidFill>
            <a:srgbClr val="000000">
              <a:alpha val="0"/>
            </a:srgbClr>
          </a:solidFill>
        </p:spPr>
      </p:sp>
      <p:sp>
        <p:nvSpPr>
          <p:cNvPr id="4" name="AutoShape 4"/>
          <p:cNvSpPr/>
          <p:nvPr>
            <p:custDataLst>
              <p:tags r:id="rId2"/>
            </p:custDataLst>
          </p:nvPr>
        </p:nvSpPr>
        <p:spPr>
          <a:xfrm>
            <a:off x="1556590" y="1447800"/>
            <a:ext cx="2202259" cy="3978275"/>
          </a:xfrm>
          <a:prstGeom prst="roundRect">
            <a:avLst>
              <a:gd name="adj" fmla="val 4301"/>
            </a:avLst>
          </a:prstGeom>
          <a:solidFill>
            <a:srgbClr val="F3ECFF"/>
          </a:solidFill>
          <a:ln w="25400">
            <a:solidFill>
              <a:srgbClr val="000000">
                <a:alpha val="0"/>
              </a:srgbClr>
            </a:solidFill>
          </a:ln>
        </p:spPr>
      </p:sp>
      <p:sp>
        <p:nvSpPr>
          <p:cNvPr id="5" name="AutoShape 5"/>
          <p:cNvSpPr/>
          <p:nvPr>
            <p:custDataLst>
              <p:tags r:id="rId3"/>
            </p:custDataLst>
          </p:nvPr>
        </p:nvSpPr>
        <p:spPr>
          <a:xfrm>
            <a:off x="4137733" y="1447800"/>
            <a:ext cx="2202259" cy="3978275"/>
          </a:xfrm>
          <a:prstGeom prst="roundRect">
            <a:avLst>
              <a:gd name="adj" fmla="val 4301"/>
            </a:avLst>
          </a:prstGeom>
          <a:solidFill>
            <a:srgbClr val="F3ECFF"/>
          </a:solidFill>
          <a:ln w="25400">
            <a:solidFill>
              <a:srgbClr val="000000">
                <a:alpha val="0"/>
              </a:srgbClr>
            </a:solidFill>
          </a:ln>
        </p:spPr>
      </p:sp>
      <p:sp>
        <p:nvSpPr>
          <p:cNvPr id="6" name="AutoShape 6"/>
          <p:cNvSpPr/>
          <p:nvPr>
            <p:custDataLst>
              <p:tags r:id="rId4"/>
            </p:custDataLst>
          </p:nvPr>
        </p:nvSpPr>
        <p:spPr>
          <a:xfrm>
            <a:off x="6730716" y="1447800"/>
            <a:ext cx="2202259" cy="3978275"/>
          </a:xfrm>
          <a:prstGeom prst="roundRect">
            <a:avLst>
              <a:gd name="adj" fmla="val 4301"/>
            </a:avLst>
          </a:prstGeom>
          <a:solidFill>
            <a:srgbClr val="F3ECFF"/>
          </a:solidFill>
          <a:ln w="25400">
            <a:solidFill>
              <a:srgbClr val="000000">
                <a:alpha val="0"/>
              </a:srgbClr>
            </a:solidFill>
          </a:ln>
        </p:spPr>
      </p:sp>
      <p:sp>
        <p:nvSpPr>
          <p:cNvPr id="7" name="AutoShape 7"/>
          <p:cNvSpPr/>
          <p:nvPr>
            <p:custDataLst>
              <p:tags r:id="rId5"/>
            </p:custDataLst>
          </p:nvPr>
        </p:nvSpPr>
        <p:spPr>
          <a:xfrm>
            <a:off x="1556590" y="1637242"/>
            <a:ext cx="0" cy="663046"/>
          </a:xfrm>
          <a:prstGeom prst="rect">
            <a:avLst/>
          </a:prstGeom>
          <a:solidFill>
            <a:srgbClr val="00694C">
              <a:alpha val="0"/>
            </a:srgbClr>
          </a:solidFill>
        </p:spPr>
      </p:sp>
      <p:sp>
        <p:nvSpPr>
          <p:cNvPr id="8" name="AutoShape 8"/>
          <p:cNvSpPr/>
          <p:nvPr>
            <p:custDataLst>
              <p:tags r:id="rId6"/>
            </p:custDataLst>
          </p:nvPr>
        </p:nvSpPr>
        <p:spPr>
          <a:xfrm>
            <a:off x="1556590" y="1447800"/>
            <a:ext cx="2202259" cy="3978275"/>
          </a:xfrm>
          <a:prstGeom prst="roundRect">
            <a:avLst>
              <a:gd name="adj" fmla="val 4301"/>
            </a:avLst>
          </a:prstGeom>
          <a:solidFill>
            <a:srgbClr val="000000">
              <a:alpha val="0"/>
            </a:srgbClr>
          </a:solidFill>
          <a:ln w="25400">
            <a:solidFill>
              <a:srgbClr val="000000">
                <a:alpha val="0"/>
              </a:srgbClr>
            </a:solidFill>
          </a:ln>
        </p:spPr>
      </p:sp>
      <p:sp>
        <p:nvSpPr>
          <p:cNvPr id="9" name="AutoShape 9"/>
          <p:cNvSpPr/>
          <p:nvPr>
            <p:custDataLst>
              <p:tags r:id="rId7"/>
            </p:custDataLst>
          </p:nvPr>
        </p:nvSpPr>
        <p:spPr>
          <a:xfrm>
            <a:off x="4137733" y="1637242"/>
            <a:ext cx="0" cy="663046"/>
          </a:xfrm>
          <a:prstGeom prst="rect">
            <a:avLst/>
          </a:prstGeom>
          <a:solidFill>
            <a:srgbClr val="000000"/>
          </a:solidFill>
        </p:spPr>
      </p:sp>
      <p:sp>
        <p:nvSpPr>
          <p:cNvPr id="10" name="AutoShape 10"/>
          <p:cNvSpPr/>
          <p:nvPr>
            <p:custDataLst>
              <p:tags r:id="rId8"/>
            </p:custDataLst>
          </p:nvPr>
        </p:nvSpPr>
        <p:spPr>
          <a:xfrm>
            <a:off x="4137733" y="1447800"/>
            <a:ext cx="2202259" cy="3978275"/>
          </a:xfrm>
          <a:prstGeom prst="roundRect">
            <a:avLst>
              <a:gd name="adj" fmla="val 4301"/>
            </a:avLst>
          </a:prstGeom>
          <a:solidFill>
            <a:srgbClr val="000000">
              <a:alpha val="0"/>
            </a:srgbClr>
          </a:solidFill>
          <a:ln w="25400">
            <a:solidFill>
              <a:srgbClr val="000000">
                <a:alpha val="0"/>
              </a:srgbClr>
            </a:solidFill>
          </a:ln>
        </p:spPr>
      </p:sp>
      <p:sp>
        <p:nvSpPr>
          <p:cNvPr id="11" name="AutoShape 11"/>
          <p:cNvSpPr/>
          <p:nvPr>
            <p:custDataLst>
              <p:tags r:id="rId9"/>
            </p:custDataLst>
          </p:nvPr>
        </p:nvSpPr>
        <p:spPr>
          <a:xfrm>
            <a:off x="6730716" y="1637242"/>
            <a:ext cx="0" cy="663046"/>
          </a:xfrm>
          <a:prstGeom prst="rect">
            <a:avLst/>
          </a:prstGeom>
          <a:solidFill>
            <a:srgbClr val="00694C">
              <a:alpha val="0"/>
            </a:srgbClr>
          </a:solidFill>
        </p:spPr>
      </p:sp>
      <p:sp>
        <p:nvSpPr>
          <p:cNvPr id="12" name="AutoShape 12"/>
          <p:cNvSpPr/>
          <p:nvPr>
            <p:custDataLst>
              <p:tags r:id="rId10"/>
            </p:custDataLst>
          </p:nvPr>
        </p:nvSpPr>
        <p:spPr>
          <a:xfrm>
            <a:off x="6730716" y="1447800"/>
            <a:ext cx="2202259" cy="3978275"/>
          </a:xfrm>
          <a:prstGeom prst="roundRect">
            <a:avLst>
              <a:gd name="adj" fmla="val 4301"/>
            </a:avLst>
          </a:prstGeom>
          <a:solidFill>
            <a:srgbClr val="000000">
              <a:alpha val="0"/>
            </a:srgbClr>
          </a:solidFill>
          <a:ln w="25400">
            <a:solidFill>
              <a:srgbClr val="000000">
                <a:alpha val="0"/>
              </a:srgbClr>
            </a:solidFill>
          </a:ln>
        </p:spPr>
      </p:sp>
      <p:sp>
        <p:nvSpPr>
          <p:cNvPr id="13" name="TextBox 13"/>
          <p:cNvSpPr txBox="1"/>
          <p:nvPr>
            <p:custDataLst>
              <p:tags r:id="rId11"/>
            </p:custDataLst>
          </p:nvPr>
        </p:nvSpPr>
        <p:spPr>
          <a:xfrm>
            <a:off x="1769712" y="1660922"/>
            <a:ext cx="1776016" cy="449924"/>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Poppins Light" panose="00000400000000000000" charset="0"/>
              </a:rPr>
              <a:t>01</a:t>
            </a:r>
            <a:endParaRPr lang="en-US" sz="1100"/>
          </a:p>
        </p:txBody>
      </p:sp>
      <p:sp>
        <p:nvSpPr>
          <p:cNvPr id="14" name="TextBox 14"/>
          <p:cNvSpPr txBox="1"/>
          <p:nvPr>
            <p:custDataLst>
              <p:tags r:id="rId12"/>
            </p:custDataLst>
          </p:nvPr>
        </p:nvSpPr>
        <p:spPr>
          <a:xfrm>
            <a:off x="4350855" y="1660922"/>
            <a:ext cx="1776016" cy="449924"/>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Poppins Light" panose="00000400000000000000" charset="0"/>
              </a:rPr>
              <a:t>02</a:t>
            </a:r>
            <a:endParaRPr lang="en-US" sz="1100"/>
          </a:p>
        </p:txBody>
      </p:sp>
      <p:sp>
        <p:nvSpPr>
          <p:cNvPr id="15" name="TextBox 15"/>
          <p:cNvSpPr txBox="1"/>
          <p:nvPr>
            <p:custDataLst>
              <p:tags r:id="rId13"/>
            </p:custDataLst>
          </p:nvPr>
        </p:nvSpPr>
        <p:spPr>
          <a:xfrm>
            <a:off x="6943837" y="1660922"/>
            <a:ext cx="1776016" cy="449924"/>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Poppins Light" panose="00000400000000000000" charset="0"/>
              </a:rPr>
              <a:t>03</a:t>
            </a:r>
            <a:endParaRPr lang="en-US" sz="1100"/>
          </a:p>
        </p:txBody>
      </p:sp>
      <p:sp>
        <p:nvSpPr>
          <p:cNvPr id="16" name="TextBox 16"/>
          <p:cNvSpPr txBox="1"/>
          <p:nvPr/>
        </p:nvSpPr>
        <p:spPr>
          <a:xfrm>
            <a:off x="1524000" y="711200"/>
            <a:ext cx="79248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400" b="1">
                <a:solidFill>
                  <a:srgbClr val="000000"/>
                </a:solidFill>
                <a:latin typeface="Poppins SemiBold" panose="00000700000000000000" charset="0"/>
                <a:cs typeface="Poppins SemiBold" panose="00000700000000000000" charset="0"/>
              </a:rPr>
              <a:t>Competitor Analysis</a:t>
            </a:r>
            <a:endParaRPr lang="en-US" sz="2400" b="1">
              <a:solidFill>
                <a:srgbClr val="000000"/>
              </a:solidFill>
              <a:latin typeface="Poppins SemiBold" panose="00000700000000000000" charset="0"/>
              <a:cs typeface="Poppins SemiBold" panose="00000700000000000000" charset="0"/>
            </a:endParaRPr>
          </a:p>
        </p:txBody>
      </p:sp>
      <p:sp>
        <p:nvSpPr>
          <p:cNvPr id="17" name="TextBox 17"/>
          <p:cNvSpPr txBox="1"/>
          <p:nvPr>
            <p:custDataLst>
              <p:tags r:id="rId14"/>
            </p:custDataLst>
          </p:nvPr>
        </p:nvSpPr>
        <p:spPr>
          <a:xfrm>
            <a:off x="1786222" y="2343362"/>
            <a:ext cx="1776016" cy="449924"/>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Poppins Light" panose="00000400000000000000" charset="0"/>
              </a:rPr>
              <a:t>Comprehensive Market Segmentation</a:t>
            </a:r>
            <a:endParaRPr lang="en-US" sz="1100"/>
          </a:p>
        </p:txBody>
      </p:sp>
      <p:sp>
        <p:nvSpPr>
          <p:cNvPr id="18" name="TextBox 18"/>
          <p:cNvSpPr txBox="1"/>
          <p:nvPr>
            <p:custDataLst>
              <p:tags r:id="rId15"/>
            </p:custDataLst>
          </p:nvPr>
        </p:nvSpPr>
        <p:spPr>
          <a:xfrm>
            <a:off x="4367365" y="2343362"/>
            <a:ext cx="1776016" cy="449924"/>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Poppins Light" panose="00000400000000000000" charset="0"/>
              </a:rPr>
              <a:t>Benchmarking Best Practices</a:t>
            </a:r>
            <a:endParaRPr lang="en-US" sz="1100"/>
          </a:p>
        </p:txBody>
      </p:sp>
      <p:sp>
        <p:nvSpPr>
          <p:cNvPr id="19" name="TextBox 19"/>
          <p:cNvSpPr txBox="1"/>
          <p:nvPr>
            <p:custDataLst>
              <p:tags r:id="rId16"/>
            </p:custDataLst>
          </p:nvPr>
        </p:nvSpPr>
        <p:spPr>
          <a:xfrm>
            <a:off x="6960347" y="2343362"/>
            <a:ext cx="1776016" cy="449924"/>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Poppins Light" panose="00000400000000000000" charset="0"/>
              </a:rPr>
              <a:t>Dynamic Competitive Monitoring</a:t>
            </a:r>
            <a:endParaRPr lang="en-US" sz="1100"/>
          </a:p>
        </p:txBody>
      </p:sp>
      <p:sp>
        <p:nvSpPr>
          <p:cNvPr id="20" name="TextBox 20"/>
          <p:cNvSpPr txBox="1"/>
          <p:nvPr>
            <p:custDataLst>
              <p:tags r:id="rId17"/>
            </p:custDataLst>
          </p:nvPr>
        </p:nvSpPr>
        <p:spPr>
          <a:xfrm>
            <a:off x="1769712" y="3306696"/>
            <a:ext cx="1776016" cy="1704975"/>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Poppins Light" panose="00000400000000000000" charset="0"/>
              </a:rPr>
              <a:t>Analyze competitors by segmenting the market into distinct categories, such as demographics and purchasing behaviors, to identify niche opportunities and tailor strategies that resonate with specific consumer groups.</a:t>
            </a:r>
            <a:endParaRPr lang="en-US" sz="1100"/>
          </a:p>
        </p:txBody>
      </p:sp>
      <p:sp>
        <p:nvSpPr>
          <p:cNvPr id="21" name="TextBox 21"/>
          <p:cNvSpPr txBox="1"/>
          <p:nvPr>
            <p:custDataLst>
              <p:tags r:id="rId18"/>
            </p:custDataLst>
          </p:nvPr>
        </p:nvSpPr>
        <p:spPr>
          <a:xfrm>
            <a:off x="4350855" y="3306696"/>
            <a:ext cx="1776016" cy="1918097"/>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Poppins Light" panose="00000400000000000000" charset="0"/>
              </a:rPr>
              <a:t>Evaluate successful tactics employed by top competitors, focusing on their marketing strategies, customer engagement techniques, and product innovations to inform the client's approach and enhance competitive positioning.</a:t>
            </a:r>
            <a:endParaRPr lang="en-US" sz="1100"/>
          </a:p>
        </p:txBody>
      </p:sp>
      <p:sp>
        <p:nvSpPr>
          <p:cNvPr id="22" name="TextBox 22"/>
          <p:cNvSpPr txBox="1"/>
          <p:nvPr>
            <p:custDataLst>
              <p:tags r:id="rId19"/>
            </p:custDataLst>
          </p:nvPr>
        </p:nvSpPr>
        <p:spPr>
          <a:xfrm>
            <a:off x="6943837" y="3306696"/>
            <a:ext cx="1776016" cy="1918097"/>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Poppins Light" panose="00000400000000000000" charset="0"/>
              </a:rPr>
              <a:t>Implement a continuous monitoring system to track competitor activities and market shifts, enabling timely strategic adjustments and proactive responses to emerging threats and opportunities in the e-commerce landscape.</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16800"/>
          </a:xfrm>
          <a:prstGeom prst="rect">
            <a:avLst/>
          </a:prstGeom>
        </p:spPr>
      </p:pic>
      <p:sp>
        <p:nvSpPr>
          <p:cNvPr id="3" name="AutoShape 3"/>
          <p:cNvSpPr/>
          <p:nvPr/>
        </p:nvSpPr>
        <p:spPr>
          <a:xfrm>
            <a:off x="0" y="0"/>
            <a:ext cx="10388600" cy="7416800"/>
          </a:xfrm>
          <a:prstGeom prst="rect">
            <a:avLst/>
          </a:prstGeom>
          <a:solidFill>
            <a:srgbClr val="000000">
              <a:alpha val="0"/>
            </a:srgbClr>
          </a:solidFill>
        </p:spPr>
      </p:sp>
      <p:sp>
        <p:nvSpPr>
          <p:cNvPr id="4" name="AutoShape 4"/>
          <p:cNvSpPr/>
          <p:nvPr/>
        </p:nvSpPr>
        <p:spPr>
          <a:xfrm>
            <a:off x="774700" y="1752600"/>
            <a:ext cx="4216400" cy="52197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689100"/>
            <a:ext cx="4216400" cy="53340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400" b="1">
                <a:solidFill>
                  <a:srgbClr val="000000"/>
                </a:solidFill>
                <a:latin typeface="Poppins SemiBold" panose="00000700000000000000" charset="0"/>
                <a:cs typeface="Poppins SemiBold" panose="00000700000000000000" charset="0"/>
              </a:rPr>
              <a:t>Relevant Market Data and Statistics</a:t>
            </a:r>
            <a:endParaRPr lang="en-US" sz="2400" b="1">
              <a:solidFill>
                <a:srgbClr val="000000"/>
              </a:solidFill>
              <a:latin typeface="Poppins SemiBold" panose="00000700000000000000" charset="0"/>
              <a:cs typeface="Poppins SemiBold" panose="00000700000000000000" charset="0"/>
            </a:endParaRPr>
          </a:p>
        </p:txBody>
      </p:sp>
      <p:sp>
        <p:nvSpPr>
          <p:cNvPr id="7" name="TextBox 7"/>
          <p:cNvSpPr txBox="1"/>
          <p:nvPr/>
        </p:nvSpPr>
        <p:spPr>
          <a:xfrm>
            <a:off x="1422400" y="22860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7356E5"/>
                </a:solidFill>
                <a:latin typeface="Poppins Light" panose="00000400000000000000" charset="0"/>
              </a:rPr>
              <a:t>E-Commerce Growth Drivers</a:t>
            </a:r>
            <a:endParaRPr lang="en-US" sz="1100"/>
          </a:p>
        </p:txBody>
      </p:sp>
      <p:sp>
        <p:nvSpPr>
          <p:cNvPr id="8" name="TextBox 8"/>
          <p:cNvSpPr txBox="1"/>
          <p:nvPr/>
        </p:nvSpPr>
        <p:spPr>
          <a:xfrm>
            <a:off x="60198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7356E5"/>
                </a:solidFill>
                <a:latin typeface="Poppins Light" panose="00000400000000000000" charset="0"/>
              </a:rPr>
              <a:t>Consumer Demographic Insights</a:t>
            </a:r>
            <a:endParaRPr lang="en-US" sz="1100"/>
          </a:p>
        </p:txBody>
      </p:sp>
      <p:sp>
        <p:nvSpPr>
          <p:cNvPr id="9" name="TextBox 9"/>
          <p:cNvSpPr txBox="1"/>
          <p:nvPr/>
        </p:nvSpPr>
        <p:spPr>
          <a:xfrm>
            <a:off x="1054100" y="33274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Poppins Light" panose="00000400000000000000" charset="0"/>
              </a:rPr>
              <a:t>The rapid expansion of the e-commerce sector is fueled by technological innovations, increased internet penetration, and changing consumer preferences towards online shopping. This shift necessitates that businesses adapt their strategies to leverage these growth drivers effectively and remain competitive in the evolving market landscape.</a:t>
            </a:r>
            <a:endParaRPr lang="en-US" sz="1100"/>
          </a:p>
        </p:txBody>
      </p:sp>
      <p:sp>
        <p:nvSpPr>
          <p:cNvPr id="10" name="TextBox 10"/>
          <p:cNvSpPr txBox="1"/>
          <p:nvPr/>
        </p:nvSpPr>
        <p:spPr>
          <a:xfrm>
            <a:off x="5664200" y="37338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Poppins Light" panose="00000400000000000000" charset="0"/>
              </a:rPr>
              <a:t>Understanding the demographics of online shoppers is crucial for targeted marketing. Data indicates that millennials and Gen Z prioritize brands that align with their values, such as sustainability and social responsibility, highlighting the importance of ethical practices in attracting and retaining these key consumer segments.</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540000"/>
            <a:ext cx="3810000" cy="14986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514600"/>
            <a:ext cx="635000" cy="25400"/>
          </a:xfrm>
          <a:prstGeom prst="rect">
            <a:avLst/>
          </a:prstGeom>
          <a:solidFill>
            <a:srgbClr val="000000"/>
          </a:solidFill>
        </p:spPr>
      </p:sp>
      <p:sp>
        <p:nvSpPr>
          <p:cNvPr id="8" name="TextBox 8"/>
          <p:cNvSpPr txBox="1"/>
          <p:nvPr/>
        </p:nvSpPr>
        <p:spPr>
          <a:xfrm>
            <a:off x="5461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400" b="1">
                <a:solidFill>
                  <a:srgbClr val="000000"/>
                </a:solidFill>
                <a:latin typeface="Poppins SemiBold" panose="00000700000000000000" charset="0"/>
                <a:cs typeface="Poppins SemiBold" panose="00000700000000000000" charset="0"/>
              </a:rPr>
              <a:t>Strategic Recommendations Tailored to the Client</a:t>
            </a:r>
            <a:endParaRPr lang="en-US" sz="2400" b="1">
              <a:solidFill>
                <a:srgbClr val="000000"/>
              </a:solidFill>
              <a:latin typeface="Poppins SemiBold" panose="00000700000000000000" charset="0"/>
              <a:cs typeface="Poppins SemiBold" panose="00000700000000000000" charset="0"/>
            </a:endParaRPr>
          </a:p>
        </p:txBody>
      </p:sp>
      <p:sp>
        <p:nvSpPr>
          <p:cNvPr id="9" name="TextBox 9"/>
          <p:cNvSpPr txBox="1"/>
          <p:nvPr/>
        </p:nvSpPr>
        <p:spPr>
          <a:xfrm>
            <a:off x="5461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Integrated Marketing Approach</a:t>
            </a:r>
            <a:endParaRPr lang="en-US" sz="1100"/>
          </a:p>
        </p:txBody>
      </p:sp>
      <p:sp>
        <p:nvSpPr>
          <p:cNvPr id="10" name="TextBox 10"/>
          <p:cNvSpPr txBox="1"/>
          <p:nvPr/>
        </p:nvSpPr>
        <p:spPr>
          <a:xfrm>
            <a:off x="5461000" y="32004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Implement a cohesive marketing strategy that synchronizes digital channels, ensuring consistent messaging and branding across all platforms to enhance customer engagement and drive sales.</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1115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7356E5"/>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Light" panose="000004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7356E5"/>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Light" panose="000004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7356E5"/>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Poppins Light" panose="000004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400" b="1">
                <a:solidFill>
                  <a:srgbClr val="000000"/>
                </a:solidFill>
                <a:latin typeface="Poppins SemiBold" panose="00000700000000000000" charset="0"/>
                <a:cs typeface="Poppins SemiBold" panose="00000700000000000000" charset="0"/>
              </a:rPr>
              <a:t>Case Studies and Success Stories</a:t>
            </a:r>
            <a:endParaRPr lang="en-US" sz="2400" b="1">
              <a:solidFill>
                <a:srgbClr val="000000"/>
              </a:solidFill>
              <a:latin typeface="Poppins SemiBold" panose="00000700000000000000" charset="0"/>
              <a:cs typeface="Poppins SemiBold" panose="00000700000000000000" charset="0"/>
            </a:endParaRPr>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Poppins Light" panose="00000400000000000000" charset="0"/>
              </a:rPr>
              <a:t>E-Commerce Growth Example</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Poppins Light" panose="00000400000000000000" charset="0"/>
              </a:rPr>
              <a:t>Operational Efficiency Improvement</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Poppins Light" panose="00000400000000000000" charset="0"/>
              </a:rPr>
              <a:t>Digital Transformation Success</a:t>
            </a:r>
            <a:endParaRPr lang="en-US" sz="1100"/>
          </a:p>
        </p:txBody>
      </p:sp>
      <p:sp>
        <p:nvSpPr>
          <p:cNvPr id="17" name="TextBox 17"/>
          <p:cNvSpPr txBox="1"/>
          <p:nvPr/>
        </p:nvSpPr>
        <p:spPr>
          <a:xfrm>
            <a:off x="508000" y="338455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200" b="0">
                <a:solidFill>
                  <a:srgbClr val="000000"/>
                </a:solidFill>
                <a:latin typeface="Poppins Light" panose="00000400000000000000" charset="0"/>
              </a:rPr>
              <a:t>A fashion retailer achieved a 30% sales increase by repositioning its brand towards sustainability, implementing targeted marketing campaigns, and enhancing customer engagement through a loyalty program.</a:t>
            </a:r>
            <a:endParaRPr lang="en-US" sz="1200" b="0">
              <a:solidFill>
                <a:srgbClr val="000000"/>
              </a:solidFill>
              <a:latin typeface="Poppins Light" panose="00000400000000000000" charset="0"/>
            </a:endParaRPr>
          </a:p>
        </p:txBody>
      </p:sp>
      <p:sp>
        <p:nvSpPr>
          <p:cNvPr id="18" name="TextBox 18"/>
          <p:cNvSpPr txBox="1"/>
          <p:nvPr/>
        </p:nvSpPr>
        <p:spPr>
          <a:xfrm>
            <a:off x="3784600" y="3384550"/>
            <a:ext cx="2946400" cy="1333500"/>
          </a:xfrm>
          <a:prstGeom prst="rect">
            <a:avLst/>
          </a:prstGeom>
          <a:solidFill>
            <a:srgbClr val="000000">
              <a:alpha val="0"/>
            </a:srgbClr>
          </a:solidFill>
        </p:spPr>
        <p:txBody>
          <a:bodyPr lIns="0" tIns="0" rIns="0" bIns="0" rtlCol="0" anchor="ctr"/>
          <a:lstStyle/>
          <a:p>
            <a:pPr indent="0" algn="ctr">
              <a:lnSpc>
                <a:spcPct val="100000"/>
              </a:lnSpc>
              <a:defRPr/>
            </a:pPr>
            <a:r>
              <a:rPr lang="en-US" sz="1200" b="0">
                <a:solidFill>
                  <a:srgbClr val="000000"/>
                </a:solidFill>
                <a:latin typeface="Poppins Light" panose="00000400000000000000" charset="0"/>
              </a:rPr>
              <a:t>An electronics e-tailer reduced shipping times by 50% and operational costs by 20% through supply chain optimization, logistics partnerships, and a customer feedback loop.</a:t>
            </a:r>
            <a:endParaRPr lang="en-US" sz="1200" b="0">
              <a:solidFill>
                <a:srgbClr val="000000"/>
              </a:solidFill>
              <a:latin typeface="Poppins Light" panose="00000400000000000000" charset="0"/>
            </a:endParaRPr>
          </a:p>
        </p:txBody>
      </p:sp>
      <p:sp>
        <p:nvSpPr>
          <p:cNvPr id="19" name="TextBox 19"/>
          <p:cNvSpPr txBox="1"/>
          <p:nvPr/>
        </p:nvSpPr>
        <p:spPr>
          <a:xfrm>
            <a:off x="7061200" y="3340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200" b="0">
                <a:solidFill>
                  <a:srgbClr val="000000"/>
                </a:solidFill>
                <a:latin typeface="Poppins Light" panose="00000400000000000000" charset="0"/>
              </a:rPr>
              <a:t>A home goods company generated $1 million in revenue within the first year of launching its e-commerce platform, achieving a 300% increase in website traffic and a 50% growth in social media followers.</a:t>
            </a:r>
            <a:endParaRPr lang="en-US" sz="1200" b="0">
              <a:solidFill>
                <a:srgbClr val="000000"/>
              </a:solidFill>
              <a:latin typeface="Poppins Light" panose="0000040000000000000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04100"/>
          </a:xfrm>
          <a:prstGeom prst="rect">
            <a:avLst/>
          </a:prstGeom>
        </p:spPr>
      </p:pic>
      <p:sp>
        <p:nvSpPr>
          <p:cNvPr id="3" name="AutoShape 3"/>
          <p:cNvSpPr/>
          <p:nvPr/>
        </p:nvSpPr>
        <p:spPr>
          <a:xfrm>
            <a:off x="0" y="0"/>
            <a:ext cx="10388600" cy="7404100"/>
          </a:xfrm>
          <a:prstGeom prst="rect">
            <a:avLst/>
          </a:prstGeom>
          <a:solidFill>
            <a:srgbClr val="000000">
              <a:alpha val="0"/>
            </a:srgbClr>
          </a:solidFill>
        </p:spPr>
      </p:sp>
      <p:sp>
        <p:nvSpPr>
          <p:cNvPr id="4" name="AutoShape 4"/>
          <p:cNvSpPr/>
          <p:nvPr/>
        </p:nvSpPr>
        <p:spPr>
          <a:xfrm>
            <a:off x="508000" y="4102100"/>
            <a:ext cx="1562100" cy="0"/>
          </a:xfrm>
          <a:prstGeom prst="rect">
            <a:avLst/>
          </a:prstGeom>
          <a:solidFill>
            <a:srgbClr val="000000">
              <a:alpha val="0"/>
            </a:srgbClr>
          </a:solidFill>
        </p:spPr>
      </p:sp>
      <p:sp>
        <p:nvSpPr>
          <p:cNvPr id="5" name="AutoShape 5"/>
          <p:cNvSpPr/>
          <p:nvPr/>
        </p:nvSpPr>
        <p:spPr>
          <a:xfrm>
            <a:off x="2070100" y="4102100"/>
            <a:ext cx="1562100" cy="0"/>
          </a:xfrm>
          <a:prstGeom prst="rect">
            <a:avLst/>
          </a:prstGeom>
          <a:solidFill>
            <a:srgbClr val="000000">
              <a:alpha val="0"/>
            </a:srgbClr>
          </a:solidFill>
        </p:spPr>
      </p:sp>
      <p:sp>
        <p:nvSpPr>
          <p:cNvPr id="6" name="AutoShape 6"/>
          <p:cNvSpPr/>
          <p:nvPr/>
        </p:nvSpPr>
        <p:spPr>
          <a:xfrm>
            <a:off x="3632200" y="4102100"/>
            <a:ext cx="1562100" cy="0"/>
          </a:xfrm>
          <a:prstGeom prst="rect">
            <a:avLst/>
          </a:prstGeom>
          <a:solidFill>
            <a:srgbClr val="000000">
              <a:alpha val="0"/>
            </a:srgbClr>
          </a:solidFill>
        </p:spPr>
      </p:sp>
      <p:sp>
        <p:nvSpPr>
          <p:cNvPr id="7" name="AutoShape 7"/>
          <p:cNvSpPr/>
          <p:nvPr/>
        </p:nvSpPr>
        <p:spPr>
          <a:xfrm>
            <a:off x="5194300" y="4102100"/>
            <a:ext cx="1562100" cy="0"/>
          </a:xfrm>
          <a:prstGeom prst="rect">
            <a:avLst/>
          </a:prstGeom>
          <a:solidFill>
            <a:srgbClr val="000000">
              <a:alpha val="0"/>
            </a:srgbClr>
          </a:solidFill>
        </p:spPr>
      </p:sp>
      <p:sp>
        <p:nvSpPr>
          <p:cNvPr id="8" name="AutoShape 8"/>
          <p:cNvSpPr/>
          <p:nvPr/>
        </p:nvSpPr>
        <p:spPr>
          <a:xfrm>
            <a:off x="6756400" y="4102100"/>
            <a:ext cx="1562100" cy="0"/>
          </a:xfrm>
          <a:prstGeom prst="rect">
            <a:avLst/>
          </a:prstGeom>
          <a:solidFill>
            <a:srgbClr val="000000">
              <a:alpha val="0"/>
            </a:srgbClr>
          </a:solidFill>
        </p:spPr>
      </p:sp>
      <p:sp>
        <p:nvSpPr>
          <p:cNvPr id="9" name="AutoShape 9"/>
          <p:cNvSpPr/>
          <p:nvPr/>
        </p:nvSpPr>
        <p:spPr>
          <a:xfrm>
            <a:off x="8318500" y="4102100"/>
            <a:ext cx="1562100" cy="0"/>
          </a:xfrm>
          <a:prstGeom prst="rect">
            <a:avLst/>
          </a:prstGeom>
          <a:solidFill>
            <a:srgbClr val="000000">
              <a:alpha val="0"/>
            </a:srgbClr>
          </a:solidFill>
        </p:spPr>
      </p:sp>
      <p:sp>
        <p:nvSpPr>
          <p:cNvPr id="10" name="AutoShape 10"/>
          <p:cNvSpPr/>
          <p:nvPr/>
        </p:nvSpPr>
        <p:spPr>
          <a:xfrm>
            <a:off x="508000" y="4102100"/>
            <a:ext cx="9372600" cy="50800"/>
          </a:xfrm>
          <a:prstGeom prst="roundRect">
            <a:avLst>
              <a:gd name="adj" fmla="val 50000"/>
            </a:avLst>
          </a:prstGeom>
          <a:solidFill>
            <a:srgbClr val="B19CF8"/>
          </a:solidFill>
        </p:spPr>
      </p:sp>
      <p:sp>
        <p:nvSpPr>
          <p:cNvPr id="11" name="TextBox 11"/>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400" b="1">
                <a:solidFill>
                  <a:srgbClr val="000000"/>
                </a:solidFill>
                <a:latin typeface="Poppins SemiBold" panose="00000700000000000000" charset="0"/>
                <a:cs typeface="Poppins SemiBold" panose="00000700000000000000" charset="0"/>
              </a:rPr>
              <a:t>Timeline and Milestones</a:t>
            </a:r>
            <a:endParaRPr lang="en-US" sz="2400" b="1">
              <a:solidFill>
                <a:srgbClr val="000000"/>
              </a:solidFill>
              <a:latin typeface="Poppins SemiBold" panose="00000700000000000000" charset="0"/>
              <a:cs typeface="Poppins SemiBold" panose="00000700000000000000" charset="0"/>
            </a:endParaRPr>
          </a:p>
        </p:txBody>
      </p:sp>
      <p:sp>
        <p:nvSpPr>
          <p:cNvPr id="12" name="TextBox 12"/>
          <p:cNvSpPr txBox="1"/>
          <p:nvPr/>
        </p:nvSpPr>
        <p:spPr>
          <a:xfrm>
            <a:off x="774700" y="3035300"/>
            <a:ext cx="1016000" cy="736600"/>
          </a:xfrm>
          <a:prstGeom prst="roundRect">
            <a:avLst>
              <a:gd name="adj" fmla="val 34482"/>
            </a:avLst>
          </a:prstGeom>
          <a:solidFill>
            <a:srgbClr val="B19CF8"/>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Light" panose="00000400000000000000" charset="0"/>
              </a:rPr>
              <a:t>Week 1</a:t>
            </a:r>
            <a:endParaRPr lang="en-US" sz="1100"/>
          </a:p>
        </p:txBody>
      </p:sp>
      <p:sp>
        <p:nvSpPr>
          <p:cNvPr id="13" name="TextBox 13"/>
          <p:cNvSpPr txBox="1"/>
          <p:nvPr/>
        </p:nvSpPr>
        <p:spPr>
          <a:xfrm>
            <a:off x="2336800" y="4419600"/>
            <a:ext cx="1016000" cy="736600"/>
          </a:xfrm>
          <a:prstGeom prst="roundRect">
            <a:avLst>
              <a:gd name="adj" fmla="val 34482"/>
            </a:avLst>
          </a:prstGeom>
          <a:solidFill>
            <a:srgbClr val="7356E5"/>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Light" panose="00000400000000000000" charset="0"/>
              </a:rPr>
              <a:t>Week 2</a:t>
            </a:r>
            <a:endParaRPr lang="en-US" sz="1100"/>
          </a:p>
        </p:txBody>
      </p:sp>
      <p:sp>
        <p:nvSpPr>
          <p:cNvPr id="14" name="TextBox 14"/>
          <p:cNvSpPr txBox="1"/>
          <p:nvPr/>
        </p:nvSpPr>
        <p:spPr>
          <a:xfrm>
            <a:off x="3898900" y="3035300"/>
            <a:ext cx="1016000" cy="736600"/>
          </a:xfrm>
          <a:prstGeom prst="roundRect">
            <a:avLst>
              <a:gd name="adj" fmla="val 34482"/>
            </a:avLst>
          </a:prstGeom>
          <a:solidFill>
            <a:srgbClr val="B19CF8"/>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Light" panose="00000400000000000000" charset="0"/>
              </a:rPr>
              <a:t>Week 3</a:t>
            </a:r>
            <a:endParaRPr lang="en-US" sz="1100"/>
          </a:p>
        </p:txBody>
      </p:sp>
      <p:sp>
        <p:nvSpPr>
          <p:cNvPr id="15" name="TextBox 15"/>
          <p:cNvSpPr txBox="1"/>
          <p:nvPr/>
        </p:nvSpPr>
        <p:spPr>
          <a:xfrm>
            <a:off x="5461000" y="4419600"/>
            <a:ext cx="1016000" cy="736600"/>
          </a:xfrm>
          <a:prstGeom prst="roundRect">
            <a:avLst>
              <a:gd name="adj" fmla="val 34482"/>
            </a:avLst>
          </a:prstGeom>
          <a:solidFill>
            <a:srgbClr val="7356E5"/>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Light" panose="00000400000000000000" charset="0"/>
              </a:rPr>
              <a:t>Week 4</a:t>
            </a:r>
            <a:endParaRPr lang="en-US" sz="1100"/>
          </a:p>
        </p:txBody>
      </p:sp>
      <p:sp>
        <p:nvSpPr>
          <p:cNvPr id="16" name="TextBox 16"/>
          <p:cNvSpPr txBox="1"/>
          <p:nvPr/>
        </p:nvSpPr>
        <p:spPr>
          <a:xfrm>
            <a:off x="7023100" y="3035300"/>
            <a:ext cx="1016000" cy="736600"/>
          </a:xfrm>
          <a:prstGeom prst="roundRect">
            <a:avLst>
              <a:gd name="adj" fmla="val 34482"/>
            </a:avLst>
          </a:prstGeom>
          <a:solidFill>
            <a:srgbClr val="B19CF8"/>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Light" panose="00000400000000000000" charset="0"/>
              </a:rPr>
              <a:t>Week 5</a:t>
            </a:r>
            <a:endParaRPr lang="en-US" sz="1100"/>
          </a:p>
        </p:txBody>
      </p:sp>
      <p:sp>
        <p:nvSpPr>
          <p:cNvPr id="17" name="TextBox 17"/>
          <p:cNvSpPr txBox="1"/>
          <p:nvPr/>
        </p:nvSpPr>
        <p:spPr>
          <a:xfrm>
            <a:off x="8585200" y="4419600"/>
            <a:ext cx="1016000" cy="736600"/>
          </a:xfrm>
          <a:prstGeom prst="roundRect">
            <a:avLst>
              <a:gd name="adj" fmla="val 34482"/>
            </a:avLst>
          </a:prstGeom>
          <a:solidFill>
            <a:srgbClr val="7356E5"/>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Poppins Light" panose="00000400000000000000" charset="0"/>
              </a:rPr>
              <a:t>Week 6</a:t>
            </a:r>
            <a:endParaRPr lang="en-US" sz="1100"/>
          </a:p>
        </p:txBody>
      </p:sp>
      <p:sp>
        <p:nvSpPr>
          <p:cNvPr id="18" name="TextBox 18"/>
          <p:cNvSpPr txBox="1"/>
          <p:nvPr/>
        </p:nvSpPr>
        <p:spPr>
          <a:xfrm>
            <a:off x="381000" y="4419600"/>
            <a:ext cx="1803400" cy="1384300"/>
          </a:xfrm>
          <a:prstGeom prst="roundRect">
            <a:avLst>
              <a:gd name="adj" fmla="val 18348"/>
            </a:avLst>
          </a:prstGeom>
          <a:solidFill>
            <a:srgbClr val="B19CF8"/>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Light" panose="00000400000000000000" charset="0"/>
              </a:rPr>
              <a:t>Conduct kick-off meeting to clarify project objectives and roles.</a:t>
            </a:r>
            <a:endParaRPr lang="en-US" sz="1100"/>
          </a:p>
        </p:txBody>
      </p:sp>
      <p:sp>
        <p:nvSpPr>
          <p:cNvPr id="19" name="TextBox 19"/>
          <p:cNvSpPr txBox="1"/>
          <p:nvPr/>
        </p:nvSpPr>
        <p:spPr>
          <a:xfrm>
            <a:off x="1943100" y="2400300"/>
            <a:ext cx="1803400" cy="1384300"/>
          </a:xfrm>
          <a:prstGeom prst="roundRect">
            <a:avLst>
              <a:gd name="adj" fmla="val 18348"/>
            </a:avLst>
          </a:prstGeom>
          <a:solidFill>
            <a:srgbClr val="7356E5"/>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Light" panose="00000400000000000000" charset="0"/>
              </a:rPr>
              <a:t>Finalize strategy refinements based on client feedback and market insights.</a:t>
            </a:r>
            <a:endParaRPr lang="en-US" sz="1100"/>
          </a:p>
        </p:txBody>
      </p:sp>
      <p:sp>
        <p:nvSpPr>
          <p:cNvPr id="20" name="TextBox 20"/>
          <p:cNvSpPr txBox="1"/>
          <p:nvPr/>
        </p:nvSpPr>
        <p:spPr>
          <a:xfrm>
            <a:off x="3505200" y="4419600"/>
            <a:ext cx="1803400" cy="1384300"/>
          </a:xfrm>
          <a:prstGeom prst="roundRect">
            <a:avLst>
              <a:gd name="adj" fmla="val 18348"/>
            </a:avLst>
          </a:prstGeom>
          <a:solidFill>
            <a:srgbClr val="B19CF8"/>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Light" panose="00000400000000000000" charset="0"/>
              </a:rPr>
              <a:t>Complete market analysis report detailing industry trends and consumer behavior.</a:t>
            </a:r>
            <a:endParaRPr lang="en-US" sz="1100"/>
          </a:p>
        </p:txBody>
      </p:sp>
      <p:sp>
        <p:nvSpPr>
          <p:cNvPr id="21" name="TextBox 21"/>
          <p:cNvSpPr txBox="1"/>
          <p:nvPr/>
        </p:nvSpPr>
        <p:spPr>
          <a:xfrm>
            <a:off x="5067300" y="2400300"/>
            <a:ext cx="1803400" cy="1384300"/>
          </a:xfrm>
          <a:prstGeom prst="roundRect">
            <a:avLst>
              <a:gd name="adj" fmla="val 18348"/>
            </a:avLst>
          </a:prstGeom>
          <a:solidFill>
            <a:srgbClr val="7356E5"/>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Light" panose="00000400000000000000" charset="0"/>
              </a:rPr>
              <a:t>Launch strategic initiatives, collaborating with client teams for effective execution.</a:t>
            </a:r>
            <a:endParaRPr lang="en-US" sz="1100"/>
          </a:p>
        </p:txBody>
      </p:sp>
      <p:sp>
        <p:nvSpPr>
          <p:cNvPr id="22" name="TextBox 22"/>
          <p:cNvSpPr txBox="1"/>
          <p:nvPr/>
        </p:nvSpPr>
        <p:spPr>
          <a:xfrm>
            <a:off x="6629400" y="4419600"/>
            <a:ext cx="1803400" cy="1587500"/>
          </a:xfrm>
          <a:prstGeom prst="roundRect">
            <a:avLst>
              <a:gd name="adj" fmla="val 16000"/>
            </a:avLst>
          </a:prstGeom>
          <a:solidFill>
            <a:srgbClr val="B19CF8"/>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Light" panose="00000400000000000000" charset="0"/>
              </a:rPr>
              <a:t>Conduct mid-implementation review to assess strategy effectiveness and make adjustments.</a:t>
            </a:r>
            <a:endParaRPr lang="en-US" sz="1100"/>
          </a:p>
        </p:txBody>
      </p:sp>
      <p:sp>
        <p:nvSpPr>
          <p:cNvPr id="23" name="TextBox 23"/>
          <p:cNvSpPr txBox="1"/>
          <p:nvPr/>
        </p:nvSpPr>
        <p:spPr>
          <a:xfrm>
            <a:off x="8191500" y="2400300"/>
            <a:ext cx="1803400" cy="1384300"/>
          </a:xfrm>
          <a:prstGeom prst="roundRect">
            <a:avLst>
              <a:gd name="adj" fmla="val 18348"/>
            </a:avLst>
          </a:prstGeom>
          <a:solidFill>
            <a:srgbClr val="7356E5"/>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Poppins Light" panose="00000400000000000000" charset="0"/>
              </a:rPr>
              <a:t>Present final report highlighting outcomes, ROI metrics, and future recommendations.</a:t>
            </a:r>
            <a:endParaRPr lang="en-US" sz="1100"/>
          </a:p>
        </p:txBody>
      </p:sp>
      <p:sp>
        <p:nvSpPr>
          <p:cNvPr id="24" name="TextBox 24"/>
          <p:cNvSpPr txBox="1"/>
          <p:nvPr/>
        </p:nvSpPr>
        <p:spPr>
          <a:xfrm>
            <a:off x="1041400" y="3949700"/>
            <a:ext cx="381000" cy="381000"/>
          </a:xfrm>
          <a:prstGeom prst="roundRect">
            <a:avLst>
              <a:gd name="adj" fmla="val 50000"/>
            </a:avLst>
          </a:prstGeom>
          <a:solidFill>
            <a:srgbClr val="B19CF8"/>
          </a:solidFill>
        </p:spPr>
        <p:txBody>
          <a:bodyPr lIns="0" tIns="0" rIns="0" bIns="0" rtlCol="0" anchor="ctr"/>
          <a:lstStyle/>
          <a:p>
            <a:pPr indent="0" algn="ctr">
              <a:lnSpc>
                <a:spcPct val="100000"/>
              </a:lnSpc>
              <a:defRPr/>
            </a:pPr>
            <a:r>
              <a:rPr lang="en-US" sz="1400" b="1">
                <a:solidFill>
                  <a:srgbClr val="FFFFFF"/>
                </a:solidFill>
                <a:highlight>
                  <a:srgbClr val="B19CF8">
                    <a:alpha val="100000"/>
                  </a:srgbClr>
                </a:highlight>
                <a:latin typeface="Poppins, SimHei, STHeiti, &quot;LiHei Pro Medium&quot;"/>
              </a:rPr>
              <a:t>1</a:t>
            </a:r>
            <a:endParaRPr lang="en-US" sz="1100"/>
          </a:p>
        </p:txBody>
      </p:sp>
      <p:sp>
        <p:nvSpPr>
          <p:cNvPr id="25" name="TextBox 25"/>
          <p:cNvSpPr txBox="1"/>
          <p:nvPr/>
        </p:nvSpPr>
        <p:spPr>
          <a:xfrm>
            <a:off x="2603500" y="3949700"/>
            <a:ext cx="381000" cy="381000"/>
          </a:xfrm>
          <a:prstGeom prst="roundRect">
            <a:avLst>
              <a:gd name="adj" fmla="val 50000"/>
            </a:avLst>
          </a:prstGeom>
          <a:solidFill>
            <a:srgbClr val="B19CF8"/>
          </a:solidFill>
        </p:spPr>
        <p:txBody>
          <a:bodyPr lIns="0" tIns="0" rIns="0" bIns="0" rtlCol="0" anchor="ctr"/>
          <a:lstStyle/>
          <a:p>
            <a:pPr indent="0" algn="ctr">
              <a:lnSpc>
                <a:spcPct val="100000"/>
              </a:lnSpc>
              <a:defRPr/>
            </a:pPr>
            <a:r>
              <a:rPr lang="en-US" sz="1400" b="1">
                <a:solidFill>
                  <a:srgbClr val="FFFFFF"/>
                </a:solidFill>
                <a:highlight>
                  <a:srgbClr val="B19CF8">
                    <a:alpha val="100000"/>
                  </a:srgbClr>
                </a:highlight>
                <a:latin typeface="Poppins, SimHei, STHeiti, &quot;LiHei Pro Medium&quot;"/>
              </a:rPr>
              <a:t>2</a:t>
            </a:r>
            <a:endParaRPr lang="en-US" sz="1100"/>
          </a:p>
        </p:txBody>
      </p:sp>
      <p:sp>
        <p:nvSpPr>
          <p:cNvPr id="26" name="TextBox 26"/>
          <p:cNvSpPr txBox="1"/>
          <p:nvPr/>
        </p:nvSpPr>
        <p:spPr>
          <a:xfrm>
            <a:off x="4165600" y="3949700"/>
            <a:ext cx="381000" cy="381000"/>
          </a:xfrm>
          <a:prstGeom prst="roundRect">
            <a:avLst>
              <a:gd name="adj" fmla="val 50000"/>
            </a:avLst>
          </a:prstGeom>
          <a:solidFill>
            <a:srgbClr val="B19CF8"/>
          </a:solidFill>
        </p:spPr>
        <p:txBody>
          <a:bodyPr lIns="0" tIns="0" rIns="0" bIns="0" rtlCol="0" anchor="ctr"/>
          <a:lstStyle/>
          <a:p>
            <a:pPr indent="0" algn="ctr">
              <a:lnSpc>
                <a:spcPct val="100000"/>
              </a:lnSpc>
              <a:defRPr/>
            </a:pPr>
            <a:r>
              <a:rPr lang="en-US" sz="1400" b="1">
                <a:solidFill>
                  <a:srgbClr val="FFFFFF"/>
                </a:solidFill>
                <a:highlight>
                  <a:srgbClr val="B19CF8">
                    <a:alpha val="100000"/>
                  </a:srgbClr>
                </a:highlight>
                <a:latin typeface="Poppins, SimHei, STHeiti, &quot;LiHei Pro Medium&quot;"/>
              </a:rPr>
              <a:t>3</a:t>
            </a:r>
            <a:endParaRPr lang="en-US" sz="1100"/>
          </a:p>
        </p:txBody>
      </p:sp>
      <p:sp>
        <p:nvSpPr>
          <p:cNvPr id="27" name="TextBox 27"/>
          <p:cNvSpPr txBox="1"/>
          <p:nvPr/>
        </p:nvSpPr>
        <p:spPr>
          <a:xfrm>
            <a:off x="5727700" y="3949700"/>
            <a:ext cx="381000" cy="381000"/>
          </a:xfrm>
          <a:prstGeom prst="roundRect">
            <a:avLst>
              <a:gd name="adj" fmla="val 50000"/>
            </a:avLst>
          </a:prstGeom>
          <a:solidFill>
            <a:srgbClr val="B19CF8"/>
          </a:solidFill>
        </p:spPr>
        <p:txBody>
          <a:bodyPr lIns="0" tIns="0" rIns="0" bIns="0" rtlCol="0" anchor="ctr"/>
          <a:lstStyle/>
          <a:p>
            <a:pPr indent="0" algn="ctr">
              <a:lnSpc>
                <a:spcPct val="100000"/>
              </a:lnSpc>
              <a:defRPr/>
            </a:pPr>
            <a:r>
              <a:rPr lang="en-US" sz="1400" b="1">
                <a:solidFill>
                  <a:srgbClr val="FFFFFF"/>
                </a:solidFill>
                <a:highlight>
                  <a:srgbClr val="B19CF8">
                    <a:alpha val="100000"/>
                  </a:srgbClr>
                </a:highlight>
                <a:latin typeface="Poppins, SimHei, STHeiti, &quot;LiHei Pro Medium&quot;"/>
              </a:rPr>
              <a:t>4</a:t>
            </a:r>
            <a:endParaRPr lang="en-US" sz="1100"/>
          </a:p>
        </p:txBody>
      </p:sp>
      <p:sp>
        <p:nvSpPr>
          <p:cNvPr id="28" name="TextBox 28"/>
          <p:cNvSpPr txBox="1"/>
          <p:nvPr/>
        </p:nvSpPr>
        <p:spPr>
          <a:xfrm>
            <a:off x="7289800" y="3949700"/>
            <a:ext cx="381000" cy="381000"/>
          </a:xfrm>
          <a:prstGeom prst="roundRect">
            <a:avLst>
              <a:gd name="adj" fmla="val 50000"/>
            </a:avLst>
          </a:prstGeom>
          <a:solidFill>
            <a:srgbClr val="B19CF8"/>
          </a:solidFill>
        </p:spPr>
        <p:txBody>
          <a:bodyPr lIns="0" tIns="0" rIns="0" bIns="0" rtlCol="0" anchor="ctr"/>
          <a:lstStyle/>
          <a:p>
            <a:pPr indent="0" algn="ctr">
              <a:lnSpc>
                <a:spcPct val="100000"/>
              </a:lnSpc>
              <a:defRPr/>
            </a:pPr>
            <a:r>
              <a:rPr lang="en-US" sz="1400" b="1">
                <a:solidFill>
                  <a:srgbClr val="FFFFFF"/>
                </a:solidFill>
                <a:highlight>
                  <a:srgbClr val="B19CF8">
                    <a:alpha val="100000"/>
                  </a:srgbClr>
                </a:highlight>
                <a:latin typeface="Poppins, SimHei, STHeiti, &quot;LiHei Pro Medium&quot;"/>
              </a:rPr>
              <a:t>5</a:t>
            </a:r>
            <a:endParaRPr lang="en-US" sz="1100"/>
          </a:p>
        </p:txBody>
      </p:sp>
      <p:sp>
        <p:nvSpPr>
          <p:cNvPr id="29" name="TextBox 29"/>
          <p:cNvSpPr txBox="1"/>
          <p:nvPr/>
        </p:nvSpPr>
        <p:spPr>
          <a:xfrm>
            <a:off x="8851900" y="3949700"/>
            <a:ext cx="381000" cy="381000"/>
          </a:xfrm>
          <a:prstGeom prst="roundRect">
            <a:avLst>
              <a:gd name="adj" fmla="val 50000"/>
            </a:avLst>
          </a:prstGeom>
          <a:solidFill>
            <a:srgbClr val="B19CF8"/>
          </a:solidFill>
        </p:spPr>
        <p:txBody>
          <a:bodyPr lIns="0" tIns="0" rIns="0" bIns="0" rtlCol="0" anchor="ctr"/>
          <a:lstStyle/>
          <a:p>
            <a:pPr indent="0" algn="ctr">
              <a:lnSpc>
                <a:spcPct val="100000"/>
              </a:lnSpc>
              <a:defRPr/>
            </a:pPr>
            <a:r>
              <a:rPr lang="en-US" sz="1400" b="1">
                <a:solidFill>
                  <a:srgbClr val="FFFFFF"/>
                </a:solidFill>
                <a:highlight>
                  <a:srgbClr val="B19CF8">
                    <a:alpha val="100000"/>
                  </a:srgbClr>
                </a:highlight>
                <a:latin typeface="Poppins, SimHei, STHeiti, &quot;LiHei Pro Medium&quot;"/>
              </a:rPr>
              <a:t>6</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7145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000000"/>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400" b="1">
                <a:solidFill>
                  <a:srgbClr val="000000"/>
                </a:solidFill>
                <a:latin typeface="Poppins SemiBold" panose="00000700000000000000" charset="0"/>
                <a:cs typeface="Poppins SemiBold" panose="00000700000000000000" charset="0"/>
              </a:rPr>
              <a:t>Detailed Breakdown of Costs</a:t>
            </a:r>
            <a:endParaRPr lang="en-US" sz="2400" b="1">
              <a:solidFill>
                <a:srgbClr val="000000"/>
              </a:solidFill>
              <a:latin typeface="Poppins SemiBold" panose="00000700000000000000" charset="0"/>
              <a:cs typeface="Poppins SemiBold" panose="00000700000000000000" charset="0"/>
            </a:endParaRPr>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rPr>
              <a:t>Transparent Cost Structure</a:t>
            </a:r>
            <a:endParaRPr lang="en-US" sz="1100"/>
          </a:p>
        </p:txBody>
      </p:sp>
      <p:sp>
        <p:nvSpPr>
          <p:cNvPr id="10" name="TextBox 10"/>
          <p:cNvSpPr txBox="1"/>
          <p:nvPr/>
        </p:nvSpPr>
        <p:spPr>
          <a:xfrm>
            <a:off x="5461000" y="27686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69749F"/>
                </a:solidFill>
                <a:latin typeface="Poppins Light" panose="00000400000000000000" charset="0"/>
              </a:rPr>
              <a:t>A clear and itemized cost structure is essential for clients to understand the financial commitment required for each phase of the consulting engagement, ensuring informed decision-making and effective budget allocation.</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266,&quot;left&quot;:40,&quot;top&quot;:123,&quot;width&quot;:748}"/>
</p:tagLst>
</file>

<file path=ppt/tags/tag10.xml><?xml version="1.0" encoding="utf-8"?>
<p:tagLst xmlns:p="http://schemas.openxmlformats.org/presentationml/2006/main">
  <p:tag name="KSO_WM_DIAGRAM_VIRTUALLY_FRAME" val="{&quot;height&quot;:266,&quot;left&quot;:40,&quot;top&quot;:123,&quot;width&quot;:748}"/>
</p:tagLst>
</file>

<file path=ppt/tags/tag11.xml><?xml version="1.0" encoding="utf-8"?>
<p:tagLst xmlns:p="http://schemas.openxmlformats.org/presentationml/2006/main">
  <p:tag name="KSO_WM_DIAGRAM_VIRTUALLY_FRAME" val="{&quot;height&quot;:266,&quot;left&quot;:40,&quot;top&quot;:123,&quot;width&quot;:748}"/>
</p:tagLst>
</file>

<file path=ppt/tags/tag12.xml><?xml version="1.0" encoding="utf-8"?>
<p:tagLst xmlns:p="http://schemas.openxmlformats.org/presentationml/2006/main">
  <p:tag name="KSO_WM_DIAGRAM_VIRTUALLY_FRAME" val="{&quot;height&quot;:266,&quot;left&quot;:40,&quot;top&quot;:123,&quot;width&quot;:748}"/>
</p:tagLst>
</file>

<file path=ppt/tags/tag13.xml><?xml version="1.0" encoding="utf-8"?>
<p:tagLst xmlns:p="http://schemas.openxmlformats.org/presentationml/2006/main">
  <p:tag name="KSO_WM_DIAGRAM_VIRTUALLY_FRAME" val="{&quot;height&quot;:313.25,&quot;left&quot;:120,&quot;top&quot;:114,&quot;width&quot;:587.25}"/>
</p:tagLst>
</file>

<file path=ppt/tags/tag14.xml><?xml version="1.0" encoding="utf-8"?>
<p:tagLst xmlns:p="http://schemas.openxmlformats.org/presentationml/2006/main">
  <p:tag name="KSO_WM_DIAGRAM_VIRTUALLY_FRAME" val="{&quot;height&quot;:313.25,&quot;left&quot;:120,&quot;top&quot;:114,&quot;width&quot;:587.25}"/>
</p:tagLst>
</file>

<file path=ppt/tags/tag15.xml><?xml version="1.0" encoding="utf-8"?>
<p:tagLst xmlns:p="http://schemas.openxmlformats.org/presentationml/2006/main">
  <p:tag name="KSO_WM_DIAGRAM_VIRTUALLY_FRAME" val="{&quot;height&quot;:313.25,&quot;left&quot;:120,&quot;top&quot;:114,&quot;width&quot;:587.25}"/>
</p:tagLst>
</file>

<file path=ppt/tags/tag16.xml><?xml version="1.0" encoding="utf-8"?>
<p:tagLst xmlns:p="http://schemas.openxmlformats.org/presentationml/2006/main">
  <p:tag name="KSO_WM_DIAGRAM_VIRTUALLY_FRAME" val="{&quot;height&quot;:313.25,&quot;left&quot;:120,&quot;top&quot;:114,&quot;width&quot;:587.25}"/>
</p:tagLst>
</file>

<file path=ppt/tags/tag17.xml><?xml version="1.0" encoding="utf-8"?>
<p:tagLst xmlns:p="http://schemas.openxmlformats.org/presentationml/2006/main">
  <p:tag name="KSO_WM_DIAGRAM_VIRTUALLY_FRAME" val="{&quot;height&quot;:313.25,&quot;left&quot;:120,&quot;top&quot;:114,&quot;width&quot;:587.25}"/>
</p:tagLst>
</file>

<file path=ppt/tags/tag18.xml><?xml version="1.0" encoding="utf-8"?>
<p:tagLst xmlns:p="http://schemas.openxmlformats.org/presentationml/2006/main">
  <p:tag name="KSO_WM_DIAGRAM_VIRTUALLY_FRAME" val="{&quot;height&quot;:313.25,&quot;left&quot;:120,&quot;top&quot;:114,&quot;width&quot;:587.25}"/>
</p:tagLst>
</file>

<file path=ppt/tags/tag19.xml><?xml version="1.0" encoding="utf-8"?>
<p:tagLst xmlns:p="http://schemas.openxmlformats.org/presentationml/2006/main">
  <p:tag name="KSO_WM_DIAGRAM_VIRTUALLY_FRAME" val="{&quot;height&quot;:313.25,&quot;left&quot;:120,&quot;top&quot;:114,&quot;width&quot;:587.25}"/>
</p:tagLst>
</file>

<file path=ppt/tags/tag2.xml><?xml version="1.0" encoding="utf-8"?>
<p:tagLst xmlns:p="http://schemas.openxmlformats.org/presentationml/2006/main">
  <p:tag name="KSO_WM_DIAGRAM_VIRTUALLY_FRAME" val="{&quot;height&quot;:266,&quot;left&quot;:40,&quot;top&quot;:123,&quot;width&quot;:748}"/>
</p:tagLst>
</file>

<file path=ppt/tags/tag20.xml><?xml version="1.0" encoding="utf-8"?>
<p:tagLst xmlns:p="http://schemas.openxmlformats.org/presentationml/2006/main">
  <p:tag name="KSO_WM_DIAGRAM_VIRTUALLY_FRAME" val="{&quot;height&quot;:313.25,&quot;left&quot;:120,&quot;top&quot;:114,&quot;width&quot;:587.25}"/>
</p:tagLst>
</file>

<file path=ppt/tags/tag21.xml><?xml version="1.0" encoding="utf-8"?>
<p:tagLst xmlns:p="http://schemas.openxmlformats.org/presentationml/2006/main">
  <p:tag name="KSO_WM_DIAGRAM_VIRTUALLY_FRAME" val="{&quot;height&quot;:313.25,&quot;left&quot;:120,&quot;top&quot;:114,&quot;width&quot;:587.25}"/>
</p:tagLst>
</file>

<file path=ppt/tags/tag22.xml><?xml version="1.0" encoding="utf-8"?>
<p:tagLst xmlns:p="http://schemas.openxmlformats.org/presentationml/2006/main">
  <p:tag name="KSO_WM_DIAGRAM_VIRTUALLY_FRAME" val="{&quot;height&quot;:313.25,&quot;left&quot;:120,&quot;top&quot;:114,&quot;width&quot;:587.25}"/>
</p:tagLst>
</file>

<file path=ppt/tags/tag23.xml><?xml version="1.0" encoding="utf-8"?>
<p:tagLst xmlns:p="http://schemas.openxmlformats.org/presentationml/2006/main">
  <p:tag name="KSO_WM_DIAGRAM_VIRTUALLY_FRAME" val="{&quot;height&quot;:313.25,&quot;left&quot;:120,&quot;top&quot;:114,&quot;width&quot;:587.25}"/>
</p:tagLst>
</file>

<file path=ppt/tags/tag24.xml><?xml version="1.0" encoding="utf-8"?>
<p:tagLst xmlns:p="http://schemas.openxmlformats.org/presentationml/2006/main">
  <p:tag name="KSO_WM_DIAGRAM_VIRTUALLY_FRAME" val="{&quot;height&quot;:313.25,&quot;left&quot;:120,&quot;top&quot;:114,&quot;width&quot;:587.25}"/>
</p:tagLst>
</file>

<file path=ppt/tags/tag25.xml><?xml version="1.0" encoding="utf-8"?>
<p:tagLst xmlns:p="http://schemas.openxmlformats.org/presentationml/2006/main">
  <p:tag name="KSO_WM_DIAGRAM_VIRTUALLY_FRAME" val="{&quot;height&quot;:313.25,&quot;left&quot;:120,&quot;top&quot;:114,&quot;width&quot;:587.25}"/>
</p:tagLst>
</file>

<file path=ppt/tags/tag26.xml><?xml version="1.0" encoding="utf-8"?>
<p:tagLst xmlns:p="http://schemas.openxmlformats.org/presentationml/2006/main">
  <p:tag name="KSO_WM_DIAGRAM_VIRTUALLY_FRAME" val="{&quot;height&quot;:313.25,&quot;left&quot;:120,&quot;top&quot;:114,&quot;width&quot;:587.25}"/>
</p:tagLst>
</file>

<file path=ppt/tags/tag27.xml><?xml version="1.0" encoding="utf-8"?>
<p:tagLst xmlns:p="http://schemas.openxmlformats.org/presentationml/2006/main">
  <p:tag name="KSO_WM_DIAGRAM_VIRTUALLY_FRAME" val="{&quot;height&quot;:313.25,&quot;left&quot;:120,&quot;top&quot;:114,&quot;width&quot;:587.25}"/>
</p:tagLst>
</file>

<file path=ppt/tags/tag28.xml><?xml version="1.0" encoding="utf-8"?>
<p:tagLst xmlns:p="http://schemas.openxmlformats.org/presentationml/2006/main">
  <p:tag name="KSO_WM_DIAGRAM_VIRTUALLY_FRAME" val="{&quot;height&quot;:313.25,&quot;left&quot;:120,&quot;top&quot;:114,&quot;width&quot;:587.25}"/>
</p:tagLst>
</file>

<file path=ppt/tags/tag29.xml><?xml version="1.0" encoding="utf-8"?>
<p:tagLst xmlns:p="http://schemas.openxmlformats.org/presentationml/2006/main">
  <p:tag name="KSO_WM_DIAGRAM_VIRTUALLY_FRAME" val="{&quot;height&quot;:313.25,&quot;left&quot;:120,&quot;top&quot;:114,&quot;width&quot;:587.25}"/>
</p:tagLst>
</file>

<file path=ppt/tags/tag3.xml><?xml version="1.0" encoding="utf-8"?>
<p:tagLst xmlns:p="http://schemas.openxmlformats.org/presentationml/2006/main">
  <p:tag name="KSO_WM_DIAGRAM_VIRTUALLY_FRAME" val="{&quot;height&quot;:266,&quot;left&quot;:40,&quot;top&quot;:123,&quot;width&quot;:748}"/>
</p:tagLst>
</file>

<file path=ppt/tags/tag30.xml><?xml version="1.0" encoding="utf-8"?>
<p:tagLst xmlns:p="http://schemas.openxmlformats.org/presentationml/2006/main">
  <p:tag name="KSO_WM_DIAGRAM_VIRTUALLY_FRAME" val="{&quot;height&quot;:313.25,&quot;left&quot;:120,&quot;top&quot;:114,&quot;width&quot;:587.25}"/>
</p:tagLst>
</file>

<file path=ppt/tags/tag31.xml><?xml version="1.0" encoding="utf-8"?>
<p:tagLst xmlns:p="http://schemas.openxmlformats.org/presentationml/2006/main">
  <p:tag name="KSO_WM_DIAGRAM_VIRTUALLY_FRAME" val="{&quot;height&quot;:293,&quot;left&quot;:100,&quot;top&quot;:130,&quot;width&quot;:618}"/>
</p:tagLst>
</file>

<file path=ppt/tags/tag32.xml><?xml version="1.0" encoding="utf-8"?>
<p:tagLst xmlns:p="http://schemas.openxmlformats.org/presentationml/2006/main">
  <p:tag name="KSO_WM_DIAGRAM_VIRTUALLY_FRAME" val="{&quot;height&quot;:293,&quot;left&quot;:100,&quot;top&quot;:130,&quot;width&quot;:618}"/>
</p:tagLst>
</file>

<file path=ppt/tags/tag33.xml><?xml version="1.0" encoding="utf-8"?>
<p:tagLst xmlns:p="http://schemas.openxmlformats.org/presentationml/2006/main">
  <p:tag name="KSO_WM_DIAGRAM_VIRTUALLY_FRAME" val="{&quot;height&quot;:293,&quot;left&quot;:100,&quot;top&quot;:130,&quot;width&quot;:618}"/>
</p:tagLst>
</file>

<file path=ppt/tags/tag34.xml><?xml version="1.0" encoding="utf-8"?>
<p:tagLst xmlns:p="http://schemas.openxmlformats.org/presentationml/2006/main">
  <p:tag name="KSO_WM_DIAGRAM_VIRTUALLY_FRAME" val="{&quot;height&quot;:293,&quot;left&quot;:100,&quot;top&quot;:130,&quot;width&quot;:618}"/>
</p:tagLst>
</file>

<file path=ppt/tags/tag35.xml><?xml version="1.0" encoding="utf-8"?>
<p:tagLst xmlns:p="http://schemas.openxmlformats.org/presentationml/2006/main">
  <p:tag name="KSO_WM_DIAGRAM_VIRTUALLY_FRAME" val="{&quot;height&quot;:293,&quot;left&quot;:100,&quot;top&quot;:130,&quot;width&quot;:618}"/>
</p:tagLst>
</file>

<file path=ppt/tags/tag36.xml><?xml version="1.0" encoding="utf-8"?>
<p:tagLst xmlns:p="http://schemas.openxmlformats.org/presentationml/2006/main">
  <p:tag name="KSO_WM_DIAGRAM_VIRTUALLY_FRAME" val="{&quot;height&quot;:293,&quot;left&quot;:100,&quot;top&quot;:130,&quot;width&quot;:618}"/>
</p:tagLst>
</file>

<file path=ppt/tags/tag37.xml><?xml version="1.0" encoding="utf-8"?>
<p:tagLst xmlns:p="http://schemas.openxmlformats.org/presentationml/2006/main">
  <p:tag name="KSO_WM_DIAGRAM_VIRTUALLY_FRAME" val="{&quot;height&quot;:293,&quot;left&quot;:100,&quot;top&quot;:130,&quot;width&quot;:618}"/>
</p:tagLst>
</file>

<file path=ppt/tags/tag38.xml><?xml version="1.0" encoding="utf-8"?>
<p:tagLst xmlns:p="http://schemas.openxmlformats.org/presentationml/2006/main">
  <p:tag name="KSO_WM_DIAGRAM_VIRTUALLY_FRAME" val="{&quot;height&quot;:293,&quot;left&quot;:100,&quot;top&quot;:130,&quot;width&quot;:618}"/>
</p:tagLst>
</file>

<file path=ppt/tags/tag39.xml><?xml version="1.0" encoding="utf-8"?>
<p:tagLst xmlns:p="http://schemas.openxmlformats.org/presentationml/2006/main">
  <p:tag name="KSO_WM_DIAGRAM_VIRTUALLY_FRAME" val="{&quot;height&quot;:293,&quot;left&quot;:100,&quot;top&quot;:130,&quot;width&quot;:618}"/>
</p:tagLst>
</file>

<file path=ppt/tags/tag4.xml><?xml version="1.0" encoding="utf-8"?>
<p:tagLst xmlns:p="http://schemas.openxmlformats.org/presentationml/2006/main">
  <p:tag name="KSO_WM_DIAGRAM_VIRTUALLY_FRAME" val="{&quot;height&quot;:266,&quot;left&quot;:40,&quot;top&quot;:123,&quot;width&quot;:748}"/>
</p:tagLst>
</file>

<file path=ppt/tags/tag40.xml><?xml version="1.0" encoding="utf-8"?>
<p:tagLst xmlns:p="http://schemas.openxmlformats.org/presentationml/2006/main">
  <p:tag name="KSO_WM_DIAGRAM_VIRTUALLY_FRAME" val="{&quot;height&quot;:293,&quot;left&quot;:100,&quot;top&quot;:130,&quot;width&quot;:618}"/>
</p:tagLst>
</file>

<file path=ppt/tags/tag41.xml><?xml version="1.0" encoding="utf-8"?>
<p:tagLst xmlns:p="http://schemas.openxmlformats.org/presentationml/2006/main">
  <p:tag name="KSO_WM_DIAGRAM_VIRTUALLY_FRAME" val="{&quot;height&quot;:293,&quot;left&quot;:100,&quot;top&quot;:130,&quot;width&quot;:618}"/>
</p:tagLst>
</file>

<file path=ppt/tags/tag42.xml><?xml version="1.0" encoding="utf-8"?>
<p:tagLst xmlns:p="http://schemas.openxmlformats.org/presentationml/2006/main">
  <p:tag name="KSO_WM_DIAGRAM_VIRTUALLY_FRAME" val="{&quot;height&quot;:293,&quot;left&quot;:100,&quot;top&quot;:130,&quot;width&quot;:618}"/>
</p:tagLst>
</file>

<file path=ppt/tags/tag43.xml><?xml version="1.0" encoding="utf-8"?>
<p:tagLst xmlns:p="http://schemas.openxmlformats.org/presentationml/2006/main">
  <p:tag name="KSO_WM_DIAGRAM_VIRTUALLY_FRAME" val="{&quot;height&quot;:293,&quot;left&quot;:100,&quot;top&quot;:130,&quot;width&quot;:618}"/>
</p:tagLst>
</file>

<file path=ppt/tags/tag44.xml><?xml version="1.0" encoding="utf-8"?>
<p:tagLst xmlns:p="http://schemas.openxmlformats.org/presentationml/2006/main">
  <p:tag name="KSO_WM_DIAGRAM_VIRTUALLY_FRAME" val="{&quot;height&quot;:293,&quot;left&quot;:100,&quot;top&quot;:130,&quot;width&quot;:618}"/>
</p:tagLst>
</file>

<file path=ppt/tags/tag45.xml><?xml version="1.0" encoding="utf-8"?>
<p:tagLst xmlns:p="http://schemas.openxmlformats.org/presentationml/2006/main">
  <p:tag name="KSO_WM_DIAGRAM_VIRTUALLY_FRAME" val="{&quot;height&quot;:293,&quot;left&quot;:100,&quot;top&quot;:130,&quot;width&quot;:618}"/>
</p:tagLst>
</file>

<file path=ppt/tags/tag5.xml><?xml version="1.0" encoding="utf-8"?>
<p:tagLst xmlns:p="http://schemas.openxmlformats.org/presentationml/2006/main">
  <p:tag name="KSO_WM_DIAGRAM_VIRTUALLY_FRAME" val="{&quot;height&quot;:266,&quot;left&quot;:40,&quot;top&quot;:123,&quot;width&quot;:748}"/>
</p:tagLst>
</file>

<file path=ppt/tags/tag6.xml><?xml version="1.0" encoding="utf-8"?>
<p:tagLst xmlns:p="http://schemas.openxmlformats.org/presentationml/2006/main">
  <p:tag name="KSO_WM_DIAGRAM_VIRTUALLY_FRAME" val="{&quot;height&quot;:266,&quot;left&quot;:40,&quot;top&quot;:123,&quot;width&quot;:748}"/>
</p:tagLst>
</file>

<file path=ppt/tags/tag7.xml><?xml version="1.0" encoding="utf-8"?>
<p:tagLst xmlns:p="http://schemas.openxmlformats.org/presentationml/2006/main">
  <p:tag name="KSO_WM_DIAGRAM_VIRTUALLY_FRAME" val="{&quot;height&quot;:266,&quot;left&quot;:40,&quot;top&quot;:123,&quot;width&quot;:748}"/>
</p:tagLst>
</file>

<file path=ppt/tags/tag8.xml><?xml version="1.0" encoding="utf-8"?>
<p:tagLst xmlns:p="http://schemas.openxmlformats.org/presentationml/2006/main">
  <p:tag name="KSO_WM_DIAGRAM_VIRTUALLY_FRAME" val="{&quot;height&quot;:266,&quot;left&quot;:40,&quot;top&quot;:123,&quot;width&quot;:748}"/>
</p:tagLst>
</file>

<file path=ppt/tags/tag9.xml><?xml version="1.0" encoding="utf-8"?>
<p:tagLst xmlns:p="http://schemas.openxmlformats.org/presentationml/2006/main">
  <p:tag name="KSO_WM_DIAGRAM_VIRTUALLY_FRAME" val="{&quot;height&quot;:266,&quot;left&quot;:40,&quot;top&quot;:123,&quot;width&quot;:7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5658</Words>
  <Application>WPS 演示</Application>
  <PresentationFormat>On-screen Show (4:3)</PresentationFormat>
  <Paragraphs>166</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Montserrat</vt:lpstr>
      <vt:lpstr>Segoe Print</vt:lpstr>
      <vt:lpstr>苹方-简</vt:lpstr>
      <vt:lpstr>Calibri</vt:lpstr>
      <vt:lpstr>微软雅黑</vt:lpstr>
      <vt:lpstr>Arial Unicode MS</vt:lpstr>
      <vt:lpstr>Poppins, SimHei, STHeiti, "LiHei Pro Medium"</vt:lpstr>
      <vt:lpstr>Poppins ExtraBold</vt:lpstr>
      <vt:lpstr>Poppins SemiBold</vt:lpstr>
      <vt:lpstr>Poppins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水雨滴</cp:lastModifiedBy>
  <cp:revision>9</cp:revision>
  <dcterms:created xsi:type="dcterms:W3CDTF">2006-08-16T00:00:00Z</dcterms:created>
  <dcterms:modified xsi:type="dcterms:W3CDTF">2024-12-12T06:48:22Z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B251597F726D4AD8B60263F30D1433F5_12</vt:lpwstr>
  </property>
  <property fmtid="{D5CDD505-2E9C-101B-9397-08002B2CF9AE}" pid="3" name="KSOProductBuildVer">
    <vt:lpwstr>2052-12.1.0.19302</vt:lpwstr>
  </property>
</Properties>
</file>