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394" r:id="rId3"/>
    <p:sldId id="395"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29" r:id="rId38"/>
    <p:sldId id="430" r:id="rId39"/>
    <p:sldId id="431" r:id="rId40"/>
    <p:sldId id="432" r:id="rId41"/>
    <p:sldId id="433" r:id="rId42"/>
    <p:sldId id="434" r:id="rId43"/>
    <p:sldId id="435" r:id="rId44"/>
    <p:sldId id="436" r:id="rId45"/>
    <p:sldId id="437" r:id="rId46"/>
    <p:sldId id="438" r:id="rId47"/>
    <p:sldId id="439" r:id="rId48"/>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1FDBB46A-5D72-4E6D-9E30-85ED773F304E}">
          <p14:sldIdLst>
            <p14:sldId id="394"/>
          </p14:sldIdLst>
        </p14:section>
        <p14:section name="Introduction to GreenTech Innovations" id="{661072C0-0C88-4F4F-8AC7-5939EDA316D4}">
          <p14:sldIdLst>
            <p14:sldId id="398"/>
            <p14:sldId id="397"/>
            <p14:sldId id="396"/>
            <p14:sldId id="395"/>
          </p14:sldIdLst>
        </p14:section>
        <p14:section name="Identifying the Problem" id="{9431D840-33FD-45E2-9ED6-D2C62B9BB7F1}">
          <p14:sldIdLst>
            <p14:sldId id="402"/>
            <p14:sldId id="401"/>
            <p14:sldId id="400"/>
            <p14:sldId id="399"/>
          </p14:sldIdLst>
        </p14:section>
        <p14:section name="Presenting the Solution" id="{E323CA9E-22E2-4CBE-9A36-E26849D9FDB5}">
          <p14:sldIdLst>
            <p14:sldId id="406"/>
            <p14:sldId id="405"/>
            <p14:sldId id="404"/>
            <p14:sldId id="403"/>
          </p14:sldIdLst>
        </p14:section>
        <p14:section name="Market Opportunity" id="{E431CDDC-E59C-4E2D-B341-694BB3D5F61E}">
          <p14:sldIdLst>
            <p14:sldId id="410"/>
            <p14:sldId id="409"/>
            <p14:sldId id="408"/>
            <p14:sldId id="407"/>
          </p14:sldIdLst>
        </p14:section>
        <p14:section name="Business Model" id="{6AA51D26-10C0-4B52-9522-108D6BBCBCAC}">
          <p14:sldIdLst>
            <p14:sldId id="414"/>
            <p14:sldId id="413"/>
            <p14:sldId id="412"/>
            <p14:sldId id="411"/>
          </p14:sldIdLst>
        </p14:section>
        <p14:section name="Competitive Analysis" id="{9681927F-DC0F-436A-8DDD-B36876B08B96}">
          <p14:sldIdLst>
            <p14:sldId id="418"/>
            <p14:sldId id="417"/>
            <p14:sldId id="416"/>
            <p14:sldId id="415"/>
          </p14:sldIdLst>
        </p14:section>
        <p14:section name="Financial Projections" id="{979F1FC0-B644-4A83-8233-F56B294704E8}">
          <p14:sldIdLst>
            <p14:sldId id="422"/>
            <p14:sldId id="421"/>
            <p14:sldId id="420"/>
            <p14:sldId id="419"/>
          </p14:sldIdLst>
        </p14:section>
        <p14:section name="The Team" id="{6B287FD0-316E-4544-A269-AA2E11656140}">
          <p14:sldIdLst>
            <p14:sldId id="426"/>
            <p14:sldId id="425"/>
            <p14:sldId id="424"/>
            <p14:sldId id="423"/>
          </p14:sldIdLst>
        </p14:section>
        <p14:section name="Milestones and Traction" id="{190F45DF-74F4-4BC3-8724-6ED5B127E7BC}">
          <p14:sldIdLst>
            <p14:sldId id="430"/>
            <p14:sldId id="429"/>
            <p14:sldId id="428"/>
            <p14:sldId id="427"/>
          </p14:sldIdLst>
        </p14:section>
        <p14:section name="Investment Ask" id="{62E0542E-FCD5-4849-9CF6-3DF8775F564A}">
          <p14:sldIdLst>
            <p14:sldId id="434"/>
            <p14:sldId id="433"/>
            <p14:sldId id="432"/>
            <p14:sldId id="431"/>
          </p14:sldIdLst>
        </p14:section>
        <p14:section name="Call to Action" id="{BC7238B9-1B66-4791-BE15-047231B2A199}">
          <p14:sldIdLst>
            <p14:sldId id="438"/>
            <p14:sldId id="437"/>
            <p14:sldId id="436"/>
            <p14:sldId id="435"/>
          </p14:sldIdLst>
        </p14:section>
        <p14:section name="Ending" id="{95A873B8-7031-44B9-9297-DD7089310FB2}">
          <p14:sldIdLst>
            <p14:sldId id="43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3.xml"/><Relationship Id="rId49" Type="http://schemas.openxmlformats.org/officeDocument/2006/relationships/notesMaster" Target="notesMasters/notesMaster1.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91007" y="1143000"/>
            <a:ext cx="547598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jpe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jpeg"/><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l="1000" r="1000"/>
          <a:stretch>
            <a:fillRect/>
          </a:stretch>
        </p:blipFill>
        <p:spPr>
          <a:xfrm>
            <a:off x="0" y="0"/>
            <a:ext cx="10388600" cy="5854700"/>
          </a:xfrm>
          <a:prstGeom prst="rect">
            <a:avLst/>
          </a:prstGeom>
        </p:spPr>
      </p:pic>
      <p:sp>
        <p:nvSpPr>
          <p:cNvPr id="4" name="AutoShape 4"/>
          <p:cNvSpPr/>
          <p:nvPr/>
        </p:nvSpPr>
        <p:spPr>
          <a:xfrm>
            <a:off x="774700" y="2171700"/>
            <a:ext cx="8851900" cy="2667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AutoShape 6"/>
          <p:cNvSpPr/>
          <p:nvPr/>
        </p:nvSpPr>
        <p:spPr>
          <a:xfrm>
            <a:off x="3632200" y="762000"/>
            <a:ext cx="3111500" cy="0"/>
          </a:xfrm>
          <a:prstGeom prst="rect">
            <a:avLst/>
          </a:prstGeom>
          <a:solidFill>
            <a:srgbClr val="000000"/>
          </a:solidFill>
        </p:spPr>
      </p:sp>
      <p:sp>
        <p:nvSpPr>
          <p:cNvPr id="7" name="AutoShape 7"/>
          <p:cNvSpPr/>
          <p:nvPr/>
        </p:nvSpPr>
        <p:spPr>
          <a:xfrm>
            <a:off x="774700" y="1143000"/>
            <a:ext cx="8851900" cy="1308100"/>
          </a:xfrm>
          <a:prstGeom prst="rect">
            <a:avLst/>
          </a:prstGeom>
          <a:solidFill>
            <a:srgbClr val="3FB447">
              <a:alpha val="0"/>
            </a:srgbClr>
          </a:solidFill>
        </p:spPr>
      </p:sp>
      <p:sp>
        <p:nvSpPr>
          <p:cNvPr id="8" name="TextBox 8"/>
          <p:cNvSpPr txBox="1"/>
          <p:nvPr/>
        </p:nvSpPr>
        <p:spPr>
          <a:xfrm>
            <a:off x="2298500" y="1860860"/>
            <a:ext cx="7100570" cy="723900"/>
          </a:xfrm>
          <a:prstGeom prst="rect">
            <a:avLst/>
          </a:prstGeom>
          <a:solidFill>
            <a:srgbClr val="000000">
              <a:alpha val="0"/>
            </a:srgbClr>
          </a:solidFill>
        </p:spPr>
        <p:txBody>
          <a:bodyPr lIns="0" tIns="0" rIns="0" bIns="0" rtlCol="0" anchor="ctr"/>
          <a:lstStyle/>
          <a:p>
            <a:pPr indent="0" algn="l">
              <a:lnSpc>
                <a:spcPct val="100000"/>
              </a:lnSpc>
              <a:defRPr/>
            </a:pPr>
            <a:r>
              <a:rPr lang="en-US" sz="4800" b="1">
                <a:solidFill>
                  <a:srgbClr val="FFFFFF"/>
                </a:solidFill>
                <a:latin typeface="+mj-lt"/>
                <a:cs typeface="+mj-lt"/>
              </a:rPr>
              <a:t>Creative Pitch Deck</a:t>
            </a:r>
            <a:endParaRPr lang="en-US" sz="1100">
              <a:latin typeface="+mj-lt"/>
              <a:cs typeface="+mj-lt"/>
            </a:endParaRPr>
          </a:p>
        </p:txBody>
      </p:sp>
      <p:sp>
        <p:nvSpPr>
          <p:cNvPr id="9" name="TextBox 9"/>
          <p:cNvSpPr txBox="1"/>
          <p:nvPr/>
        </p:nvSpPr>
        <p:spPr>
          <a:xfrm>
            <a:off x="2298700" y="2832100"/>
            <a:ext cx="4665345"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0">
                <a:solidFill>
                  <a:srgbClr val="FFFFFF"/>
                </a:solidFill>
                <a:cs typeface="+mn-lt"/>
              </a:rPr>
              <a:t>Presenter: Your Name</a:t>
            </a:r>
            <a:endParaRPr lang="en-US" sz="1100">
              <a:cs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Presenting the Solution</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3</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3378200"/>
          </a:xfrm>
          <a:prstGeom prst="rect">
            <a:avLst/>
          </a:prstGeom>
          <a:solidFill>
            <a:srgbClr val="000000">
              <a:alpha val="0"/>
            </a:srgbClr>
          </a:solidFill>
        </p:spPr>
      </p:sp>
      <p:sp>
        <p:nvSpPr>
          <p:cNvPr id="5" name="AutoShape 5"/>
          <p:cNvSpPr/>
          <p:nvPr/>
        </p:nvSpPr>
        <p:spPr>
          <a:xfrm>
            <a:off x="3784600" y="1689100"/>
            <a:ext cx="2806700" cy="3378200"/>
          </a:xfrm>
          <a:prstGeom prst="rect">
            <a:avLst/>
          </a:prstGeom>
          <a:solidFill>
            <a:srgbClr val="000000">
              <a:alpha val="0"/>
            </a:srgbClr>
          </a:solidFill>
        </p:spPr>
      </p:sp>
      <p:sp>
        <p:nvSpPr>
          <p:cNvPr id="6" name="AutoShape 6"/>
          <p:cNvSpPr/>
          <p:nvPr/>
        </p:nvSpPr>
        <p:spPr>
          <a:xfrm>
            <a:off x="7061200" y="1689100"/>
            <a:ext cx="2806700" cy="31115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Poppins ExtraBold" panose="00000900000000000000" charset="0"/>
              </a:rPr>
              <a:t>Introduction to Eco-Friendly Products</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Sustainable Product Design</a:t>
            </a:r>
            <a:endParaRPr lang="en-US" sz="1100"/>
          </a:p>
        </p:txBody>
      </p:sp>
      <p:sp>
        <p:nvSpPr>
          <p:cNvPr id="15" name="TextBox 15"/>
          <p:cNvSpPr txBox="1"/>
          <p:nvPr/>
        </p:nvSpPr>
        <p:spPr>
          <a:xfrm>
            <a:off x="3835400" y="2705100"/>
            <a:ext cx="26924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Market Demand Growth</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Long-Term Environmental Benefits</a:t>
            </a:r>
            <a:endParaRPr lang="en-US" sz="1100"/>
          </a:p>
        </p:txBody>
      </p:sp>
      <p:sp>
        <p:nvSpPr>
          <p:cNvPr id="17" name="TextBox 17"/>
          <p:cNvSpPr txBox="1"/>
          <p:nvPr/>
        </p:nvSpPr>
        <p:spPr>
          <a:xfrm>
            <a:off x="5080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Eco-friendly products are engineered to minimize environmental impact, utilizing renewable resources and sustainable materials to ensure a lower carbon footprint throughout their lifecycle.</a:t>
            </a:r>
            <a:endParaRPr lang="en-US" sz="1100"/>
          </a:p>
        </p:txBody>
      </p:sp>
      <p:sp>
        <p:nvSpPr>
          <p:cNvPr id="18" name="TextBox 18"/>
          <p:cNvSpPr txBox="1"/>
          <p:nvPr/>
        </p:nvSpPr>
        <p:spPr>
          <a:xfrm>
            <a:off x="37846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Increasing consumer awareness and preference for sustainable options create a lucrative market for eco-friendly products, positioning GreenTech Innovations to capitalize on this trend effectively.</a:t>
            </a:r>
            <a:endParaRPr lang="en-US" sz="1100"/>
          </a:p>
        </p:txBody>
      </p:sp>
      <p:sp>
        <p:nvSpPr>
          <p:cNvPr id="19" name="TextBox 19"/>
          <p:cNvSpPr txBox="1"/>
          <p:nvPr/>
        </p:nvSpPr>
        <p:spPr>
          <a:xfrm>
            <a:off x="7061200" y="3467100"/>
            <a:ext cx="2946400" cy="13335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By investing in eco-friendly technology, consumers contribute to significant reductions in pollution and resource depletion, fostering a healthier planet for future generations.</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3000" r="3000"/>
          <a:stretch>
            <a:fillRect/>
          </a:stretch>
        </p:blipFill>
        <p:spPr>
          <a:xfrm>
            <a:off x="0" y="0"/>
            <a:ext cx="10388600" cy="6159500"/>
          </a:xfrm>
          <a:prstGeom prst="rect">
            <a:avLst/>
          </a:prstGeom>
        </p:spPr>
      </p:pic>
      <p:sp>
        <p:nvSpPr>
          <p:cNvPr id="3" name="AutoShape 3"/>
          <p:cNvSpPr/>
          <p:nvPr/>
        </p:nvSpPr>
        <p:spPr>
          <a:xfrm>
            <a:off x="0" y="0"/>
            <a:ext cx="10388600" cy="6159500"/>
          </a:xfrm>
          <a:prstGeom prst="rect">
            <a:avLst/>
          </a:prstGeom>
          <a:solidFill>
            <a:srgbClr val="000000">
              <a:alpha val="0"/>
            </a:srgbClr>
          </a:solidFill>
        </p:spPr>
      </p:sp>
      <p:sp>
        <p:nvSpPr>
          <p:cNvPr id="4" name="AutoShape 4"/>
          <p:cNvSpPr/>
          <p:nvPr/>
        </p:nvSpPr>
        <p:spPr>
          <a:xfrm>
            <a:off x="762000" y="1473200"/>
            <a:ext cx="2743200" cy="3911600"/>
          </a:xfrm>
          <a:prstGeom prst="roundRect">
            <a:avLst>
              <a:gd name="adj" fmla="val 3703"/>
            </a:avLst>
          </a:prstGeom>
          <a:solidFill>
            <a:srgbClr val="000000">
              <a:alpha val="0"/>
            </a:srgbClr>
          </a:solidFill>
        </p:spPr>
      </p:sp>
      <p:sp>
        <p:nvSpPr>
          <p:cNvPr id="5" name="AutoShape 5"/>
          <p:cNvSpPr/>
          <p:nvPr/>
        </p:nvSpPr>
        <p:spPr>
          <a:xfrm>
            <a:off x="3810000" y="1473200"/>
            <a:ext cx="2743200" cy="3911600"/>
          </a:xfrm>
          <a:prstGeom prst="roundRect">
            <a:avLst>
              <a:gd name="adj" fmla="val 3703"/>
            </a:avLst>
          </a:prstGeom>
          <a:solidFill>
            <a:srgbClr val="000000">
              <a:alpha val="0"/>
            </a:srgbClr>
          </a:solidFill>
        </p:spPr>
      </p:sp>
      <p:sp>
        <p:nvSpPr>
          <p:cNvPr id="6" name="AutoShape 6"/>
          <p:cNvSpPr/>
          <p:nvPr/>
        </p:nvSpPr>
        <p:spPr>
          <a:xfrm>
            <a:off x="6870700" y="1473200"/>
            <a:ext cx="2743200" cy="3911600"/>
          </a:xfrm>
          <a:prstGeom prst="roundRect">
            <a:avLst>
              <a:gd name="adj" fmla="val 3703"/>
            </a:avLst>
          </a:prstGeom>
          <a:solidFill>
            <a:srgbClr val="000000">
              <a:alpha val="0"/>
            </a:srgbClr>
          </a:solidFill>
        </p:spPr>
      </p:sp>
      <p:sp>
        <p:nvSpPr>
          <p:cNvPr id="7" name="AutoShape 7"/>
          <p:cNvSpPr/>
          <p:nvPr/>
        </p:nvSpPr>
        <p:spPr>
          <a:xfrm>
            <a:off x="762000" y="5524500"/>
            <a:ext cx="2743200" cy="0"/>
          </a:xfrm>
          <a:prstGeom prst="rect">
            <a:avLst/>
          </a:prstGeom>
          <a:solidFill>
            <a:srgbClr val="000000"/>
          </a:solidFill>
        </p:spPr>
      </p:sp>
      <p:sp>
        <p:nvSpPr>
          <p:cNvPr id="8" name="AutoShape 8"/>
          <p:cNvSpPr/>
          <p:nvPr/>
        </p:nvSpPr>
        <p:spPr>
          <a:xfrm>
            <a:off x="3810000" y="5524500"/>
            <a:ext cx="2743200" cy="0"/>
          </a:xfrm>
          <a:prstGeom prst="rect">
            <a:avLst/>
          </a:prstGeom>
          <a:solidFill>
            <a:srgbClr val="000000"/>
          </a:solidFill>
        </p:spPr>
      </p:sp>
      <p:sp>
        <p:nvSpPr>
          <p:cNvPr id="9" name="AutoShape 9"/>
          <p:cNvSpPr/>
          <p:nvPr/>
        </p:nvSpPr>
        <p:spPr>
          <a:xfrm>
            <a:off x="6870700" y="5524500"/>
            <a:ext cx="2743200" cy="0"/>
          </a:xfrm>
          <a:prstGeom prst="rect">
            <a:avLst/>
          </a:prstGeom>
          <a:solidFill>
            <a:srgbClr val="000000"/>
          </a:solidFill>
        </p:spPr>
      </p:sp>
      <p:pic>
        <p:nvPicPr>
          <p:cNvPr id="10" name="Picture 10"/>
          <p:cNvPicPr>
            <a:picLocks noChangeAspect="1"/>
          </p:cNvPicPr>
          <p:nvPr/>
        </p:nvPicPr>
        <p:blipFill>
          <a:blip r:embed="rId2"/>
          <a:srcRect t="1000" b="1000"/>
          <a:stretch>
            <a:fillRect/>
          </a:stretch>
        </p:blipFill>
        <p:spPr>
          <a:xfrm>
            <a:off x="762000" y="1473200"/>
            <a:ext cx="2743200" cy="1536700"/>
          </a:xfrm>
          <a:prstGeom prst="roundRect">
            <a:avLst>
              <a:gd name="adj" fmla="val 6611"/>
            </a:avLst>
          </a:prstGeom>
        </p:spPr>
      </p:pic>
      <p:pic>
        <p:nvPicPr>
          <p:cNvPr id="11" name="Picture 11"/>
          <p:cNvPicPr>
            <a:picLocks noChangeAspect="1"/>
          </p:cNvPicPr>
          <p:nvPr/>
        </p:nvPicPr>
        <p:blipFill>
          <a:blip r:embed="rId3"/>
          <a:srcRect t="30000" b="30000"/>
          <a:stretch>
            <a:fillRect/>
          </a:stretch>
        </p:blipFill>
        <p:spPr>
          <a:xfrm>
            <a:off x="3810000" y="1473200"/>
            <a:ext cx="2743200" cy="1536700"/>
          </a:xfrm>
          <a:prstGeom prst="roundRect">
            <a:avLst>
              <a:gd name="adj" fmla="val 6611"/>
            </a:avLst>
          </a:prstGeom>
        </p:spPr>
      </p:pic>
      <p:pic>
        <p:nvPicPr>
          <p:cNvPr id="12" name="Picture 12"/>
          <p:cNvPicPr>
            <a:picLocks noChangeAspect="1"/>
          </p:cNvPicPr>
          <p:nvPr/>
        </p:nvPicPr>
        <p:blipFill>
          <a:blip r:embed="rId4"/>
          <a:srcRect t="1000" b="1000"/>
          <a:stretch>
            <a:fillRect/>
          </a:stretch>
        </p:blipFill>
        <p:spPr>
          <a:xfrm>
            <a:off x="6870700" y="14732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Poppins ExtraBold" panose="00000900000000000000" charset="0"/>
              </a:rPr>
              <a:t>How Products Address the Problem</a:t>
            </a:r>
            <a:endParaRPr lang="en-US" sz="1100"/>
          </a:p>
        </p:txBody>
      </p:sp>
      <p:sp>
        <p:nvSpPr>
          <p:cNvPr id="14" name="TextBox 14"/>
          <p:cNvSpPr txBox="1"/>
          <p:nvPr/>
        </p:nvSpPr>
        <p:spPr>
          <a:xfrm>
            <a:off x="762000" y="32258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Sustainable Energy Solutions</a:t>
            </a:r>
            <a:endParaRPr lang="en-US" sz="1100"/>
          </a:p>
        </p:txBody>
      </p:sp>
      <p:sp>
        <p:nvSpPr>
          <p:cNvPr id="15" name="TextBox 15"/>
          <p:cNvSpPr txBox="1"/>
          <p:nvPr/>
        </p:nvSpPr>
        <p:spPr>
          <a:xfrm>
            <a:off x="3810000" y="32258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Biodegradable Packaging Innovation</a:t>
            </a:r>
            <a:endParaRPr lang="en-US" sz="1100"/>
          </a:p>
        </p:txBody>
      </p:sp>
      <p:sp>
        <p:nvSpPr>
          <p:cNvPr id="16" name="TextBox 16"/>
          <p:cNvSpPr txBox="1"/>
          <p:nvPr/>
        </p:nvSpPr>
        <p:spPr>
          <a:xfrm>
            <a:off x="6870700" y="32258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Smart Technology Integration</a:t>
            </a:r>
            <a:endParaRPr lang="en-US" sz="1100"/>
          </a:p>
        </p:txBody>
      </p:sp>
      <p:sp>
        <p:nvSpPr>
          <p:cNvPr id="17" name="TextBox 17"/>
          <p:cNvSpPr txBox="1"/>
          <p:nvPr/>
        </p:nvSpPr>
        <p:spPr>
          <a:xfrm>
            <a:off x="762000" y="38989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Our solar-powered appliances not only reduce energy costs but also significantly lower carbon emissions, promoting renewable energy use and enhancing energy accessibility in underserved communities.</a:t>
            </a:r>
            <a:endParaRPr lang="en-US" sz="1100"/>
          </a:p>
        </p:txBody>
      </p:sp>
      <p:sp>
        <p:nvSpPr>
          <p:cNvPr id="18" name="TextBox 18"/>
          <p:cNvSpPr txBox="1"/>
          <p:nvPr/>
        </p:nvSpPr>
        <p:spPr>
          <a:xfrm>
            <a:off x="3810000" y="38989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Utilizing plant-based materials, our biodegradable packaging effectively addresses plastic waste, providing businesses with eco-friendly alternatives that decompose naturally and support sustainable practices.</a:t>
            </a:r>
            <a:endParaRPr lang="en-US" sz="1100"/>
          </a:p>
        </p:txBody>
      </p:sp>
      <p:sp>
        <p:nvSpPr>
          <p:cNvPr id="19" name="TextBox 19"/>
          <p:cNvSpPr txBox="1"/>
          <p:nvPr/>
        </p:nvSpPr>
        <p:spPr>
          <a:xfrm>
            <a:off x="6870700" y="38989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Equipped with advanced smart features, our products optimize energy consumption, enabling users to monitor and manage their usage efficiently, thereby fostering a culture of sustainability and resource conservation.</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7000" r="7000"/>
          <a:stretch>
            <a:fillRect/>
          </a:stretch>
        </p:blipFill>
        <p:spPr>
          <a:xfrm>
            <a:off x="0" y="0"/>
            <a:ext cx="10388600" cy="6756400"/>
          </a:xfrm>
          <a:prstGeom prst="rect">
            <a:avLst/>
          </a:prstGeom>
        </p:spPr>
      </p:pic>
      <p:sp>
        <p:nvSpPr>
          <p:cNvPr id="3" name="AutoShape 3"/>
          <p:cNvSpPr/>
          <p:nvPr/>
        </p:nvSpPr>
        <p:spPr>
          <a:xfrm>
            <a:off x="0" y="0"/>
            <a:ext cx="10388600" cy="6756400"/>
          </a:xfrm>
          <a:prstGeom prst="rect">
            <a:avLst/>
          </a:prstGeom>
          <a:solidFill>
            <a:srgbClr val="000000">
              <a:alpha val="0"/>
            </a:srgbClr>
          </a:solidFill>
        </p:spPr>
      </p:sp>
      <p:pic>
        <p:nvPicPr>
          <p:cNvPr id="4" name="Picture 4"/>
          <p:cNvPicPr>
            <a:picLocks noChangeAspect="1"/>
          </p:cNvPicPr>
          <p:nvPr/>
        </p:nvPicPr>
        <p:blipFill>
          <a:blip r:embed="rId2"/>
          <a:srcRect l="12000" r="12000"/>
          <a:stretch>
            <a:fillRect/>
          </a:stretch>
        </p:blipFill>
        <p:spPr>
          <a:xfrm>
            <a:off x="762000" y="1663700"/>
            <a:ext cx="2743200" cy="4356100"/>
          </a:xfrm>
          <a:prstGeom prst="roundRect">
            <a:avLst>
              <a:gd name="adj" fmla="val 10185"/>
            </a:avLst>
          </a:prstGeom>
        </p:spPr>
      </p:pic>
      <p:pic>
        <p:nvPicPr>
          <p:cNvPr id="5" name="Picture 5"/>
          <p:cNvPicPr>
            <a:picLocks noChangeAspect="1"/>
          </p:cNvPicPr>
          <p:nvPr/>
        </p:nvPicPr>
        <p:blipFill>
          <a:blip r:embed="rId3"/>
          <a:srcRect l="11000" r="11000"/>
          <a:stretch>
            <a:fillRect/>
          </a:stretch>
        </p:blipFill>
        <p:spPr>
          <a:xfrm>
            <a:off x="3810000" y="1663700"/>
            <a:ext cx="2743200" cy="4356100"/>
          </a:xfrm>
          <a:prstGeom prst="roundRect">
            <a:avLst>
              <a:gd name="adj" fmla="val 10185"/>
            </a:avLst>
          </a:prstGeom>
        </p:spPr>
      </p:pic>
      <p:pic>
        <p:nvPicPr>
          <p:cNvPr id="6" name="Picture 6"/>
          <p:cNvPicPr>
            <a:picLocks noChangeAspect="1"/>
          </p:cNvPicPr>
          <p:nvPr/>
        </p:nvPicPr>
        <p:blipFill>
          <a:blip r:embed="rId2"/>
          <a:srcRect l="12000" r="12000"/>
          <a:stretch>
            <a:fillRect/>
          </a:stretch>
        </p:blipFill>
        <p:spPr>
          <a:xfrm>
            <a:off x="6870700" y="1663700"/>
            <a:ext cx="2743200" cy="4356100"/>
          </a:xfrm>
          <a:prstGeom prst="roundRect">
            <a:avLst>
              <a:gd name="adj" fmla="val 10185"/>
            </a:avLst>
          </a:prstGeom>
        </p:spPr>
      </p:pic>
      <p:sp>
        <p:nvSpPr>
          <p:cNvPr id="7" name="AutoShape 7"/>
          <p:cNvSpPr/>
          <p:nvPr/>
        </p:nvSpPr>
        <p:spPr>
          <a:xfrm>
            <a:off x="762000" y="1866900"/>
            <a:ext cx="0" cy="711200"/>
          </a:xfrm>
          <a:prstGeom prst="rect">
            <a:avLst/>
          </a:prstGeom>
          <a:solidFill>
            <a:srgbClr val="000000"/>
          </a:solidFill>
        </p:spPr>
      </p:sp>
      <p:sp>
        <p:nvSpPr>
          <p:cNvPr id="8" name="AutoShape 8"/>
          <p:cNvSpPr/>
          <p:nvPr/>
        </p:nvSpPr>
        <p:spPr>
          <a:xfrm>
            <a:off x="762000" y="1663700"/>
            <a:ext cx="2743200" cy="4356100"/>
          </a:xfrm>
          <a:prstGeom prst="roundRect">
            <a:avLst>
              <a:gd name="adj" fmla="val 10185"/>
            </a:avLst>
          </a:prstGeom>
          <a:solidFill>
            <a:srgbClr val="000000">
              <a:alpha val="0"/>
            </a:srgbClr>
          </a:solidFill>
          <a:ln w="25400">
            <a:solidFill>
              <a:srgbClr val="FFFFFF">
                <a:alpha val="9804"/>
              </a:srgbClr>
            </a:solidFill>
          </a:ln>
        </p:spPr>
      </p:sp>
      <p:sp>
        <p:nvSpPr>
          <p:cNvPr id="9" name="AutoShape 9"/>
          <p:cNvSpPr/>
          <p:nvPr/>
        </p:nvSpPr>
        <p:spPr>
          <a:xfrm>
            <a:off x="3810000" y="1866900"/>
            <a:ext cx="0" cy="711200"/>
          </a:xfrm>
          <a:prstGeom prst="rect">
            <a:avLst/>
          </a:prstGeom>
          <a:solidFill>
            <a:srgbClr val="000000"/>
          </a:solidFill>
        </p:spPr>
      </p:sp>
      <p:sp>
        <p:nvSpPr>
          <p:cNvPr id="10" name="AutoShape 10"/>
          <p:cNvSpPr/>
          <p:nvPr/>
        </p:nvSpPr>
        <p:spPr>
          <a:xfrm>
            <a:off x="3810000" y="1663700"/>
            <a:ext cx="2743200" cy="4356100"/>
          </a:xfrm>
          <a:prstGeom prst="roundRect">
            <a:avLst>
              <a:gd name="adj" fmla="val 10185"/>
            </a:avLst>
          </a:prstGeom>
          <a:solidFill>
            <a:srgbClr val="000000">
              <a:alpha val="0"/>
            </a:srgbClr>
          </a:solidFill>
          <a:ln w="25400">
            <a:solidFill>
              <a:srgbClr val="FFFFFF">
                <a:alpha val="9804"/>
              </a:srgbClr>
            </a:solidFill>
          </a:ln>
        </p:spPr>
      </p:sp>
      <p:sp>
        <p:nvSpPr>
          <p:cNvPr id="11" name="AutoShape 11"/>
          <p:cNvSpPr/>
          <p:nvPr/>
        </p:nvSpPr>
        <p:spPr>
          <a:xfrm>
            <a:off x="6870700" y="1866900"/>
            <a:ext cx="0" cy="711200"/>
          </a:xfrm>
          <a:prstGeom prst="rect">
            <a:avLst/>
          </a:prstGeom>
          <a:solidFill>
            <a:srgbClr val="000000"/>
          </a:solidFill>
        </p:spPr>
      </p:sp>
      <p:sp>
        <p:nvSpPr>
          <p:cNvPr id="12" name="AutoShape 12"/>
          <p:cNvSpPr/>
          <p:nvPr/>
        </p:nvSpPr>
        <p:spPr>
          <a:xfrm>
            <a:off x="6870700" y="1663700"/>
            <a:ext cx="2743200" cy="4356100"/>
          </a:xfrm>
          <a:prstGeom prst="roundRect">
            <a:avLst>
              <a:gd name="adj" fmla="val 10185"/>
            </a:avLst>
          </a:prstGeom>
          <a:solidFill>
            <a:srgbClr val="000000">
              <a:alpha val="0"/>
            </a:srgbClr>
          </a:solidFill>
          <a:ln w="25400">
            <a:solidFill>
              <a:srgbClr val="FFFFFF">
                <a:alpha val="9804"/>
              </a:srgbClr>
            </a:solidFill>
          </a:ln>
        </p:spPr>
      </p:sp>
      <p:sp>
        <p:nvSpPr>
          <p:cNvPr id="13" name="TextBox 13"/>
          <p:cNvSpPr txBox="1"/>
          <p:nvPr/>
        </p:nvSpPr>
        <p:spPr>
          <a:xfrm>
            <a:off x="10922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01</a:t>
            </a:r>
            <a:endParaRPr lang="en-US" sz="1100"/>
          </a:p>
        </p:txBody>
      </p:sp>
      <p:sp>
        <p:nvSpPr>
          <p:cNvPr id="14" name="TextBox 14"/>
          <p:cNvSpPr txBox="1"/>
          <p:nvPr/>
        </p:nvSpPr>
        <p:spPr>
          <a:xfrm>
            <a:off x="41402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02</a:t>
            </a:r>
            <a:endParaRPr lang="en-US" sz="1100"/>
          </a:p>
        </p:txBody>
      </p:sp>
      <p:sp>
        <p:nvSpPr>
          <p:cNvPr id="15" name="TextBox 15"/>
          <p:cNvSpPr txBox="1"/>
          <p:nvPr/>
        </p:nvSpPr>
        <p:spPr>
          <a:xfrm>
            <a:off x="72009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03</a:t>
            </a:r>
            <a:endParaRPr lang="en-US" sz="1100"/>
          </a:p>
        </p:txBody>
      </p:sp>
      <p:sp>
        <p:nvSpPr>
          <p:cNvPr id="16" name="TextBox 16"/>
          <p:cNvSpPr txBox="1"/>
          <p:nvPr/>
        </p:nvSpPr>
        <p:spPr>
          <a:xfrm>
            <a:off x="762000" y="533400"/>
            <a:ext cx="8864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FFFFFF"/>
                </a:solidFill>
                <a:latin typeface="Poppins ExtraBold" panose="00000900000000000000" charset="0"/>
              </a:rPr>
              <a:t>Testimonials and Evidence of Impact</a:t>
            </a:r>
            <a:endParaRPr lang="en-US" sz="1100"/>
          </a:p>
        </p:txBody>
      </p:sp>
      <p:sp>
        <p:nvSpPr>
          <p:cNvPr id="17" name="TextBox 17"/>
          <p:cNvSpPr txBox="1"/>
          <p:nvPr/>
        </p:nvSpPr>
        <p:spPr>
          <a:xfrm>
            <a:off x="10922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Client Success Stories</a:t>
            </a:r>
            <a:endParaRPr lang="en-US" sz="1100"/>
          </a:p>
        </p:txBody>
      </p:sp>
      <p:sp>
        <p:nvSpPr>
          <p:cNvPr id="18" name="TextBox 18"/>
          <p:cNvSpPr txBox="1"/>
          <p:nvPr/>
        </p:nvSpPr>
        <p:spPr>
          <a:xfrm>
            <a:off x="4140200" y="3340100"/>
            <a:ext cx="2082800" cy="8128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Quantifiable Environmental Benefits</a:t>
            </a:r>
            <a:endParaRPr lang="en-US" sz="1100"/>
          </a:p>
        </p:txBody>
      </p:sp>
      <p:sp>
        <p:nvSpPr>
          <p:cNvPr id="19" name="TextBox 19"/>
          <p:cNvSpPr txBox="1"/>
          <p:nvPr/>
        </p:nvSpPr>
        <p:spPr>
          <a:xfrm>
            <a:off x="72009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Impactful Case Studies</a:t>
            </a:r>
            <a:endParaRPr lang="en-US" sz="1100"/>
          </a:p>
        </p:txBody>
      </p:sp>
      <p:sp>
        <p:nvSpPr>
          <p:cNvPr id="20" name="TextBox 20"/>
          <p:cNvSpPr txBox="1"/>
          <p:nvPr/>
        </p:nvSpPr>
        <p:spPr>
          <a:xfrm>
            <a:off x="1092200" y="40513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Transformative sustainability partnerships</a:t>
            </a:r>
            <a:endParaRPr lang="en-US" sz="1100"/>
          </a:p>
        </p:txBody>
      </p:sp>
      <p:sp>
        <p:nvSpPr>
          <p:cNvPr id="21" name="TextBox 21"/>
          <p:cNvSpPr txBox="1"/>
          <p:nvPr/>
        </p:nvSpPr>
        <p:spPr>
          <a:xfrm>
            <a:off x="1092200" y="46228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Significant cost reductions achieved</a:t>
            </a:r>
            <a:endParaRPr lang="en-US" sz="1100"/>
          </a:p>
        </p:txBody>
      </p:sp>
      <p:sp>
        <p:nvSpPr>
          <p:cNvPr id="22" name="TextBox 22"/>
          <p:cNvSpPr txBox="1"/>
          <p:nvPr/>
        </p:nvSpPr>
        <p:spPr>
          <a:xfrm>
            <a:off x="1092200" y="5207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Enhanced community engagement initiatives</a:t>
            </a:r>
            <a:endParaRPr lang="en-US" sz="1100"/>
          </a:p>
        </p:txBody>
      </p:sp>
      <p:sp>
        <p:nvSpPr>
          <p:cNvPr id="23" name="TextBox 23"/>
          <p:cNvSpPr txBox="1"/>
          <p:nvPr/>
        </p:nvSpPr>
        <p:spPr>
          <a:xfrm>
            <a:off x="4140200" y="4318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Major CO2 emissions reduction</a:t>
            </a:r>
            <a:endParaRPr lang="en-US" sz="1100"/>
          </a:p>
        </p:txBody>
      </p:sp>
      <p:sp>
        <p:nvSpPr>
          <p:cNvPr id="24" name="TextBox 24"/>
          <p:cNvSpPr txBox="1"/>
          <p:nvPr/>
        </p:nvSpPr>
        <p:spPr>
          <a:xfrm>
            <a:off x="4140200" y="49022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Substantial water conservation metrics</a:t>
            </a:r>
            <a:endParaRPr lang="en-US" sz="1100"/>
          </a:p>
        </p:txBody>
      </p:sp>
      <p:sp>
        <p:nvSpPr>
          <p:cNvPr id="25" name="TextBox 25"/>
          <p:cNvSpPr txBox="1"/>
          <p:nvPr/>
        </p:nvSpPr>
        <p:spPr>
          <a:xfrm>
            <a:off x="4140200" y="54737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Job creation in green sectors</a:t>
            </a:r>
            <a:endParaRPr lang="en-US" sz="1100"/>
          </a:p>
        </p:txBody>
      </p:sp>
      <p:sp>
        <p:nvSpPr>
          <p:cNvPr id="26" name="TextBox 26"/>
          <p:cNvSpPr txBox="1"/>
          <p:nvPr/>
        </p:nvSpPr>
        <p:spPr>
          <a:xfrm>
            <a:off x="7200900" y="40513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Educational opportunities for youth</a:t>
            </a:r>
            <a:endParaRPr lang="en-US" sz="1100"/>
          </a:p>
        </p:txBody>
      </p:sp>
      <p:sp>
        <p:nvSpPr>
          <p:cNvPr id="27" name="TextBox 27"/>
          <p:cNvSpPr txBox="1"/>
          <p:nvPr/>
        </p:nvSpPr>
        <p:spPr>
          <a:xfrm>
            <a:off x="7200900" y="46228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Community-driven environmental projects</a:t>
            </a:r>
            <a:endParaRPr lang="en-US" sz="1100"/>
          </a:p>
        </p:txBody>
      </p:sp>
      <p:sp>
        <p:nvSpPr>
          <p:cNvPr id="28" name="TextBox 28"/>
          <p:cNvSpPr txBox="1"/>
          <p:nvPr/>
        </p:nvSpPr>
        <p:spPr>
          <a:xfrm>
            <a:off x="7200900" y="5207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Leadership in sustainable manufacturing</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Market Opportunity</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4</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1689100"/>
            <a:ext cx="3810000" cy="21463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1663700"/>
            <a:ext cx="635000" cy="25400"/>
          </a:xfrm>
          <a:prstGeom prst="rect">
            <a:avLst/>
          </a:prstGeom>
          <a:solidFill>
            <a:srgbClr val="FFFFFF"/>
          </a:solidFill>
        </p:spPr>
      </p:sp>
      <p:sp>
        <p:nvSpPr>
          <p:cNvPr id="8" name="TextBox 8"/>
          <p:cNvSpPr txBox="1"/>
          <p:nvPr/>
        </p:nvSpPr>
        <p:spPr>
          <a:xfrm>
            <a:off x="1016000" y="1016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Market Research Data</a:t>
            </a:r>
            <a:endParaRPr lang="en-US" sz="1100"/>
          </a:p>
        </p:txBody>
      </p:sp>
      <p:sp>
        <p:nvSpPr>
          <p:cNvPr id="9" name="TextBox 9"/>
          <p:cNvSpPr txBox="1"/>
          <p:nvPr/>
        </p:nvSpPr>
        <p:spPr>
          <a:xfrm>
            <a:off x="1016000" y="19431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Emerging Market Dynamics</a:t>
            </a:r>
            <a:endParaRPr lang="en-US" sz="1100"/>
          </a:p>
        </p:txBody>
      </p:sp>
      <p:sp>
        <p:nvSpPr>
          <p:cNvPr id="10" name="TextBox 10"/>
          <p:cNvSpPr txBox="1"/>
          <p:nvPr/>
        </p:nvSpPr>
        <p:spPr>
          <a:xfrm>
            <a:off x="1016000" y="2349500"/>
            <a:ext cx="38100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The eco-friendly technology sector is experiencing transformative shifts, with a projected market value of $500 billion by 2027, driven by increasing consumer demand for sustainable solutions, government incentives, and a growing emphasis on corporate social responsibility across various industries.</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0" r="10000"/>
          <a:stretch>
            <a:fillRect/>
          </a:stretch>
        </p:blipFill>
        <p:spPr>
          <a:xfrm>
            <a:off x="0" y="0"/>
            <a:ext cx="10388600" cy="7302500"/>
          </a:xfrm>
          <a:prstGeom prst="rect">
            <a:avLst/>
          </a:prstGeom>
        </p:spPr>
      </p:pic>
      <p:sp>
        <p:nvSpPr>
          <p:cNvPr id="3" name="AutoShape 3"/>
          <p:cNvSpPr/>
          <p:nvPr/>
        </p:nvSpPr>
        <p:spPr>
          <a:xfrm>
            <a:off x="0" y="0"/>
            <a:ext cx="10388600" cy="7302500"/>
          </a:xfrm>
          <a:prstGeom prst="rect">
            <a:avLst/>
          </a:prstGeom>
          <a:solidFill>
            <a:srgbClr val="000000">
              <a:alpha val="0"/>
            </a:srgbClr>
          </a:solidFill>
        </p:spPr>
      </p:sp>
      <p:sp>
        <p:nvSpPr>
          <p:cNvPr id="4" name="AutoShape 4"/>
          <p:cNvSpPr/>
          <p:nvPr/>
        </p:nvSpPr>
        <p:spPr>
          <a:xfrm>
            <a:off x="774700" y="1866900"/>
            <a:ext cx="4216400" cy="4876800"/>
          </a:xfrm>
          <a:prstGeom prst="roundRect">
            <a:avLst>
              <a:gd name="adj" fmla="val 3614"/>
            </a:avLst>
          </a:prstGeom>
          <a:solidFill>
            <a:srgbClr val="7E8BE8"/>
          </a:solidFill>
          <a:ln w="25400">
            <a:solidFill>
              <a:srgbClr val="000000">
                <a:alpha val="0"/>
              </a:srgbClr>
            </a:solidFill>
          </a:ln>
        </p:spPr>
      </p:sp>
      <p:sp>
        <p:nvSpPr>
          <p:cNvPr id="5" name="AutoShape 5"/>
          <p:cNvSpPr/>
          <p:nvPr/>
        </p:nvSpPr>
        <p:spPr>
          <a:xfrm>
            <a:off x="5384800" y="1689100"/>
            <a:ext cx="4216400" cy="5219700"/>
          </a:xfrm>
          <a:prstGeom prst="roundRect">
            <a:avLst>
              <a:gd name="adj" fmla="val 3614"/>
            </a:avLst>
          </a:prstGeom>
          <a:solidFill>
            <a:srgbClr val="7E8BE8"/>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Poppins ExtraBold" panose="00000900000000000000" charset="0"/>
              </a:rPr>
              <a:t>Target Demographic and Segments</a:t>
            </a:r>
            <a:endParaRPr lang="en-US" sz="1100"/>
          </a:p>
        </p:txBody>
      </p:sp>
      <p:sp>
        <p:nvSpPr>
          <p:cNvPr id="7" name="TextBox 7"/>
          <p:cNvSpPr txBox="1"/>
          <p:nvPr/>
        </p:nvSpPr>
        <p:spPr>
          <a:xfrm>
            <a:off x="1422400" y="24003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94EAE"/>
                </a:solidFill>
                <a:latin typeface="Poppins ExtraBold" panose="00000900000000000000" charset="0"/>
              </a:rPr>
              <a:t>Demographic Insights</a:t>
            </a:r>
            <a:endParaRPr lang="en-US" sz="1100"/>
          </a:p>
        </p:txBody>
      </p:sp>
      <p:sp>
        <p:nvSpPr>
          <p:cNvPr id="8" name="TextBox 8"/>
          <p:cNvSpPr txBox="1"/>
          <p:nvPr/>
        </p:nvSpPr>
        <p:spPr>
          <a:xfrm>
            <a:off x="6019800" y="22225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94EAE"/>
                </a:solidFill>
                <a:latin typeface="Poppins ExtraBold" panose="00000900000000000000" charset="0"/>
              </a:rPr>
              <a:t>Segmented Market Opportunities</a:t>
            </a:r>
            <a:endParaRPr lang="en-US" sz="1100"/>
          </a:p>
        </p:txBody>
      </p:sp>
      <p:sp>
        <p:nvSpPr>
          <p:cNvPr id="9" name="TextBox 9"/>
          <p:cNvSpPr txBox="1"/>
          <p:nvPr/>
        </p:nvSpPr>
        <p:spPr>
          <a:xfrm>
            <a:off x="1054100" y="34417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FFFFFF"/>
                </a:solidFill>
                <a:latin typeface="Poppins ExtraBold" panose="00000900000000000000" charset="0"/>
              </a:rPr>
              <a:t>The target demographic for GreenTech Innovations includes environmentally conscious individuals aged 25 to 54, characterized by higher education levels and a commitment to sustainable living. This group actively seeks products that align with their values, making them prime candidates for eco-friendly technology investments.</a:t>
            </a:r>
            <a:endParaRPr lang="en-US" sz="1100"/>
          </a:p>
        </p:txBody>
      </p:sp>
      <p:sp>
        <p:nvSpPr>
          <p:cNvPr id="10" name="TextBox 10"/>
          <p:cNvSpPr txBox="1"/>
          <p:nvPr/>
        </p:nvSpPr>
        <p:spPr>
          <a:xfrm>
            <a:off x="5664200" y="32766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FFFFFF"/>
                </a:solidFill>
                <a:latin typeface="Poppins ExtraBold" panose="00000900000000000000" charset="0"/>
              </a:rPr>
              <a:t>Key market segments include residential consumers, businesses, educational institutions, and government organizations. Each segment demonstrates a unique willingness to adopt sustainable technologies, presenting tailored marketing opportunities that can enhance brand loyalty and drive sales growth in the eco-friendly sector.</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4000" r="4000"/>
          <a:stretch>
            <a:fillRect/>
          </a:stretch>
        </p:blipFill>
        <p:spPr>
          <a:xfrm>
            <a:off x="0" y="0"/>
            <a:ext cx="10388600" cy="6261100"/>
          </a:xfrm>
          <a:prstGeom prst="rect">
            <a:avLst/>
          </a:prstGeom>
        </p:spPr>
      </p:pic>
      <p:sp>
        <p:nvSpPr>
          <p:cNvPr id="3" name="AutoShape 3"/>
          <p:cNvSpPr/>
          <p:nvPr/>
        </p:nvSpPr>
        <p:spPr>
          <a:xfrm>
            <a:off x="0" y="0"/>
            <a:ext cx="10388600" cy="6261100"/>
          </a:xfrm>
          <a:prstGeom prst="rect">
            <a:avLst/>
          </a:prstGeom>
          <a:solidFill>
            <a:srgbClr val="000000">
              <a:alpha val="0"/>
            </a:srgbClr>
          </a:solidFill>
        </p:spPr>
      </p:sp>
      <p:sp>
        <p:nvSpPr>
          <p:cNvPr id="4" name="AutoShape 4"/>
          <p:cNvSpPr/>
          <p:nvPr/>
        </p:nvSpPr>
        <p:spPr>
          <a:xfrm>
            <a:off x="508000" y="1689100"/>
            <a:ext cx="2806700" cy="3644900"/>
          </a:xfrm>
          <a:prstGeom prst="rect">
            <a:avLst/>
          </a:prstGeom>
          <a:solidFill>
            <a:srgbClr val="000000">
              <a:alpha val="0"/>
            </a:srgbClr>
          </a:solidFill>
        </p:spPr>
      </p:sp>
      <p:sp>
        <p:nvSpPr>
          <p:cNvPr id="5" name="AutoShape 5"/>
          <p:cNvSpPr/>
          <p:nvPr/>
        </p:nvSpPr>
        <p:spPr>
          <a:xfrm>
            <a:off x="3784600" y="1689100"/>
            <a:ext cx="2806700" cy="3378200"/>
          </a:xfrm>
          <a:prstGeom prst="rect">
            <a:avLst/>
          </a:prstGeom>
          <a:solidFill>
            <a:srgbClr val="000000">
              <a:alpha val="0"/>
            </a:srgbClr>
          </a:solidFill>
        </p:spPr>
      </p:sp>
      <p:sp>
        <p:nvSpPr>
          <p:cNvPr id="6" name="AutoShape 6"/>
          <p:cNvSpPr/>
          <p:nvPr/>
        </p:nvSpPr>
        <p:spPr>
          <a:xfrm>
            <a:off x="7061200" y="1689100"/>
            <a:ext cx="2806700" cy="41910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Poppins ExtraBold" panose="00000900000000000000" charset="0"/>
              </a:rPr>
              <a:t>Industry Trends and Future Outlook</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Sustainability as a Competitive Edge</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Technological Integration in Eco-Solutions</a:t>
            </a:r>
            <a:endParaRPr lang="en-US" sz="1100"/>
          </a:p>
        </p:txBody>
      </p:sp>
      <p:sp>
        <p:nvSpPr>
          <p:cNvPr id="16" name="TextBox 16"/>
          <p:cNvSpPr txBox="1"/>
          <p:nvPr/>
        </p:nvSpPr>
        <p:spPr>
          <a:xfrm>
            <a:off x="7061200" y="2705100"/>
            <a:ext cx="2806700" cy="9144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Global Regulatory Support for Green Initiatives</a:t>
            </a:r>
            <a:endParaRPr lang="en-US" sz="1100"/>
          </a:p>
        </p:txBody>
      </p:sp>
      <p:sp>
        <p:nvSpPr>
          <p:cNvPr id="17" name="TextBox 17"/>
          <p:cNvSpPr txBox="1"/>
          <p:nvPr/>
        </p:nvSpPr>
        <p:spPr>
          <a:xfrm>
            <a:off x="508000" y="3467100"/>
            <a:ext cx="2946400" cy="18669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Companies prioritizing sustainability are gaining market share, as consumers increasingly favor brands that align with their environmental values, creating a significant opportunity for GreenTech Innovations to differentiate itself in a crowded marketplace.</a:t>
            </a:r>
            <a:endParaRPr lang="en-US" sz="1100"/>
          </a:p>
        </p:txBody>
      </p:sp>
      <p:sp>
        <p:nvSpPr>
          <p:cNvPr id="18" name="TextBox 18"/>
          <p:cNvSpPr txBox="1"/>
          <p:nvPr/>
        </p:nvSpPr>
        <p:spPr>
          <a:xfrm>
            <a:off x="37846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The convergence of digital technology and eco-friendly solutions is driving innovation, enabling smarter, more efficient products that appeal to tech-savvy consumers and enhance operational efficiencies for businesses.</a:t>
            </a:r>
            <a:endParaRPr lang="en-US" sz="1100"/>
          </a:p>
        </p:txBody>
      </p:sp>
      <p:sp>
        <p:nvSpPr>
          <p:cNvPr id="19" name="TextBox 19"/>
          <p:cNvSpPr txBox="1"/>
          <p:nvPr/>
        </p:nvSpPr>
        <p:spPr>
          <a:xfrm>
            <a:off x="7061200" y="3746500"/>
            <a:ext cx="2946400" cy="21336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Governments worldwide are implementing stricter environmental regulations and offering incentives for sustainable practices, positioning GreenTech Innovations to benefit from favorable policies that encourage investment in eco-friendly technologies.</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Business Model</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5</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6972300"/>
          </a:xfrm>
          <a:prstGeom prst="rect">
            <a:avLst/>
          </a:prstGeom>
          <a:solidFill>
            <a:srgbClr val="FFFFFF"/>
          </a:solidFill>
        </p:spPr>
      </p:sp>
      <p:pic>
        <p:nvPicPr>
          <p:cNvPr id="3" name="Picture 3"/>
          <p:cNvPicPr>
            <a:picLocks noChangeAspect="1"/>
          </p:cNvPicPr>
          <p:nvPr/>
        </p:nvPicPr>
        <p:blipFill>
          <a:blip r:embed="rId1"/>
          <a:srcRect l="6000" r="6000"/>
          <a:stretch>
            <a:fillRect/>
          </a:stretch>
        </p:blipFill>
        <p:spPr>
          <a:xfrm>
            <a:off x="0" y="0"/>
            <a:ext cx="3454400" cy="6972300"/>
          </a:xfrm>
          <a:prstGeom prst="rect">
            <a:avLst/>
          </a:prstGeom>
        </p:spPr>
      </p:pic>
      <p:sp>
        <p:nvSpPr>
          <p:cNvPr id="4" name="AutoShape 4"/>
          <p:cNvSpPr/>
          <p:nvPr/>
        </p:nvSpPr>
        <p:spPr>
          <a:xfrm>
            <a:off x="4064000" y="1460500"/>
            <a:ext cx="5829300" cy="1435100"/>
          </a:xfrm>
          <a:prstGeom prst="roundRect">
            <a:avLst>
              <a:gd name="adj" fmla="val 14159"/>
            </a:avLst>
          </a:prstGeom>
          <a:solidFill>
            <a:srgbClr val="EBF2FF"/>
          </a:solidFill>
          <a:ln w="12700">
            <a:solidFill>
              <a:srgbClr val="DAE8F8"/>
            </a:solidFill>
          </a:ln>
        </p:spPr>
      </p:sp>
      <p:sp>
        <p:nvSpPr>
          <p:cNvPr id="5" name="AutoShape 5"/>
          <p:cNvSpPr/>
          <p:nvPr/>
        </p:nvSpPr>
        <p:spPr>
          <a:xfrm>
            <a:off x="4064000" y="3111500"/>
            <a:ext cx="5829300" cy="1435100"/>
          </a:xfrm>
          <a:prstGeom prst="roundRect">
            <a:avLst>
              <a:gd name="adj" fmla="val 14159"/>
            </a:avLst>
          </a:prstGeom>
          <a:solidFill>
            <a:srgbClr val="EBF2FF"/>
          </a:solidFill>
          <a:ln w="12700">
            <a:solidFill>
              <a:srgbClr val="DAE8F8"/>
            </a:solidFill>
          </a:ln>
        </p:spPr>
      </p:sp>
      <p:sp>
        <p:nvSpPr>
          <p:cNvPr id="6" name="AutoShape 6"/>
          <p:cNvSpPr/>
          <p:nvPr/>
        </p:nvSpPr>
        <p:spPr>
          <a:xfrm>
            <a:off x="4064000" y="4762500"/>
            <a:ext cx="5829300" cy="1435100"/>
          </a:xfrm>
          <a:prstGeom prst="roundRect">
            <a:avLst>
              <a:gd name="adj" fmla="val 14159"/>
            </a:avLst>
          </a:prstGeom>
          <a:solidFill>
            <a:srgbClr val="EBF2FF"/>
          </a:solidFill>
          <a:ln w="12700">
            <a:solidFill>
              <a:srgbClr val="DAE8F8"/>
            </a:solidFill>
          </a:ln>
        </p:spPr>
      </p:sp>
      <p:sp>
        <p:nvSpPr>
          <p:cNvPr id="7" name="AutoShape 7"/>
          <p:cNvSpPr/>
          <p:nvPr/>
        </p:nvSpPr>
        <p:spPr>
          <a:xfrm>
            <a:off x="0" y="0"/>
            <a:ext cx="3454400" cy="6972300"/>
          </a:xfrm>
          <a:prstGeom prst="rect">
            <a:avLst/>
          </a:prstGeom>
          <a:solidFill>
            <a:srgbClr val="000000">
              <a:alpha val="0"/>
            </a:srgbClr>
          </a:solidFill>
        </p:spPr>
      </p:sp>
      <p:sp>
        <p:nvSpPr>
          <p:cNvPr id="8" name="AutoShape 8"/>
          <p:cNvSpPr/>
          <p:nvPr/>
        </p:nvSpPr>
        <p:spPr>
          <a:xfrm>
            <a:off x="4064000" y="1600200"/>
            <a:ext cx="0" cy="1130300"/>
          </a:xfrm>
          <a:prstGeom prst="rect">
            <a:avLst/>
          </a:prstGeom>
          <a:solidFill>
            <a:srgbClr val="FFFFFF"/>
          </a:solidFill>
        </p:spPr>
      </p:sp>
      <p:sp>
        <p:nvSpPr>
          <p:cNvPr id="9" name="AutoShape 9"/>
          <p:cNvSpPr/>
          <p:nvPr/>
        </p:nvSpPr>
        <p:spPr>
          <a:xfrm>
            <a:off x="4064000" y="3251200"/>
            <a:ext cx="0" cy="1130300"/>
          </a:xfrm>
          <a:prstGeom prst="rect">
            <a:avLst/>
          </a:prstGeom>
          <a:solidFill>
            <a:srgbClr val="FFFFFF"/>
          </a:solidFill>
        </p:spPr>
      </p:sp>
      <p:sp>
        <p:nvSpPr>
          <p:cNvPr id="10" name="AutoShape 10"/>
          <p:cNvSpPr/>
          <p:nvPr/>
        </p:nvSpPr>
        <p:spPr>
          <a:xfrm>
            <a:off x="4064000" y="4902200"/>
            <a:ext cx="0" cy="11303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064000" y="457200"/>
            <a:ext cx="58293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Poppins ExtraBold" panose="00000900000000000000" charset="0"/>
              </a:rPr>
              <a:t>Revenue Generation Explanation</a:t>
            </a:r>
            <a:endParaRPr lang="en-US" sz="1100"/>
          </a:p>
        </p:txBody>
      </p:sp>
      <p:sp>
        <p:nvSpPr>
          <p:cNvPr id="13" name="TextBox 13"/>
          <p:cNvSpPr txBox="1"/>
          <p:nvPr/>
        </p:nvSpPr>
        <p:spPr>
          <a:xfrm>
            <a:off x="4279900" y="1676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Diverse Revenue Streams</a:t>
            </a:r>
            <a:endParaRPr lang="en-US" sz="1100"/>
          </a:p>
        </p:txBody>
      </p:sp>
      <p:sp>
        <p:nvSpPr>
          <p:cNvPr id="14" name="TextBox 14"/>
          <p:cNvSpPr txBox="1"/>
          <p:nvPr/>
        </p:nvSpPr>
        <p:spPr>
          <a:xfrm>
            <a:off x="4279900" y="3327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Strategic Pricing Models</a:t>
            </a:r>
            <a:endParaRPr lang="en-US" sz="1100"/>
          </a:p>
        </p:txBody>
      </p:sp>
      <p:sp>
        <p:nvSpPr>
          <p:cNvPr id="15" name="TextBox 15"/>
          <p:cNvSpPr txBox="1"/>
          <p:nvPr/>
        </p:nvSpPr>
        <p:spPr>
          <a:xfrm>
            <a:off x="4279900" y="4978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Multichannel Sales Approach</a:t>
            </a:r>
            <a:endParaRPr lang="en-US" sz="1100"/>
          </a:p>
        </p:txBody>
      </p:sp>
      <p:sp>
        <p:nvSpPr>
          <p:cNvPr id="16" name="TextBox 16"/>
          <p:cNvSpPr txBox="1"/>
          <p:nvPr/>
        </p:nvSpPr>
        <p:spPr>
          <a:xfrm>
            <a:off x="4279900" y="20574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Product sales from eco-friendly solutions</a:t>
            </a:r>
            <a:endParaRPr lang="en-US" sz="1100"/>
          </a:p>
        </p:txBody>
      </p:sp>
      <p:sp>
        <p:nvSpPr>
          <p:cNvPr id="17" name="TextBox 17"/>
          <p:cNvSpPr txBox="1"/>
          <p:nvPr/>
        </p:nvSpPr>
        <p:spPr>
          <a:xfrm>
            <a:off x="4279900" y="22606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Subscription services for ongoing engagement</a:t>
            </a:r>
            <a:endParaRPr lang="en-US" sz="1100"/>
          </a:p>
        </p:txBody>
      </p:sp>
      <p:sp>
        <p:nvSpPr>
          <p:cNvPr id="18" name="TextBox 18"/>
          <p:cNvSpPr txBox="1"/>
          <p:nvPr/>
        </p:nvSpPr>
        <p:spPr>
          <a:xfrm>
            <a:off x="4279900" y="24765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Partnerships for expanded market reach</a:t>
            </a:r>
            <a:endParaRPr lang="en-US" sz="1100"/>
          </a:p>
        </p:txBody>
      </p:sp>
      <p:sp>
        <p:nvSpPr>
          <p:cNvPr id="19" name="TextBox 19"/>
          <p:cNvSpPr txBox="1"/>
          <p:nvPr/>
        </p:nvSpPr>
        <p:spPr>
          <a:xfrm>
            <a:off x="4279900" y="37084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Competitive analysis for market positioning</a:t>
            </a:r>
            <a:endParaRPr lang="en-US" sz="1100"/>
          </a:p>
        </p:txBody>
      </p:sp>
      <p:sp>
        <p:nvSpPr>
          <p:cNvPr id="20" name="TextBox 20"/>
          <p:cNvSpPr txBox="1"/>
          <p:nvPr/>
        </p:nvSpPr>
        <p:spPr>
          <a:xfrm>
            <a:off x="4279900" y="39116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Cost-plus pricing for profitability assurance</a:t>
            </a:r>
            <a:endParaRPr lang="en-US" sz="1100"/>
          </a:p>
        </p:txBody>
      </p:sp>
      <p:sp>
        <p:nvSpPr>
          <p:cNvPr id="21" name="TextBox 21"/>
          <p:cNvSpPr txBox="1"/>
          <p:nvPr/>
        </p:nvSpPr>
        <p:spPr>
          <a:xfrm>
            <a:off x="4279900" y="41275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Value-based pricing reflecting customer perception</a:t>
            </a:r>
            <a:endParaRPr lang="en-US" sz="1100"/>
          </a:p>
        </p:txBody>
      </p:sp>
      <p:sp>
        <p:nvSpPr>
          <p:cNvPr id="22" name="TextBox 22"/>
          <p:cNvSpPr txBox="1"/>
          <p:nvPr/>
        </p:nvSpPr>
        <p:spPr>
          <a:xfrm>
            <a:off x="4279900" y="53594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E-commerce platform for direct sales</a:t>
            </a:r>
            <a:endParaRPr lang="en-US" sz="1100"/>
          </a:p>
        </p:txBody>
      </p:sp>
      <p:sp>
        <p:nvSpPr>
          <p:cNvPr id="23" name="TextBox 23"/>
          <p:cNvSpPr txBox="1"/>
          <p:nvPr/>
        </p:nvSpPr>
        <p:spPr>
          <a:xfrm>
            <a:off x="4279900" y="55626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Retail partnerships for physical presence</a:t>
            </a:r>
            <a:endParaRPr lang="en-US" sz="1100"/>
          </a:p>
        </p:txBody>
      </p:sp>
      <p:sp>
        <p:nvSpPr>
          <p:cNvPr id="24" name="TextBox 24"/>
          <p:cNvSpPr txBox="1"/>
          <p:nvPr/>
        </p:nvSpPr>
        <p:spPr>
          <a:xfrm>
            <a:off x="4279900" y="57785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B2B sales targeting institutional clients</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Introduction to GreenTech Innovations</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1</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943600"/>
          </a:xfrm>
          <a:prstGeom prst="rect">
            <a:avLst/>
          </a:prstGeom>
        </p:spPr>
      </p:pic>
      <p:sp>
        <p:nvSpPr>
          <p:cNvPr id="3" name="AutoShape 3"/>
          <p:cNvSpPr/>
          <p:nvPr/>
        </p:nvSpPr>
        <p:spPr>
          <a:xfrm>
            <a:off x="0" y="0"/>
            <a:ext cx="10388600" cy="5943600"/>
          </a:xfrm>
          <a:prstGeom prst="rect">
            <a:avLst/>
          </a:prstGeom>
          <a:solidFill>
            <a:srgbClr val="000000">
              <a:alpha val="0"/>
            </a:srgbClr>
          </a:solidFill>
        </p:spPr>
      </p:sp>
      <p:sp>
        <p:nvSpPr>
          <p:cNvPr id="4" name="AutoShape 4"/>
          <p:cNvSpPr/>
          <p:nvPr/>
        </p:nvSpPr>
        <p:spPr>
          <a:xfrm>
            <a:off x="762000" y="1473200"/>
            <a:ext cx="2743200" cy="3695700"/>
          </a:xfrm>
          <a:prstGeom prst="roundRect">
            <a:avLst>
              <a:gd name="adj" fmla="val 3703"/>
            </a:avLst>
          </a:prstGeom>
          <a:solidFill>
            <a:srgbClr val="000000">
              <a:alpha val="0"/>
            </a:srgbClr>
          </a:solidFill>
        </p:spPr>
      </p:sp>
      <p:sp>
        <p:nvSpPr>
          <p:cNvPr id="5" name="AutoShape 5"/>
          <p:cNvSpPr/>
          <p:nvPr/>
        </p:nvSpPr>
        <p:spPr>
          <a:xfrm>
            <a:off x="3810000" y="1473200"/>
            <a:ext cx="2743200" cy="3695700"/>
          </a:xfrm>
          <a:prstGeom prst="roundRect">
            <a:avLst>
              <a:gd name="adj" fmla="val 3703"/>
            </a:avLst>
          </a:prstGeom>
          <a:solidFill>
            <a:srgbClr val="000000">
              <a:alpha val="0"/>
            </a:srgbClr>
          </a:solidFill>
        </p:spPr>
      </p:sp>
      <p:sp>
        <p:nvSpPr>
          <p:cNvPr id="6" name="AutoShape 6"/>
          <p:cNvSpPr/>
          <p:nvPr/>
        </p:nvSpPr>
        <p:spPr>
          <a:xfrm>
            <a:off x="6870700" y="1473200"/>
            <a:ext cx="2743200" cy="3695700"/>
          </a:xfrm>
          <a:prstGeom prst="roundRect">
            <a:avLst>
              <a:gd name="adj" fmla="val 3703"/>
            </a:avLst>
          </a:prstGeom>
          <a:solidFill>
            <a:srgbClr val="000000">
              <a:alpha val="0"/>
            </a:srgbClr>
          </a:solidFill>
        </p:spPr>
      </p:sp>
      <p:sp>
        <p:nvSpPr>
          <p:cNvPr id="7" name="AutoShape 7"/>
          <p:cNvSpPr/>
          <p:nvPr/>
        </p:nvSpPr>
        <p:spPr>
          <a:xfrm>
            <a:off x="762000" y="5308600"/>
            <a:ext cx="2743200" cy="0"/>
          </a:xfrm>
          <a:prstGeom prst="rect">
            <a:avLst/>
          </a:prstGeom>
          <a:solidFill>
            <a:srgbClr val="000000"/>
          </a:solidFill>
        </p:spPr>
      </p:sp>
      <p:sp>
        <p:nvSpPr>
          <p:cNvPr id="8" name="AutoShape 8"/>
          <p:cNvSpPr/>
          <p:nvPr/>
        </p:nvSpPr>
        <p:spPr>
          <a:xfrm>
            <a:off x="3810000" y="5308600"/>
            <a:ext cx="2743200" cy="0"/>
          </a:xfrm>
          <a:prstGeom prst="rect">
            <a:avLst/>
          </a:prstGeom>
          <a:solidFill>
            <a:srgbClr val="000000"/>
          </a:solidFill>
        </p:spPr>
      </p:sp>
      <p:sp>
        <p:nvSpPr>
          <p:cNvPr id="9" name="AutoShape 9"/>
          <p:cNvSpPr/>
          <p:nvPr/>
        </p:nvSpPr>
        <p:spPr>
          <a:xfrm>
            <a:off x="6870700" y="5308600"/>
            <a:ext cx="2743200" cy="0"/>
          </a:xfrm>
          <a:prstGeom prst="rect">
            <a:avLst/>
          </a:prstGeom>
          <a:solidFill>
            <a:srgbClr val="000000"/>
          </a:solidFill>
        </p:spPr>
      </p:sp>
      <p:pic>
        <p:nvPicPr>
          <p:cNvPr id="10" name="Picture 10"/>
          <p:cNvPicPr>
            <a:picLocks noChangeAspect="1"/>
          </p:cNvPicPr>
          <p:nvPr/>
        </p:nvPicPr>
        <p:blipFill>
          <a:blip r:embed="rId2"/>
          <a:srcRect t="1000" b="1000"/>
          <a:stretch>
            <a:fillRect/>
          </a:stretch>
        </p:blipFill>
        <p:spPr>
          <a:xfrm>
            <a:off x="762000" y="1473200"/>
            <a:ext cx="2743200" cy="1536700"/>
          </a:xfrm>
          <a:prstGeom prst="roundRect">
            <a:avLst>
              <a:gd name="adj" fmla="val 6611"/>
            </a:avLst>
          </a:prstGeom>
        </p:spPr>
      </p:pic>
      <p:pic>
        <p:nvPicPr>
          <p:cNvPr id="11" name="Picture 11"/>
          <p:cNvPicPr>
            <a:picLocks noChangeAspect="1"/>
          </p:cNvPicPr>
          <p:nvPr/>
        </p:nvPicPr>
        <p:blipFill>
          <a:blip r:embed="rId3"/>
          <a:srcRect t="25000" b="25000"/>
          <a:stretch>
            <a:fillRect/>
          </a:stretch>
        </p:blipFill>
        <p:spPr>
          <a:xfrm>
            <a:off x="3810000" y="1473200"/>
            <a:ext cx="2743200" cy="1536700"/>
          </a:xfrm>
          <a:prstGeom prst="roundRect">
            <a:avLst>
              <a:gd name="adj" fmla="val 6611"/>
            </a:avLst>
          </a:prstGeom>
        </p:spPr>
      </p:pic>
      <p:pic>
        <p:nvPicPr>
          <p:cNvPr id="12" name="Picture 12"/>
          <p:cNvPicPr>
            <a:picLocks noChangeAspect="1"/>
          </p:cNvPicPr>
          <p:nvPr/>
        </p:nvPicPr>
        <p:blipFill>
          <a:blip r:embed="rId4"/>
          <a:srcRect t="32000" b="32000"/>
          <a:stretch>
            <a:fillRect/>
          </a:stretch>
        </p:blipFill>
        <p:spPr>
          <a:xfrm>
            <a:off x="6870700" y="14732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Poppins ExtraBold" panose="00000900000000000000" charset="0"/>
              </a:rPr>
              <a:t>Pricing Strategy and Revenue Streams</a:t>
            </a:r>
            <a:endParaRPr lang="en-US" sz="1100"/>
          </a:p>
        </p:txBody>
      </p:sp>
      <p:sp>
        <p:nvSpPr>
          <p:cNvPr id="14" name="TextBox 14"/>
          <p:cNvSpPr txBox="1"/>
          <p:nvPr/>
        </p:nvSpPr>
        <p:spPr>
          <a:xfrm>
            <a:off x="762000" y="32258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Comprehensive Pricing Analysis</a:t>
            </a:r>
            <a:endParaRPr lang="en-US" sz="1100"/>
          </a:p>
        </p:txBody>
      </p:sp>
      <p:sp>
        <p:nvSpPr>
          <p:cNvPr id="15" name="TextBox 15"/>
          <p:cNvSpPr txBox="1"/>
          <p:nvPr/>
        </p:nvSpPr>
        <p:spPr>
          <a:xfrm>
            <a:off x="3810000" y="32258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Dynamic Revenue Diversification</a:t>
            </a:r>
            <a:endParaRPr lang="en-US" sz="1100"/>
          </a:p>
        </p:txBody>
      </p:sp>
      <p:sp>
        <p:nvSpPr>
          <p:cNvPr id="16" name="TextBox 16"/>
          <p:cNvSpPr txBox="1"/>
          <p:nvPr/>
        </p:nvSpPr>
        <p:spPr>
          <a:xfrm>
            <a:off x="6870700" y="32258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Ongoing Pricing Optimization</a:t>
            </a:r>
            <a:endParaRPr lang="en-US" sz="1100"/>
          </a:p>
        </p:txBody>
      </p:sp>
      <p:sp>
        <p:nvSpPr>
          <p:cNvPr id="17" name="TextBox 17"/>
          <p:cNvSpPr txBox="1"/>
          <p:nvPr/>
        </p:nvSpPr>
        <p:spPr>
          <a:xfrm>
            <a:off x="762000" y="38989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Conducting thorough market research to identify customer willingness to pay, competitor pricing structures, and perceived product value will enhance pricing strategy effectiveness and market positioning.</a:t>
            </a:r>
            <a:endParaRPr lang="en-US" sz="1100"/>
          </a:p>
        </p:txBody>
      </p:sp>
      <p:sp>
        <p:nvSpPr>
          <p:cNvPr id="18" name="TextBox 18"/>
          <p:cNvSpPr txBox="1"/>
          <p:nvPr/>
        </p:nvSpPr>
        <p:spPr>
          <a:xfrm>
            <a:off x="3810000" y="38989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Implementing varied revenue streams, such as product sales, subscriptions, and consulting services, will mitigate financial risks and create stable income sources for sustainable growth.</a:t>
            </a:r>
            <a:endParaRPr lang="en-US" sz="1100"/>
          </a:p>
        </p:txBody>
      </p:sp>
      <p:sp>
        <p:nvSpPr>
          <p:cNvPr id="19" name="TextBox 19"/>
          <p:cNvSpPr txBox="1"/>
          <p:nvPr/>
        </p:nvSpPr>
        <p:spPr>
          <a:xfrm>
            <a:off x="6870700" y="38989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Regularly reviewing sales data and customer feedback will enable GreenTech Innovations to adjust pricing strategies dynamically, ensuring alignment with market trends and consumer expectations.</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120900"/>
            <a:ext cx="3810000" cy="17145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095500"/>
            <a:ext cx="635000" cy="25400"/>
          </a:xfrm>
          <a:prstGeom prst="rect">
            <a:avLst/>
          </a:prstGeom>
          <a:solidFill>
            <a:srgbClr val="FFFFFF"/>
          </a:solidFill>
        </p:spPr>
      </p:sp>
      <p:sp>
        <p:nvSpPr>
          <p:cNvPr id="8" name="TextBox 8"/>
          <p:cNvSpPr txBox="1"/>
          <p:nvPr/>
        </p:nvSpPr>
        <p:spPr>
          <a:xfrm>
            <a:off x="5461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Visual Representation of Business Model</a:t>
            </a:r>
            <a:endParaRPr lang="en-US" sz="1100"/>
          </a:p>
        </p:txBody>
      </p:sp>
      <p:sp>
        <p:nvSpPr>
          <p:cNvPr id="9" name="TextBox 9"/>
          <p:cNvSpPr txBox="1"/>
          <p:nvPr/>
        </p:nvSpPr>
        <p:spPr>
          <a:xfrm>
            <a:off x="5461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Cohesive Visual Framework</a:t>
            </a:r>
            <a:endParaRPr lang="en-US" sz="1100"/>
          </a:p>
        </p:txBody>
      </p:sp>
      <p:sp>
        <p:nvSpPr>
          <p:cNvPr id="10" name="TextBox 10"/>
          <p:cNvSpPr txBox="1"/>
          <p:nvPr/>
        </p:nvSpPr>
        <p:spPr>
          <a:xfrm>
            <a:off x="5461000" y="2768600"/>
            <a:ext cx="38100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A well-structured visual representation integrates key components of the business model, such as revenue streams, pricing strategies, and customer segments, into a unified graphic that enhances investor understanding and engagement.</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Competitive Analysis</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6</a:t>
            </a:r>
            <a:endParaRPr lang="en-US"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10200" y="2374900"/>
            <a:ext cx="3810000" cy="16383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2222500"/>
            <a:ext cx="635000" cy="25400"/>
          </a:xfrm>
          <a:prstGeom prst="rect">
            <a:avLst/>
          </a:prstGeom>
          <a:solidFill>
            <a:srgbClr val="FFFFFF"/>
          </a:solidFill>
        </p:spPr>
      </p:sp>
      <p:sp>
        <p:nvSpPr>
          <p:cNvPr id="8" name="TextBox 8"/>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Key Competitors Overview</a:t>
            </a:r>
            <a:endParaRPr lang="en-US" sz="1100"/>
          </a:p>
        </p:txBody>
      </p:sp>
      <p:sp>
        <p:nvSpPr>
          <p:cNvPr id="9" name="TextBox 9"/>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FFFFFF"/>
                </a:solidFill>
                <a:latin typeface="Poppins ExtraBold" panose="00000900000000000000" charset="0"/>
              </a:rPr>
              <a:t>Strategic Market Insights</a:t>
            </a:r>
            <a:endParaRPr lang="en-US" sz="1100"/>
          </a:p>
        </p:txBody>
      </p:sp>
      <p:sp>
        <p:nvSpPr>
          <p:cNvPr id="10" name="TextBox 10"/>
          <p:cNvSpPr txBox="1"/>
          <p:nvPr/>
        </p:nvSpPr>
        <p:spPr>
          <a:xfrm>
            <a:off x="5410200" y="27432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Analyzing competitors' market strategies reveals their strengths in brand loyalty, innovative product offerings, and effective supply chain management, which GreenTech Innovations can leverage to enhance its competitive positioning and identify potential gaps in the market.</a:t>
            </a:r>
            <a:endParaRPr lang="en-US"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6972300"/>
          </a:xfrm>
          <a:prstGeom prst="rect">
            <a:avLst/>
          </a:prstGeom>
          <a:solidFill>
            <a:srgbClr val="FFFFFF"/>
          </a:solidFill>
        </p:spPr>
      </p:sp>
      <p:pic>
        <p:nvPicPr>
          <p:cNvPr id="3" name="Picture 3"/>
          <p:cNvPicPr>
            <a:picLocks noChangeAspect="1"/>
          </p:cNvPicPr>
          <p:nvPr/>
        </p:nvPicPr>
        <p:blipFill>
          <a:blip r:embed="rId1"/>
          <a:srcRect l="6000" r="6000"/>
          <a:stretch>
            <a:fillRect/>
          </a:stretch>
        </p:blipFill>
        <p:spPr>
          <a:xfrm>
            <a:off x="0" y="0"/>
            <a:ext cx="3454400" cy="6972300"/>
          </a:xfrm>
          <a:prstGeom prst="rect">
            <a:avLst/>
          </a:prstGeom>
        </p:spPr>
      </p:pic>
      <p:sp>
        <p:nvSpPr>
          <p:cNvPr id="4" name="AutoShape 4"/>
          <p:cNvSpPr/>
          <p:nvPr/>
        </p:nvSpPr>
        <p:spPr>
          <a:xfrm>
            <a:off x="4064000" y="1460500"/>
            <a:ext cx="5829300" cy="1435100"/>
          </a:xfrm>
          <a:prstGeom prst="roundRect">
            <a:avLst>
              <a:gd name="adj" fmla="val 14159"/>
            </a:avLst>
          </a:prstGeom>
          <a:solidFill>
            <a:srgbClr val="EBF2FF"/>
          </a:solidFill>
          <a:ln w="12700">
            <a:solidFill>
              <a:srgbClr val="DAE8F8"/>
            </a:solidFill>
          </a:ln>
        </p:spPr>
      </p:sp>
      <p:sp>
        <p:nvSpPr>
          <p:cNvPr id="5" name="AutoShape 5"/>
          <p:cNvSpPr/>
          <p:nvPr/>
        </p:nvSpPr>
        <p:spPr>
          <a:xfrm>
            <a:off x="4064000" y="3111500"/>
            <a:ext cx="5829300" cy="1435100"/>
          </a:xfrm>
          <a:prstGeom prst="roundRect">
            <a:avLst>
              <a:gd name="adj" fmla="val 14159"/>
            </a:avLst>
          </a:prstGeom>
          <a:solidFill>
            <a:srgbClr val="EBF2FF"/>
          </a:solidFill>
          <a:ln w="12700">
            <a:solidFill>
              <a:srgbClr val="DAE8F8"/>
            </a:solidFill>
          </a:ln>
        </p:spPr>
      </p:sp>
      <p:sp>
        <p:nvSpPr>
          <p:cNvPr id="6" name="AutoShape 6"/>
          <p:cNvSpPr/>
          <p:nvPr/>
        </p:nvSpPr>
        <p:spPr>
          <a:xfrm>
            <a:off x="4064000" y="4762500"/>
            <a:ext cx="5829300" cy="1435100"/>
          </a:xfrm>
          <a:prstGeom prst="roundRect">
            <a:avLst>
              <a:gd name="adj" fmla="val 14159"/>
            </a:avLst>
          </a:prstGeom>
          <a:solidFill>
            <a:srgbClr val="EBF2FF"/>
          </a:solidFill>
          <a:ln w="12700">
            <a:solidFill>
              <a:srgbClr val="DAE8F8"/>
            </a:solidFill>
          </a:ln>
        </p:spPr>
      </p:sp>
      <p:sp>
        <p:nvSpPr>
          <p:cNvPr id="7" name="AutoShape 7"/>
          <p:cNvSpPr/>
          <p:nvPr/>
        </p:nvSpPr>
        <p:spPr>
          <a:xfrm>
            <a:off x="0" y="0"/>
            <a:ext cx="3454400" cy="6972300"/>
          </a:xfrm>
          <a:prstGeom prst="rect">
            <a:avLst/>
          </a:prstGeom>
          <a:solidFill>
            <a:srgbClr val="000000">
              <a:alpha val="0"/>
            </a:srgbClr>
          </a:solidFill>
        </p:spPr>
      </p:sp>
      <p:sp>
        <p:nvSpPr>
          <p:cNvPr id="8" name="AutoShape 8"/>
          <p:cNvSpPr/>
          <p:nvPr/>
        </p:nvSpPr>
        <p:spPr>
          <a:xfrm>
            <a:off x="4064000" y="1600200"/>
            <a:ext cx="0" cy="1130300"/>
          </a:xfrm>
          <a:prstGeom prst="rect">
            <a:avLst/>
          </a:prstGeom>
          <a:solidFill>
            <a:srgbClr val="FFFFFF"/>
          </a:solidFill>
        </p:spPr>
      </p:sp>
      <p:sp>
        <p:nvSpPr>
          <p:cNvPr id="9" name="AutoShape 9"/>
          <p:cNvSpPr/>
          <p:nvPr/>
        </p:nvSpPr>
        <p:spPr>
          <a:xfrm>
            <a:off x="4064000" y="3251200"/>
            <a:ext cx="0" cy="1130300"/>
          </a:xfrm>
          <a:prstGeom prst="rect">
            <a:avLst/>
          </a:prstGeom>
          <a:solidFill>
            <a:srgbClr val="FFFFFF"/>
          </a:solidFill>
        </p:spPr>
      </p:sp>
      <p:sp>
        <p:nvSpPr>
          <p:cNvPr id="10" name="AutoShape 10"/>
          <p:cNvSpPr/>
          <p:nvPr/>
        </p:nvSpPr>
        <p:spPr>
          <a:xfrm>
            <a:off x="4064000" y="4902200"/>
            <a:ext cx="0" cy="11303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064000" y="457200"/>
            <a:ext cx="58293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Poppins ExtraBold" panose="00000900000000000000" charset="0"/>
              </a:rPr>
              <a:t>Unique Competitive Advantages</a:t>
            </a:r>
            <a:endParaRPr lang="en-US" sz="1100"/>
          </a:p>
        </p:txBody>
      </p:sp>
      <p:sp>
        <p:nvSpPr>
          <p:cNvPr id="13" name="TextBox 13"/>
          <p:cNvSpPr txBox="1"/>
          <p:nvPr/>
        </p:nvSpPr>
        <p:spPr>
          <a:xfrm>
            <a:off x="4279900" y="1676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Innovative Product Development</a:t>
            </a:r>
            <a:endParaRPr lang="en-US" sz="1100"/>
          </a:p>
        </p:txBody>
      </p:sp>
      <p:sp>
        <p:nvSpPr>
          <p:cNvPr id="14" name="TextBox 14"/>
          <p:cNvSpPr txBox="1"/>
          <p:nvPr/>
        </p:nvSpPr>
        <p:spPr>
          <a:xfrm>
            <a:off x="4279900" y="3327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Sustainability Commitment</a:t>
            </a:r>
            <a:endParaRPr lang="en-US" sz="1100"/>
          </a:p>
        </p:txBody>
      </p:sp>
      <p:sp>
        <p:nvSpPr>
          <p:cNvPr id="15" name="TextBox 15"/>
          <p:cNvSpPr txBox="1"/>
          <p:nvPr/>
        </p:nvSpPr>
        <p:spPr>
          <a:xfrm>
            <a:off x="4279900" y="4978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Strategic Industry Collaborations</a:t>
            </a:r>
            <a:endParaRPr lang="en-US" sz="1100"/>
          </a:p>
        </p:txBody>
      </p:sp>
      <p:sp>
        <p:nvSpPr>
          <p:cNvPr id="16" name="TextBox 16"/>
          <p:cNvSpPr txBox="1"/>
          <p:nvPr/>
        </p:nvSpPr>
        <p:spPr>
          <a:xfrm>
            <a:off x="4279900" y="20574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Cutting-edge technology integration</a:t>
            </a:r>
            <a:endParaRPr lang="en-US" sz="1100"/>
          </a:p>
        </p:txBody>
      </p:sp>
      <p:sp>
        <p:nvSpPr>
          <p:cNvPr id="17" name="TextBox 17"/>
          <p:cNvSpPr txBox="1"/>
          <p:nvPr/>
        </p:nvSpPr>
        <p:spPr>
          <a:xfrm>
            <a:off x="4279900" y="22606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Sustainable design principles</a:t>
            </a:r>
            <a:endParaRPr lang="en-US" sz="1100"/>
          </a:p>
        </p:txBody>
      </p:sp>
      <p:sp>
        <p:nvSpPr>
          <p:cNvPr id="18" name="TextBox 18"/>
          <p:cNvSpPr txBox="1"/>
          <p:nvPr/>
        </p:nvSpPr>
        <p:spPr>
          <a:xfrm>
            <a:off x="4279900" y="24765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Continuous R&amp;D investment</a:t>
            </a:r>
            <a:endParaRPr lang="en-US" sz="1100"/>
          </a:p>
        </p:txBody>
      </p:sp>
      <p:sp>
        <p:nvSpPr>
          <p:cNvPr id="19" name="TextBox 19"/>
          <p:cNvSpPr txBox="1"/>
          <p:nvPr/>
        </p:nvSpPr>
        <p:spPr>
          <a:xfrm>
            <a:off x="4279900" y="37084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Eco-friendly manufacturing processes</a:t>
            </a:r>
            <a:endParaRPr lang="en-US" sz="1100"/>
          </a:p>
        </p:txBody>
      </p:sp>
      <p:sp>
        <p:nvSpPr>
          <p:cNvPr id="20" name="TextBox 20"/>
          <p:cNvSpPr txBox="1"/>
          <p:nvPr/>
        </p:nvSpPr>
        <p:spPr>
          <a:xfrm>
            <a:off x="4279900" y="39116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Reduced carbon footprint initiatives</a:t>
            </a:r>
            <a:endParaRPr lang="en-US" sz="1100"/>
          </a:p>
        </p:txBody>
      </p:sp>
      <p:sp>
        <p:nvSpPr>
          <p:cNvPr id="21" name="TextBox 21"/>
          <p:cNvSpPr txBox="1"/>
          <p:nvPr/>
        </p:nvSpPr>
        <p:spPr>
          <a:xfrm>
            <a:off x="4279900" y="41275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Strong brand loyalty cultivation</a:t>
            </a:r>
            <a:endParaRPr lang="en-US" sz="1100"/>
          </a:p>
        </p:txBody>
      </p:sp>
      <p:sp>
        <p:nvSpPr>
          <p:cNvPr id="22" name="TextBox 22"/>
          <p:cNvSpPr txBox="1"/>
          <p:nvPr/>
        </p:nvSpPr>
        <p:spPr>
          <a:xfrm>
            <a:off x="4279900" y="53594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Partnerships with key organizations</a:t>
            </a:r>
            <a:endParaRPr lang="en-US" sz="1100"/>
          </a:p>
        </p:txBody>
      </p:sp>
      <p:sp>
        <p:nvSpPr>
          <p:cNvPr id="23" name="TextBox 23"/>
          <p:cNvSpPr txBox="1"/>
          <p:nvPr/>
        </p:nvSpPr>
        <p:spPr>
          <a:xfrm>
            <a:off x="4279900" y="55626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Access to advanced technologies</a:t>
            </a:r>
            <a:endParaRPr lang="en-US" sz="1100"/>
          </a:p>
        </p:txBody>
      </p:sp>
      <p:sp>
        <p:nvSpPr>
          <p:cNvPr id="24" name="TextBox 24"/>
          <p:cNvSpPr txBox="1"/>
          <p:nvPr/>
        </p:nvSpPr>
        <p:spPr>
          <a:xfrm>
            <a:off x="4279900" y="57785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Enhanced market credibility and visibility</a:t>
            </a:r>
            <a:endParaRPr lang="en-US"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762000" y="2044700"/>
            <a:ext cx="4356100" cy="1435100"/>
          </a:xfrm>
          <a:prstGeom prst="rect">
            <a:avLst/>
          </a:prstGeom>
          <a:solidFill>
            <a:srgbClr val="000000">
              <a:alpha val="0"/>
            </a:srgbClr>
          </a:solidFill>
        </p:spPr>
      </p:sp>
      <p:sp>
        <p:nvSpPr>
          <p:cNvPr id="5" name="AutoShape 5"/>
          <p:cNvSpPr/>
          <p:nvPr/>
        </p:nvSpPr>
        <p:spPr>
          <a:xfrm>
            <a:off x="5321300" y="2044700"/>
            <a:ext cx="4356100" cy="1435100"/>
          </a:xfrm>
          <a:prstGeom prst="rect">
            <a:avLst/>
          </a:prstGeom>
          <a:solidFill>
            <a:srgbClr val="000000">
              <a:alpha val="0"/>
            </a:srgbClr>
          </a:solidFill>
        </p:spPr>
      </p:sp>
      <p:sp>
        <p:nvSpPr>
          <p:cNvPr id="6" name="AutoShape 6"/>
          <p:cNvSpPr/>
          <p:nvPr/>
        </p:nvSpPr>
        <p:spPr>
          <a:xfrm>
            <a:off x="762000" y="3695700"/>
            <a:ext cx="4356100" cy="1714500"/>
          </a:xfrm>
          <a:prstGeom prst="rect">
            <a:avLst/>
          </a:prstGeom>
          <a:solidFill>
            <a:srgbClr val="000000">
              <a:alpha val="0"/>
            </a:srgbClr>
          </a:solidFill>
        </p:spPr>
      </p:sp>
      <p:sp>
        <p:nvSpPr>
          <p:cNvPr id="7" name="AutoShape 7"/>
          <p:cNvSpPr/>
          <p:nvPr/>
        </p:nvSpPr>
        <p:spPr>
          <a:xfrm>
            <a:off x="5321300" y="3695700"/>
            <a:ext cx="4356100" cy="1714500"/>
          </a:xfrm>
          <a:prstGeom prst="rect">
            <a:avLst/>
          </a:prstGeom>
          <a:solidFill>
            <a:srgbClr val="000000">
              <a:alpha val="0"/>
            </a:srgbClr>
          </a:solidFill>
        </p:spPr>
      </p:sp>
      <p:pic>
        <p:nvPicPr>
          <p:cNvPr id="8" name="Picture 8"/>
          <p:cNvPicPr>
            <a:picLocks noChangeAspect="1"/>
          </p:cNvPicPr>
          <p:nvPr/>
        </p:nvPicPr>
        <p:blipFill>
          <a:blip r:embed="rId2"/>
          <a:srcRect/>
          <a:stretch>
            <a:fillRect/>
          </a:stretch>
        </p:blipFill>
        <p:spPr>
          <a:xfrm>
            <a:off x="3924300" y="2298700"/>
            <a:ext cx="1193800" cy="1193800"/>
          </a:xfrm>
          <a:prstGeom prst="rect">
            <a:avLst/>
          </a:prstGeom>
        </p:spPr>
      </p:pic>
      <p:pic>
        <p:nvPicPr>
          <p:cNvPr id="9" name="Picture 9"/>
          <p:cNvPicPr>
            <a:picLocks noChangeAspect="1"/>
          </p:cNvPicPr>
          <p:nvPr/>
        </p:nvPicPr>
        <p:blipFill>
          <a:blip r:embed="rId3"/>
          <a:srcRect/>
          <a:stretch>
            <a:fillRect/>
          </a:stretch>
        </p:blipFill>
        <p:spPr>
          <a:xfrm>
            <a:off x="5321300" y="2298700"/>
            <a:ext cx="1193800" cy="1193800"/>
          </a:xfrm>
          <a:prstGeom prst="rect">
            <a:avLst/>
          </a:prstGeom>
        </p:spPr>
      </p:pic>
      <p:pic>
        <p:nvPicPr>
          <p:cNvPr id="10" name="Picture 10"/>
          <p:cNvPicPr>
            <a:picLocks noChangeAspect="1"/>
          </p:cNvPicPr>
          <p:nvPr/>
        </p:nvPicPr>
        <p:blipFill>
          <a:blip r:embed="rId4"/>
          <a:srcRect/>
          <a:stretch>
            <a:fillRect/>
          </a:stretch>
        </p:blipFill>
        <p:spPr>
          <a:xfrm>
            <a:off x="3924300" y="3695700"/>
            <a:ext cx="1193800" cy="1193800"/>
          </a:xfrm>
          <a:prstGeom prst="rect">
            <a:avLst/>
          </a:prstGeom>
        </p:spPr>
      </p:pic>
      <p:pic>
        <p:nvPicPr>
          <p:cNvPr id="11" name="Picture 11"/>
          <p:cNvPicPr>
            <a:picLocks noChangeAspect="1"/>
          </p:cNvPicPr>
          <p:nvPr/>
        </p:nvPicPr>
        <p:blipFill>
          <a:blip r:embed="rId5"/>
          <a:srcRect/>
          <a:stretch>
            <a:fillRect/>
          </a:stretch>
        </p:blipFill>
        <p:spPr>
          <a:xfrm>
            <a:off x="5321300" y="3695700"/>
            <a:ext cx="1193800" cy="1193800"/>
          </a:xfrm>
          <a:prstGeom prst="rect">
            <a:avLst/>
          </a:prstGeom>
        </p:spPr>
      </p:pic>
      <p:sp>
        <p:nvSpPr>
          <p:cNvPr id="12" name="TextBox 12"/>
          <p:cNvSpPr txBox="1"/>
          <p:nvPr/>
        </p:nvSpPr>
        <p:spPr>
          <a:xfrm>
            <a:off x="4191000" y="2565400"/>
            <a:ext cx="660400" cy="660400"/>
          </a:xfrm>
          <a:prstGeom prst="rect">
            <a:avLst/>
          </a:prstGeom>
          <a:solidFill>
            <a:srgbClr val="000000">
              <a:alpha val="0"/>
            </a:srgbClr>
          </a:solidFill>
        </p:spPr>
        <p:txBody>
          <a:bodyPr lIns="0" tIns="0" rIns="0" bIns="0" rtlCol="0" anchor="ctr"/>
          <a:lstStyle/>
          <a:p>
            <a:pPr indent="0" algn="ctr">
              <a:lnSpc>
                <a:spcPct val="100000"/>
              </a:lnSpc>
              <a:defRPr/>
            </a:pPr>
            <a:r>
              <a:rPr lang="en-US" sz="2600" b="1">
                <a:solidFill>
                  <a:srgbClr val="162B65"/>
                </a:solidFill>
                <a:latin typeface="Poppins ExtraBold" panose="00000900000000000000" charset="0"/>
              </a:rPr>
              <a:t>01</a:t>
            </a:r>
            <a:endParaRPr lang="en-US" sz="1100"/>
          </a:p>
        </p:txBody>
      </p:sp>
      <p:sp>
        <p:nvSpPr>
          <p:cNvPr id="13" name="TextBox 13"/>
          <p:cNvSpPr txBox="1"/>
          <p:nvPr/>
        </p:nvSpPr>
        <p:spPr>
          <a:xfrm>
            <a:off x="5588000" y="2565400"/>
            <a:ext cx="660400" cy="660400"/>
          </a:xfrm>
          <a:prstGeom prst="rect">
            <a:avLst/>
          </a:prstGeom>
          <a:solidFill>
            <a:srgbClr val="000000">
              <a:alpha val="0"/>
            </a:srgbClr>
          </a:solidFill>
        </p:spPr>
        <p:txBody>
          <a:bodyPr lIns="0" tIns="0" rIns="0" bIns="0" rtlCol="0" anchor="ctr"/>
          <a:lstStyle/>
          <a:p>
            <a:pPr indent="0" algn="ctr">
              <a:lnSpc>
                <a:spcPct val="100000"/>
              </a:lnSpc>
              <a:defRPr/>
            </a:pPr>
            <a:r>
              <a:rPr lang="en-US" sz="2600" b="1">
                <a:solidFill>
                  <a:srgbClr val="162B65"/>
                </a:solidFill>
                <a:latin typeface="Poppins ExtraBold" panose="00000900000000000000" charset="0"/>
              </a:rPr>
              <a:t>02</a:t>
            </a:r>
            <a:endParaRPr lang="en-US" sz="1100"/>
          </a:p>
        </p:txBody>
      </p:sp>
      <p:sp>
        <p:nvSpPr>
          <p:cNvPr id="14" name="TextBox 14"/>
          <p:cNvSpPr txBox="1"/>
          <p:nvPr/>
        </p:nvSpPr>
        <p:spPr>
          <a:xfrm>
            <a:off x="4191000" y="3962400"/>
            <a:ext cx="660400" cy="660400"/>
          </a:xfrm>
          <a:prstGeom prst="rect">
            <a:avLst/>
          </a:prstGeom>
          <a:solidFill>
            <a:srgbClr val="000000">
              <a:alpha val="0"/>
            </a:srgbClr>
          </a:solidFill>
        </p:spPr>
        <p:txBody>
          <a:bodyPr lIns="0" tIns="0" rIns="0" bIns="0" rtlCol="0" anchor="ctr"/>
          <a:lstStyle/>
          <a:p>
            <a:pPr indent="0" algn="ctr">
              <a:lnSpc>
                <a:spcPct val="100000"/>
              </a:lnSpc>
              <a:defRPr/>
            </a:pPr>
            <a:r>
              <a:rPr lang="en-US" sz="2600" b="1">
                <a:solidFill>
                  <a:srgbClr val="162B65"/>
                </a:solidFill>
                <a:latin typeface="Poppins ExtraBold" panose="00000900000000000000" charset="0"/>
              </a:rPr>
              <a:t>03</a:t>
            </a:r>
            <a:endParaRPr lang="en-US" sz="1100"/>
          </a:p>
        </p:txBody>
      </p:sp>
      <p:sp>
        <p:nvSpPr>
          <p:cNvPr id="15" name="TextBox 15"/>
          <p:cNvSpPr txBox="1"/>
          <p:nvPr/>
        </p:nvSpPr>
        <p:spPr>
          <a:xfrm>
            <a:off x="5588000" y="3962400"/>
            <a:ext cx="660400" cy="660400"/>
          </a:xfrm>
          <a:prstGeom prst="rect">
            <a:avLst/>
          </a:prstGeom>
          <a:solidFill>
            <a:srgbClr val="000000">
              <a:alpha val="0"/>
            </a:srgbClr>
          </a:solidFill>
        </p:spPr>
        <p:txBody>
          <a:bodyPr lIns="0" tIns="0" rIns="0" bIns="0" rtlCol="0" anchor="ctr"/>
          <a:lstStyle/>
          <a:p>
            <a:pPr indent="0" algn="ctr">
              <a:lnSpc>
                <a:spcPct val="100000"/>
              </a:lnSpc>
              <a:defRPr/>
            </a:pPr>
            <a:r>
              <a:rPr lang="en-US" sz="2600" b="1">
                <a:solidFill>
                  <a:srgbClr val="162B65"/>
                </a:solidFill>
                <a:latin typeface="Poppins ExtraBold" panose="00000900000000000000" charset="0"/>
              </a:rPr>
              <a:t>04</a:t>
            </a:r>
            <a:endParaRPr lang="en-US" sz="1100"/>
          </a:p>
        </p:txBody>
      </p:sp>
      <p:sp>
        <p:nvSpPr>
          <p:cNvPr id="16" name="TextBox 16"/>
          <p:cNvSpPr txBox="1"/>
          <p:nvPr/>
        </p:nvSpPr>
        <p:spPr>
          <a:xfrm>
            <a:off x="762000" y="355600"/>
            <a:ext cx="889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Poppins ExtraBold" panose="00000900000000000000" charset="0"/>
              </a:rPr>
              <a:t>SWOT Analysis</a:t>
            </a:r>
            <a:endParaRPr lang="en-US" sz="1100"/>
          </a:p>
        </p:txBody>
      </p:sp>
      <p:sp>
        <p:nvSpPr>
          <p:cNvPr id="17" name="TextBox 17"/>
          <p:cNvSpPr txBox="1"/>
          <p:nvPr/>
        </p:nvSpPr>
        <p:spPr>
          <a:xfrm>
            <a:off x="762000" y="2044700"/>
            <a:ext cx="2959100" cy="266700"/>
          </a:xfrm>
          <a:prstGeom prst="rect">
            <a:avLst/>
          </a:prstGeom>
          <a:solidFill>
            <a:srgbClr val="000000">
              <a:alpha val="0"/>
            </a:srgbClr>
          </a:solidFill>
        </p:spPr>
        <p:txBody>
          <a:bodyPr lIns="0" tIns="0" rIns="0" bIns="0" rtlCol="0" anchor="ctr"/>
          <a:lstStyle/>
          <a:p>
            <a:pPr indent="0" algn="r">
              <a:lnSpc>
                <a:spcPct val="100000"/>
              </a:lnSpc>
              <a:defRPr/>
            </a:pPr>
            <a:r>
              <a:rPr lang="en-US" sz="1800" b="1">
                <a:solidFill>
                  <a:srgbClr val="000000"/>
                </a:solidFill>
                <a:latin typeface="Poppins ExtraBold" panose="00000900000000000000" charset="0"/>
              </a:rPr>
              <a:t>Innovative Product Portfolio</a:t>
            </a:r>
            <a:endParaRPr lang="en-US" sz="1100"/>
          </a:p>
        </p:txBody>
      </p:sp>
      <p:sp>
        <p:nvSpPr>
          <p:cNvPr id="18" name="TextBox 18"/>
          <p:cNvSpPr txBox="1"/>
          <p:nvPr/>
        </p:nvSpPr>
        <p:spPr>
          <a:xfrm>
            <a:off x="6718300" y="2044700"/>
            <a:ext cx="29591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Brand Visibility Challenges</a:t>
            </a:r>
            <a:endParaRPr lang="en-US" sz="1100"/>
          </a:p>
        </p:txBody>
      </p:sp>
      <p:sp>
        <p:nvSpPr>
          <p:cNvPr id="19" name="TextBox 19"/>
          <p:cNvSpPr txBox="1"/>
          <p:nvPr/>
        </p:nvSpPr>
        <p:spPr>
          <a:xfrm>
            <a:off x="762000" y="3695700"/>
            <a:ext cx="2959100" cy="546100"/>
          </a:xfrm>
          <a:prstGeom prst="rect">
            <a:avLst/>
          </a:prstGeom>
          <a:solidFill>
            <a:srgbClr val="000000">
              <a:alpha val="0"/>
            </a:srgbClr>
          </a:solidFill>
        </p:spPr>
        <p:txBody>
          <a:bodyPr lIns="0" tIns="0" rIns="0" bIns="0" rtlCol="0" anchor="ctr"/>
          <a:lstStyle/>
          <a:p>
            <a:pPr indent="0" algn="r">
              <a:lnSpc>
                <a:spcPct val="100000"/>
              </a:lnSpc>
              <a:defRPr/>
            </a:pPr>
            <a:r>
              <a:rPr lang="en-US" sz="1800" b="1">
                <a:solidFill>
                  <a:srgbClr val="000000"/>
                </a:solidFill>
                <a:latin typeface="Poppins ExtraBold" panose="00000900000000000000" charset="0"/>
              </a:rPr>
              <a:t>Expanding Sustainable Market</a:t>
            </a:r>
            <a:endParaRPr lang="en-US" sz="1100"/>
          </a:p>
        </p:txBody>
      </p:sp>
      <p:sp>
        <p:nvSpPr>
          <p:cNvPr id="20" name="TextBox 20"/>
          <p:cNvSpPr txBox="1"/>
          <p:nvPr/>
        </p:nvSpPr>
        <p:spPr>
          <a:xfrm>
            <a:off x="6718300" y="3695700"/>
            <a:ext cx="29591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Regulatory Compliance Risks</a:t>
            </a:r>
            <a:endParaRPr lang="en-US" sz="1100"/>
          </a:p>
        </p:txBody>
      </p:sp>
      <p:sp>
        <p:nvSpPr>
          <p:cNvPr id="21" name="TextBox 21"/>
          <p:cNvSpPr txBox="1"/>
          <p:nvPr/>
        </p:nvSpPr>
        <p:spPr>
          <a:xfrm>
            <a:off x="762000" y="2425700"/>
            <a:ext cx="2959100" cy="1054100"/>
          </a:xfrm>
          <a:prstGeom prst="rect">
            <a:avLst/>
          </a:prstGeom>
          <a:solidFill>
            <a:srgbClr val="000000">
              <a:alpha val="0"/>
            </a:srgbClr>
          </a:solidFill>
        </p:spPr>
        <p:txBody>
          <a:bodyPr lIns="0" tIns="0" rIns="0" bIns="0" rtlCol="0" anchor="ctr"/>
          <a:lstStyle/>
          <a:p>
            <a:pPr indent="0" algn="r">
              <a:lnSpc>
                <a:spcPct val="100000"/>
              </a:lnSpc>
              <a:defRPr/>
            </a:pPr>
            <a:r>
              <a:rPr lang="en-US" sz="1400" b="0">
                <a:solidFill>
                  <a:srgbClr val="000000"/>
                </a:solidFill>
                <a:latin typeface="Poppins ExtraBold" panose="00000900000000000000" charset="0"/>
              </a:rPr>
              <a:t>GreenTech Innovations offers unique eco-friendly technologies that address critical environmental challenges, enhancing market competitiveness and attracting eco-conscious consumers.</a:t>
            </a:r>
            <a:endParaRPr lang="en-US" sz="1100"/>
          </a:p>
        </p:txBody>
      </p:sp>
      <p:sp>
        <p:nvSpPr>
          <p:cNvPr id="22" name="TextBox 22"/>
          <p:cNvSpPr txBox="1"/>
          <p:nvPr/>
        </p:nvSpPr>
        <p:spPr>
          <a:xfrm>
            <a:off x="6718300" y="2425700"/>
            <a:ext cx="29591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As a new entrant, the company struggles with limited brand recognition, necessitating strategic marketing efforts to establish a strong market presence against established competitors.</a:t>
            </a:r>
            <a:endParaRPr lang="en-US" sz="1100"/>
          </a:p>
        </p:txBody>
      </p:sp>
      <p:sp>
        <p:nvSpPr>
          <p:cNvPr id="23" name="TextBox 23"/>
          <p:cNvSpPr txBox="1"/>
          <p:nvPr/>
        </p:nvSpPr>
        <p:spPr>
          <a:xfrm>
            <a:off x="762000" y="4343400"/>
            <a:ext cx="2959100" cy="1054100"/>
          </a:xfrm>
          <a:prstGeom prst="rect">
            <a:avLst/>
          </a:prstGeom>
          <a:solidFill>
            <a:srgbClr val="000000">
              <a:alpha val="0"/>
            </a:srgbClr>
          </a:solidFill>
        </p:spPr>
        <p:txBody>
          <a:bodyPr lIns="0" tIns="0" rIns="0" bIns="0" rtlCol="0" anchor="ctr"/>
          <a:lstStyle/>
          <a:p>
            <a:pPr indent="0" algn="r">
              <a:lnSpc>
                <a:spcPct val="100000"/>
              </a:lnSpc>
              <a:defRPr/>
            </a:pPr>
            <a:r>
              <a:rPr lang="en-US" sz="1400" b="0">
                <a:solidFill>
                  <a:srgbClr val="000000"/>
                </a:solidFill>
                <a:latin typeface="Poppins ExtraBold" panose="00000900000000000000" charset="0"/>
              </a:rPr>
              <a:t>The rising global demand for sustainable products presents significant growth opportunities, allowing GreenTech to capitalize on consumer trends favoring eco-friendly solutions.</a:t>
            </a:r>
            <a:endParaRPr lang="en-US" sz="1100"/>
          </a:p>
        </p:txBody>
      </p:sp>
      <p:sp>
        <p:nvSpPr>
          <p:cNvPr id="24" name="TextBox 24"/>
          <p:cNvSpPr txBox="1"/>
          <p:nvPr/>
        </p:nvSpPr>
        <p:spPr>
          <a:xfrm>
            <a:off x="6718300" y="4064000"/>
            <a:ext cx="29591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Potential changes in environmental regulations may impose additional operational costs, impacting profitability and necessitating agile responses to maintain compliance and market relevance.</a:t>
            </a:r>
            <a:endParaRPr lang="en-US"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Financial Projections</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7</a:t>
            </a:r>
            <a:endParaRPr lang="en-US"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3000" r="13000"/>
          <a:stretch>
            <a:fillRect/>
          </a:stretch>
        </p:blipFill>
        <p:spPr>
          <a:xfrm>
            <a:off x="0" y="0"/>
            <a:ext cx="10388600" cy="7759700"/>
          </a:xfrm>
          <a:prstGeom prst="rect">
            <a:avLst/>
          </a:prstGeom>
        </p:spPr>
      </p:pic>
      <p:sp>
        <p:nvSpPr>
          <p:cNvPr id="3" name="AutoShape 3"/>
          <p:cNvSpPr/>
          <p:nvPr/>
        </p:nvSpPr>
        <p:spPr>
          <a:xfrm>
            <a:off x="0" y="0"/>
            <a:ext cx="10388600" cy="7759700"/>
          </a:xfrm>
          <a:prstGeom prst="rect">
            <a:avLst/>
          </a:prstGeom>
          <a:solidFill>
            <a:srgbClr val="000000">
              <a:alpha val="0"/>
            </a:srgbClr>
          </a:solidFill>
        </p:spPr>
      </p:sp>
      <p:sp>
        <p:nvSpPr>
          <p:cNvPr id="4" name="AutoShape 4"/>
          <p:cNvSpPr/>
          <p:nvPr/>
        </p:nvSpPr>
        <p:spPr>
          <a:xfrm>
            <a:off x="774700" y="1917700"/>
            <a:ext cx="4216400" cy="5219700"/>
          </a:xfrm>
          <a:prstGeom prst="roundRect">
            <a:avLst>
              <a:gd name="adj" fmla="val 3614"/>
            </a:avLst>
          </a:prstGeom>
          <a:solidFill>
            <a:srgbClr val="7E8BE8"/>
          </a:solidFill>
          <a:ln w="25400">
            <a:solidFill>
              <a:srgbClr val="000000">
                <a:alpha val="0"/>
              </a:srgbClr>
            </a:solidFill>
          </a:ln>
        </p:spPr>
      </p:sp>
      <p:sp>
        <p:nvSpPr>
          <p:cNvPr id="5" name="AutoShape 5"/>
          <p:cNvSpPr/>
          <p:nvPr/>
        </p:nvSpPr>
        <p:spPr>
          <a:xfrm>
            <a:off x="5384800" y="1689100"/>
            <a:ext cx="4216400" cy="5676900"/>
          </a:xfrm>
          <a:prstGeom prst="roundRect">
            <a:avLst>
              <a:gd name="adj" fmla="val 3614"/>
            </a:avLst>
          </a:prstGeom>
          <a:solidFill>
            <a:srgbClr val="7E8BE8"/>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Poppins ExtraBold" panose="00000900000000000000" charset="0"/>
              </a:rPr>
              <a:t>Projected Revenue and Expenses</a:t>
            </a:r>
            <a:endParaRPr lang="en-US" sz="1100"/>
          </a:p>
        </p:txBody>
      </p:sp>
      <p:sp>
        <p:nvSpPr>
          <p:cNvPr id="7" name="TextBox 7"/>
          <p:cNvSpPr txBox="1"/>
          <p:nvPr/>
        </p:nvSpPr>
        <p:spPr>
          <a:xfrm>
            <a:off x="1422400" y="24511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94EAE"/>
                </a:solidFill>
                <a:latin typeface="Poppins ExtraBold" panose="00000900000000000000" charset="0"/>
              </a:rPr>
              <a:t>Revenue Growth Strategy</a:t>
            </a:r>
            <a:endParaRPr lang="en-US" sz="1100"/>
          </a:p>
        </p:txBody>
      </p:sp>
      <p:sp>
        <p:nvSpPr>
          <p:cNvPr id="8" name="TextBox 8"/>
          <p:cNvSpPr txBox="1"/>
          <p:nvPr/>
        </p:nvSpPr>
        <p:spPr>
          <a:xfrm>
            <a:off x="6019800" y="22225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94EAE"/>
                </a:solidFill>
                <a:latin typeface="Poppins ExtraBold" panose="00000900000000000000" charset="0"/>
              </a:rPr>
              <a:t>Expense Management Focus</a:t>
            </a:r>
            <a:endParaRPr lang="en-US" sz="1100"/>
          </a:p>
        </p:txBody>
      </p:sp>
      <p:sp>
        <p:nvSpPr>
          <p:cNvPr id="9" name="TextBox 9"/>
          <p:cNvSpPr txBox="1"/>
          <p:nvPr/>
        </p:nvSpPr>
        <p:spPr>
          <a:xfrm>
            <a:off x="1054100" y="35052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FFFFFF"/>
                </a:solidFill>
                <a:latin typeface="Poppins ExtraBold" panose="00000900000000000000" charset="0"/>
              </a:rPr>
              <a:t>GreenTech Innovations plans to leverage strategic marketing initiatives and partnerships to enhance brand visibility, targeting eco-conscious consumers. This approach is expected to drive revenue growth significantly, with projections indicating a steady increase in sales as market demand for sustainable technology solutions expands.</a:t>
            </a:r>
            <a:endParaRPr lang="en-US" sz="1100"/>
          </a:p>
        </p:txBody>
      </p:sp>
      <p:sp>
        <p:nvSpPr>
          <p:cNvPr id="10" name="TextBox 10"/>
          <p:cNvSpPr txBox="1"/>
          <p:nvPr/>
        </p:nvSpPr>
        <p:spPr>
          <a:xfrm>
            <a:off x="5664200" y="37338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FFFFFF"/>
                </a:solidFill>
                <a:latin typeface="Poppins ExtraBold" panose="00000900000000000000" charset="0"/>
              </a:rPr>
              <a:t>The company emphasizes disciplined expense management to ensure profitability while investing in growth. By prioritizing research and development, marketing, and operational efficiencies, GreenTech Innovations aims to maintain a healthy balance between revenue generation and cost control, fostering long-term financial sustainability.</a:t>
            </a:r>
            <a:endParaRPr lang="en-US"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3378200"/>
          </a:xfrm>
          <a:prstGeom prst="rect">
            <a:avLst/>
          </a:prstGeom>
          <a:solidFill>
            <a:srgbClr val="000000">
              <a:alpha val="0"/>
            </a:srgbClr>
          </a:solidFill>
        </p:spPr>
      </p:sp>
      <p:sp>
        <p:nvSpPr>
          <p:cNvPr id="5" name="AutoShape 5"/>
          <p:cNvSpPr/>
          <p:nvPr/>
        </p:nvSpPr>
        <p:spPr>
          <a:xfrm>
            <a:off x="3784600" y="1689100"/>
            <a:ext cx="2806700" cy="3378200"/>
          </a:xfrm>
          <a:prstGeom prst="rect">
            <a:avLst/>
          </a:prstGeom>
          <a:solidFill>
            <a:srgbClr val="000000">
              <a:alpha val="0"/>
            </a:srgbClr>
          </a:solidFill>
        </p:spPr>
      </p:sp>
      <p:sp>
        <p:nvSpPr>
          <p:cNvPr id="6" name="AutoShape 6"/>
          <p:cNvSpPr/>
          <p:nvPr/>
        </p:nvSpPr>
        <p:spPr>
          <a:xfrm>
            <a:off x="7061200" y="1689100"/>
            <a:ext cx="2806700" cy="33782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Poppins ExtraBold" panose="00000900000000000000" charset="0"/>
              </a:rPr>
              <a:t>Key Financial Metrics and ROI</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Revenue Growth Projections</a:t>
            </a:r>
            <a:endParaRPr lang="en-US" sz="1100"/>
          </a:p>
        </p:txBody>
      </p:sp>
      <p:sp>
        <p:nvSpPr>
          <p:cNvPr id="15" name="TextBox 15"/>
          <p:cNvSpPr txBox="1"/>
          <p:nvPr/>
        </p:nvSpPr>
        <p:spPr>
          <a:xfrm>
            <a:off x="3937000" y="2705100"/>
            <a:ext cx="24892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Profitability Indicators</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Investment Return Potential</a:t>
            </a:r>
            <a:endParaRPr lang="en-US" sz="1100"/>
          </a:p>
        </p:txBody>
      </p:sp>
      <p:sp>
        <p:nvSpPr>
          <p:cNvPr id="17" name="TextBox 17"/>
          <p:cNvSpPr txBox="1"/>
          <p:nvPr/>
        </p:nvSpPr>
        <p:spPr>
          <a:xfrm>
            <a:off x="5080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Anticipated revenue growth reflects a strategic response to market demand, with a forecasted increase from $1.5 million in Year 1 to $10 million by Year 5, driven by innovative product offerings and expanding market reach.</a:t>
            </a:r>
            <a:endParaRPr lang="en-US" sz="1100"/>
          </a:p>
        </p:txBody>
      </p:sp>
      <p:sp>
        <p:nvSpPr>
          <p:cNvPr id="18" name="TextBox 18"/>
          <p:cNvSpPr txBox="1"/>
          <p:nvPr/>
        </p:nvSpPr>
        <p:spPr>
          <a:xfrm>
            <a:off x="37846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A projected gross margin of 60% and a net income margin stabilizing at 10% by Year 5 highlight the company's operational efficiency and commitment to maintaining profitability while scaling operations.</a:t>
            </a:r>
            <a:endParaRPr lang="en-US" sz="1100"/>
          </a:p>
        </p:txBody>
      </p:sp>
      <p:sp>
        <p:nvSpPr>
          <p:cNvPr id="19" name="TextBox 19"/>
          <p:cNvSpPr txBox="1"/>
          <p:nvPr/>
        </p:nvSpPr>
        <p:spPr>
          <a:xfrm>
            <a:off x="70612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With an expected ROI exceeding 300% by Year 5, driven by strong revenue growth and strategic exit opportunities, GreenTech Innovations presents a compelling investment case for potential stakeholders.</a:t>
            </a:r>
            <a:endParaRPr lang="en-US"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943600"/>
          </a:xfrm>
          <a:prstGeom prst="rect">
            <a:avLst/>
          </a:prstGeom>
        </p:spPr>
      </p:pic>
      <p:sp>
        <p:nvSpPr>
          <p:cNvPr id="3" name="AutoShape 3"/>
          <p:cNvSpPr/>
          <p:nvPr/>
        </p:nvSpPr>
        <p:spPr>
          <a:xfrm>
            <a:off x="0" y="0"/>
            <a:ext cx="10388600" cy="5943600"/>
          </a:xfrm>
          <a:prstGeom prst="rect">
            <a:avLst/>
          </a:prstGeom>
          <a:solidFill>
            <a:srgbClr val="000000">
              <a:alpha val="0"/>
            </a:srgbClr>
          </a:solidFill>
        </p:spPr>
      </p:sp>
      <p:sp>
        <p:nvSpPr>
          <p:cNvPr id="4" name="AutoShape 4"/>
          <p:cNvSpPr/>
          <p:nvPr/>
        </p:nvSpPr>
        <p:spPr>
          <a:xfrm>
            <a:off x="762000" y="1473200"/>
            <a:ext cx="2743200" cy="3695700"/>
          </a:xfrm>
          <a:prstGeom prst="roundRect">
            <a:avLst>
              <a:gd name="adj" fmla="val 3703"/>
            </a:avLst>
          </a:prstGeom>
          <a:solidFill>
            <a:srgbClr val="000000">
              <a:alpha val="0"/>
            </a:srgbClr>
          </a:solidFill>
        </p:spPr>
      </p:sp>
      <p:sp>
        <p:nvSpPr>
          <p:cNvPr id="5" name="AutoShape 5"/>
          <p:cNvSpPr/>
          <p:nvPr/>
        </p:nvSpPr>
        <p:spPr>
          <a:xfrm>
            <a:off x="3810000" y="1473200"/>
            <a:ext cx="2743200" cy="3695700"/>
          </a:xfrm>
          <a:prstGeom prst="roundRect">
            <a:avLst>
              <a:gd name="adj" fmla="val 3703"/>
            </a:avLst>
          </a:prstGeom>
          <a:solidFill>
            <a:srgbClr val="000000">
              <a:alpha val="0"/>
            </a:srgbClr>
          </a:solidFill>
        </p:spPr>
      </p:sp>
      <p:sp>
        <p:nvSpPr>
          <p:cNvPr id="6" name="AutoShape 6"/>
          <p:cNvSpPr/>
          <p:nvPr/>
        </p:nvSpPr>
        <p:spPr>
          <a:xfrm>
            <a:off x="6870700" y="1473200"/>
            <a:ext cx="2743200" cy="3695700"/>
          </a:xfrm>
          <a:prstGeom prst="roundRect">
            <a:avLst>
              <a:gd name="adj" fmla="val 3703"/>
            </a:avLst>
          </a:prstGeom>
          <a:solidFill>
            <a:srgbClr val="000000">
              <a:alpha val="0"/>
            </a:srgbClr>
          </a:solidFill>
        </p:spPr>
      </p:sp>
      <p:sp>
        <p:nvSpPr>
          <p:cNvPr id="7" name="AutoShape 7"/>
          <p:cNvSpPr/>
          <p:nvPr/>
        </p:nvSpPr>
        <p:spPr>
          <a:xfrm>
            <a:off x="762000" y="5308600"/>
            <a:ext cx="2743200" cy="0"/>
          </a:xfrm>
          <a:prstGeom prst="rect">
            <a:avLst/>
          </a:prstGeom>
          <a:solidFill>
            <a:srgbClr val="000000"/>
          </a:solidFill>
        </p:spPr>
      </p:sp>
      <p:sp>
        <p:nvSpPr>
          <p:cNvPr id="8" name="AutoShape 8"/>
          <p:cNvSpPr/>
          <p:nvPr/>
        </p:nvSpPr>
        <p:spPr>
          <a:xfrm>
            <a:off x="3810000" y="5308600"/>
            <a:ext cx="2743200" cy="0"/>
          </a:xfrm>
          <a:prstGeom prst="rect">
            <a:avLst/>
          </a:prstGeom>
          <a:solidFill>
            <a:srgbClr val="000000"/>
          </a:solidFill>
        </p:spPr>
      </p:sp>
      <p:sp>
        <p:nvSpPr>
          <p:cNvPr id="9" name="AutoShape 9"/>
          <p:cNvSpPr/>
          <p:nvPr/>
        </p:nvSpPr>
        <p:spPr>
          <a:xfrm>
            <a:off x="6870700" y="5308600"/>
            <a:ext cx="2743200" cy="0"/>
          </a:xfrm>
          <a:prstGeom prst="rect">
            <a:avLst/>
          </a:prstGeom>
          <a:solidFill>
            <a:srgbClr val="000000"/>
          </a:solidFill>
        </p:spPr>
      </p:sp>
      <p:pic>
        <p:nvPicPr>
          <p:cNvPr id="10" name="Picture 10"/>
          <p:cNvPicPr>
            <a:picLocks noChangeAspect="1"/>
          </p:cNvPicPr>
          <p:nvPr/>
        </p:nvPicPr>
        <p:blipFill>
          <a:blip r:embed="rId2"/>
          <a:srcRect t="32000" b="32000"/>
          <a:stretch>
            <a:fillRect/>
          </a:stretch>
        </p:blipFill>
        <p:spPr>
          <a:xfrm>
            <a:off x="762000" y="1473200"/>
            <a:ext cx="2743200" cy="1536700"/>
          </a:xfrm>
          <a:prstGeom prst="roundRect">
            <a:avLst>
              <a:gd name="adj" fmla="val 6611"/>
            </a:avLst>
          </a:prstGeom>
        </p:spPr>
      </p:pic>
      <p:pic>
        <p:nvPicPr>
          <p:cNvPr id="11" name="Picture 11"/>
          <p:cNvPicPr>
            <a:picLocks noChangeAspect="1"/>
          </p:cNvPicPr>
          <p:nvPr/>
        </p:nvPicPr>
        <p:blipFill>
          <a:blip r:embed="rId3"/>
          <a:srcRect t="32000" b="32000"/>
          <a:stretch>
            <a:fillRect/>
          </a:stretch>
        </p:blipFill>
        <p:spPr>
          <a:xfrm>
            <a:off x="3810000" y="1473200"/>
            <a:ext cx="2743200" cy="1536700"/>
          </a:xfrm>
          <a:prstGeom prst="roundRect">
            <a:avLst>
              <a:gd name="adj" fmla="val 6611"/>
            </a:avLst>
          </a:prstGeom>
        </p:spPr>
      </p:pic>
      <p:pic>
        <p:nvPicPr>
          <p:cNvPr id="12" name="Picture 12"/>
          <p:cNvPicPr>
            <a:picLocks noChangeAspect="1"/>
          </p:cNvPicPr>
          <p:nvPr/>
        </p:nvPicPr>
        <p:blipFill>
          <a:blip r:embed="rId4"/>
          <a:srcRect t="1000" b="1000"/>
          <a:stretch>
            <a:fillRect/>
          </a:stretch>
        </p:blipFill>
        <p:spPr>
          <a:xfrm>
            <a:off x="6870700" y="14732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Poppins ExtraBold" panose="00000900000000000000" charset="0"/>
              </a:rPr>
              <a:t>Visual Aids for Financial Data</a:t>
            </a:r>
            <a:endParaRPr lang="en-US" sz="1100"/>
          </a:p>
        </p:txBody>
      </p:sp>
      <p:sp>
        <p:nvSpPr>
          <p:cNvPr id="14" name="TextBox 14"/>
          <p:cNvSpPr txBox="1"/>
          <p:nvPr/>
        </p:nvSpPr>
        <p:spPr>
          <a:xfrm>
            <a:off x="762000" y="32258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Enhancing Data Comprehension</a:t>
            </a:r>
            <a:endParaRPr lang="en-US" sz="1100"/>
          </a:p>
        </p:txBody>
      </p:sp>
      <p:sp>
        <p:nvSpPr>
          <p:cNvPr id="15" name="TextBox 15"/>
          <p:cNvSpPr txBox="1"/>
          <p:nvPr/>
        </p:nvSpPr>
        <p:spPr>
          <a:xfrm>
            <a:off x="3810000" y="32258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Engagement Through Design</a:t>
            </a:r>
            <a:endParaRPr lang="en-US" sz="1100"/>
          </a:p>
        </p:txBody>
      </p:sp>
      <p:sp>
        <p:nvSpPr>
          <p:cNvPr id="16" name="TextBox 16"/>
          <p:cNvSpPr txBox="1"/>
          <p:nvPr/>
        </p:nvSpPr>
        <p:spPr>
          <a:xfrm>
            <a:off x="6870700" y="3225800"/>
            <a:ext cx="2743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Supporting Narrative Flow</a:t>
            </a:r>
            <a:endParaRPr lang="en-US" sz="1100"/>
          </a:p>
        </p:txBody>
      </p:sp>
      <p:sp>
        <p:nvSpPr>
          <p:cNvPr id="17" name="TextBox 17"/>
          <p:cNvSpPr txBox="1"/>
          <p:nvPr/>
        </p:nvSpPr>
        <p:spPr>
          <a:xfrm>
            <a:off x="762000" y="38989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Visual aids simplify complex financial data, allowing investors to quickly identify trends and insights, thereby improving their understanding and retention of critical information presented.</a:t>
            </a:r>
            <a:endParaRPr lang="en-US" sz="1100"/>
          </a:p>
        </p:txBody>
      </p:sp>
      <p:sp>
        <p:nvSpPr>
          <p:cNvPr id="18" name="TextBox 18"/>
          <p:cNvSpPr txBox="1"/>
          <p:nvPr/>
        </p:nvSpPr>
        <p:spPr>
          <a:xfrm>
            <a:off x="3810000" y="38989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Well-designed visuals capture investor attention, making presentations more engaging and memorable, which increases the likelihood of discussions and follow-up inquiries regarding financial projections.</a:t>
            </a:r>
            <a:endParaRPr lang="en-US" sz="1100"/>
          </a:p>
        </p:txBody>
      </p:sp>
      <p:sp>
        <p:nvSpPr>
          <p:cNvPr id="19" name="TextBox 19"/>
          <p:cNvSpPr txBox="1"/>
          <p:nvPr/>
        </p:nvSpPr>
        <p:spPr>
          <a:xfrm>
            <a:off x="6870700" y="36322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Integrating visuals with the narrative enhances storytelling, ensuring that each visual element reinforces key financial messages, ultimately leading to a more persuasive and cohesive presentation.</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120900"/>
            <a:ext cx="3810000" cy="19304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095500"/>
            <a:ext cx="635000" cy="25400"/>
          </a:xfrm>
          <a:prstGeom prst="rect">
            <a:avLst/>
          </a:prstGeom>
          <a:solidFill>
            <a:srgbClr val="FFFFFF"/>
          </a:solidFill>
        </p:spPr>
      </p:sp>
      <p:sp>
        <p:nvSpPr>
          <p:cNvPr id="8" name="TextBox 8"/>
          <p:cNvSpPr txBox="1"/>
          <p:nvPr/>
        </p:nvSpPr>
        <p:spPr>
          <a:xfrm>
            <a:off x="5461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Overview of GreenTech Innovations</a:t>
            </a:r>
            <a:endParaRPr lang="en-US" sz="1100"/>
          </a:p>
        </p:txBody>
      </p:sp>
      <p:sp>
        <p:nvSpPr>
          <p:cNvPr id="9" name="TextBox 9"/>
          <p:cNvSpPr txBox="1"/>
          <p:nvPr/>
        </p:nvSpPr>
        <p:spPr>
          <a:xfrm>
            <a:off x="5461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Innovative Eco-Friendly Solutions</a:t>
            </a:r>
            <a:endParaRPr lang="en-US" sz="1100"/>
          </a:p>
        </p:txBody>
      </p:sp>
      <p:sp>
        <p:nvSpPr>
          <p:cNvPr id="10" name="TextBox 10"/>
          <p:cNvSpPr txBox="1"/>
          <p:nvPr/>
        </p:nvSpPr>
        <p:spPr>
          <a:xfrm>
            <a:off x="5461000" y="27686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Pioneering sustainable technology</a:t>
            </a:r>
            <a:endParaRPr lang="en-US" sz="1100"/>
          </a:p>
        </p:txBody>
      </p:sp>
      <p:sp>
        <p:nvSpPr>
          <p:cNvPr id="11" name="TextBox 11"/>
          <p:cNvSpPr txBox="1"/>
          <p:nvPr/>
        </p:nvSpPr>
        <p:spPr>
          <a:xfrm>
            <a:off x="5461000" y="2984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Addressing environmental challenges</a:t>
            </a:r>
            <a:endParaRPr lang="en-US" sz="1100"/>
          </a:p>
        </p:txBody>
      </p:sp>
      <p:sp>
        <p:nvSpPr>
          <p:cNvPr id="12" name="TextBox 12"/>
          <p:cNvSpPr txBox="1"/>
          <p:nvPr/>
        </p:nvSpPr>
        <p:spPr>
          <a:xfrm>
            <a:off x="5461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Commitment to resource stewardship</a:t>
            </a:r>
            <a:endParaRPr lang="en-US" sz="1100"/>
          </a:p>
        </p:txBody>
      </p:sp>
      <p:sp>
        <p:nvSpPr>
          <p:cNvPr id="13" name="TextBox 13"/>
          <p:cNvSpPr txBox="1"/>
          <p:nvPr/>
        </p:nvSpPr>
        <p:spPr>
          <a:xfrm>
            <a:off x="5461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High-quality performance standards</a:t>
            </a:r>
            <a:endParaRPr lang="en-US" sz="1100"/>
          </a:p>
        </p:txBody>
      </p:sp>
      <p:sp>
        <p:nvSpPr>
          <p:cNvPr id="14" name="TextBox 14"/>
          <p:cNvSpPr txBox="1"/>
          <p:nvPr/>
        </p:nvSpPr>
        <p:spPr>
          <a:xfrm>
            <a:off x="5461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Customer-centric product development</a:t>
            </a:r>
            <a:endParaRPr lang="en-US" sz="1100"/>
          </a:p>
        </p:txBody>
      </p:sp>
      <p:sp>
        <p:nvSpPr>
          <p:cNvPr id="15" name="TextBox 15"/>
          <p:cNvSpPr txBox="1"/>
          <p:nvPr/>
        </p:nvSpPr>
        <p:spPr>
          <a:xfrm>
            <a:off x="5461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Strategic market positioning</a:t>
            </a:r>
            <a:endParaRPr lang="en-US"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The Team</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8</a:t>
            </a:r>
            <a:endParaRPr lang="en-US"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9000" r="9000"/>
          <a:stretch>
            <a:fillRect/>
          </a:stretch>
        </p:blipFill>
        <p:spPr>
          <a:xfrm>
            <a:off x="0" y="0"/>
            <a:ext cx="10388600" cy="7035800"/>
          </a:xfrm>
          <a:prstGeom prst="rect">
            <a:avLst/>
          </a:prstGeom>
        </p:spPr>
      </p:pic>
      <p:sp>
        <p:nvSpPr>
          <p:cNvPr id="3" name="AutoShape 3"/>
          <p:cNvSpPr/>
          <p:nvPr/>
        </p:nvSpPr>
        <p:spPr>
          <a:xfrm>
            <a:off x="0" y="0"/>
            <a:ext cx="10388600" cy="7035800"/>
          </a:xfrm>
          <a:prstGeom prst="rect">
            <a:avLst/>
          </a:prstGeom>
          <a:solidFill>
            <a:srgbClr val="000000">
              <a:alpha val="0"/>
            </a:srgbClr>
          </a:solidFill>
        </p:spPr>
      </p:sp>
      <p:pic>
        <p:nvPicPr>
          <p:cNvPr id="4" name="Picture 4"/>
          <p:cNvPicPr>
            <a:picLocks noChangeAspect="1"/>
          </p:cNvPicPr>
          <p:nvPr/>
        </p:nvPicPr>
        <p:blipFill>
          <a:blip r:embed="rId2"/>
          <a:srcRect l="14000" r="14000"/>
          <a:stretch>
            <a:fillRect/>
          </a:stretch>
        </p:blipFill>
        <p:spPr>
          <a:xfrm>
            <a:off x="762000" y="1663700"/>
            <a:ext cx="2743200" cy="4622800"/>
          </a:xfrm>
          <a:prstGeom prst="roundRect">
            <a:avLst>
              <a:gd name="adj" fmla="val 10185"/>
            </a:avLst>
          </a:prstGeom>
        </p:spPr>
      </p:pic>
      <p:pic>
        <p:nvPicPr>
          <p:cNvPr id="5" name="Picture 5"/>
          <p:cNvPicPr>
            <a:picLocks noChangeAspect="1"/>
          </p:cNvPicPr>
          <p:nvPr/>
        </p:nvPicPr>
        <p:blipFill>
          <a:blip r:embed="rId3"/>
          <a:srcRect l="14000" r="14000"/>
          <a:stretch>
            <a:fillRect/>
          </a:stretch>
        </p:blipFill>
        <p:spPr>
          <a:xfrm>
            <a:off x="3810000" y="1663700"/>
            <a:ext cx="2743200" cy="4622800"/>
          </a:xfrm>
          <a:prstGeom prst="roundRect">
            <a:avLst>
              <a:gd name="adj" fmla="val 10185"/>
            </a:avLst>
          </a:prstGeom>
        </p:spPr>
      </p:pic>
      <p:pic>
        <p:nvPicPr>
          <p:cNvPr id="6" name="Picture 6"/>
          <p:cNvPicPr>
            <a:picLocks noChangeAspect="1"/>
          </p:cNvPicPr>
          <p:nvPr/>
        </p:nvPicPr>
        <p:blipFill>
          <a:blip r:embed="rId2"/>
          <a:srcRect l="14000" r="14000"/>
          <a:stretch>
            <a:fillRect/>
          </a:stretch>
        </p:blipFill>
        <p:spPr>
          <a:xfrm>
            <a:off x="6870700" y="1663700"/>
            <a:ext cx="2743200" cy="4622800"/>
          </a:xfrm>
          <a:prstGeom prst="roundRect">
            <a:avLst>
              <a:gd name="adj" fmla="val 10185"/>
            </a:avLst>
          </a:prstGeom>
        </p:spPr>
      </p:pic>
      <p:sp>
        <p:nvSpPr>
          <p:cNvPr id="7" name="AutoShape 7"/>
          <p:cNvSpPr/>
          <p:nvPr/>
        </p:nvSpPr>
        <p:spPr>
          <a:xfrm>
            <a:off x="762000" y="1866900"/>
            <a:ext cx="0" cy="711200"/>
          </a:xfrm>
          <a:prstGeom prst="rect">
            <a:avLst/>
          </a:prstGeom>
          <a:solidFill>
            <a:srgbClr val="000000"/>
          </a:solidFill>
        </p:spPr>
      </p:sp>
      <p:sp>
        <p:nvSpPr>
          <p:cNvPr id="8" name="AutoShape 8"/>
          <p:cNvSpPr/>
          <p:nvPr/>
        </p:nvSpPr>
        <p:spPr>
          <a:xfrm>
            <a:off x="762000" y="1663700"/>
            <a:ext cx="2743200" cy="4622800"/>
          </a:xfrm>
          <a:prstGeom prst="roundRect">
            <a:avLst>
              <a:gd name="adj" fmla="val 10185"/>
            </a:avLst>
          </a:prstGeom>
          <a:solidFill>
            <a:srgbClr val="000000">
              <a:alpha val="0"/>
            </a:srgbClr>
          </a:solidFill>
          <a:ln w="25400">
            <a:solidFill>
              <a:srgbClr val="FFFFFF">
                <a:alpha val="9804"/>
              </a:srgbClr>
            </a:solidFill>
          </a:ln>
        </p:spPr>
      </p:sp>
      <p:sp>
        <p:nvSpPr>
          <p:cNvPr id="9" name="AutoShape 9"/>
          <p:cNvSpPr/>
          <p:nvPr/>
        </p:nvSpPr>
        <p:spPr>
          <a:xfrm>
            <a:off x="3810000" y="1866900"/>
            <a:ext cx="0" cy="711200"/>
          </a:xfrm>
          <a:prstGeom prst="rect">
            <a:avLst/>
          </a:prstGeom>
          <a:solidFill>
            <a:srgbClr val="000000"/>
          </a:solidFill>
        </p:spPr>
      </p:sp>
      <p:sp>
        <p:nvSpPr>
          <p:cNvPr id="10" name="AutoShape 10"/>
          <p:cNvSpPr/>
          <p:nvPr/>
        </p:nvSpPr>
        <p:spPr>
          <a:xfrm>
            <a:off x="3810000" y="1663700"/>
            <a:ext cx="2743200" cy="4622800"/>
          </a:xfrm>
          <a:prstGeom prst="roundRect">
            <a:avLst>
              <a:gd name="adj" fmla="val 10185"/>
            </a:avLst>
          </a:prstGeom>
          <a:solidFill>
            <a:srgbClr val="000000">
              <a:alpha val="0"/>
            </a:srgbClr>
          </a:solidFill>
          <a:ln w="25400">
            <a:solidFill>
              <a:srgbClr val="FFFFFF">
                <a:alpha val="9804"/>
              </a:srgbClr>
            </a:solidFill>
          </a:ln>
        </p:spPr>
      </p:sp>
      <p:sp>
        <p:nvSpPr>
          <p:cNvPr id="11" name="AutoShape 11"/>
          <p:cNvSpPr/>
          <p:nvPr/>
        </p:nvSpPr>
        <p:spPr>
          <a:xfrm>
            <a:off x="6870700" y="1866900"/>
            <a:ext cx="0" cy="711200"/>
          </a:xfrm>
          <a:prstGeom prst="rect">
            <a:avLst/>
          </a:prstGeom>
          <a:solidFill>
            <a:srgbClr val="000000"/>
          </a:solidFill>
        </p:spPr>
      </p:sp>
      <p:sp>
        <p:nvSpPr>
          <p:cNvPr id="12" name="AutoShape 12"/>
          <p:cNvSpPr/>
          <p:nvPr/>
        </p:nvSpPr>
        <p:spPr>
          <a:xfrm>
            <a:off x="6870700" y="1663700"/>
            <a:ext cx="2743200" cy="4622800"/>
          </a:xfrm>
          <a:prstGeom prst="roundRect">
            <a:avLst>
              <a:gd name="adj" fmla="val 10185"/>
            </a:avLst>
          </a:prstGeom>
          <a:solidFill>
            <a:srgbClr val="000000">
              <a:alpha val="0"/>
            </a:srgbClr>
          </a:solidFill>
          <a:ln w="25400">
            <a:solidFill>
              <a:srgbClr val="FFFFFF">
                <a:alpha val="9804"/>
              </a:srgbClr>
            </a:solidFill>
          </a:ln>
        </p:spPr>
      </p:sp>
      <p:sp>
        <p:nvSpPr>
          <p:cNvPr id="13" name="TextBox 13"/>
          <p:cNvSpPr txBox="1"/>
          <p:nvPr/>
        </p:nvSpPr>
        <p:spPr>
          <a:xfrm>
            <a:off x="10922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01</a:t>
            </a:r>
            <a:endParaRPr lang="en-US" sz="1100"/>
          </a:p>
        </p:txBody>
      </p:sp>
      <p:sp>
        <p:nvSpPr>
          <p:cNvPr id="14" name="TextBox 14"/>
          <p:cNvSpPr txBox="1"/>
          <p:nvPr/>
        </p:nvSpPr>
        <p:spPr>
          <a:xfrm>
            <a:off x="41402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02</a:t>
            </a:r>
            <a:endParaRPr lang="en-US" sz="1100"/>
          </a:p>
        </p:txBody>
      </p:sp>
      <p:sp>
        <p:nvSpPr>
          <p:cNvPr id="15" name="TextBox 15"/>
          <p:cNvSpPr txBox="1"/>
          <p:nvPr/>
        </p:nvSpPr>
        <p:spPr>
          <a:xfrm>
            <a:off x="72009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03</a:t>
            </a:r>
            <a:endParaRPr lang="en-US" sz="1100"/>
          </a:p>
        </p:txBody>
      </p:sp>
      <p:sp>
        <p:nvSpPr>
          <p:cNvPr id="16" name="TextBox 16"/>
          <p:cNvSpPr txBox="1"/>
          <p:nvPr/>
        </p:nvSpPr>
        <p:spPr>
          <a:xfrm>
            <a:off x="762000" y="533400"/>
            <a:ext cx="8864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FFFFFF"/>
                </a:solidFill>
                <a:latin typeface="Poppins ExtraBold" panose="00000900000000000000" charset="0"/>
              </a:rPr>
              <a:t>Founding Team Introduction</a:t>
            </a:r>
            <a:endParaRPr lang="en-US" sz="1100"/>
          </a:p>
        </p:txBody>
      </p:sp>
      <p:sp>
        <p:nvSpPr>
          <p:cNvPr id="17" name="TextBox 17"/>
          <p:cNvSpPr txBox="1"/>
          <p:nvPr/>
        </p:nvSpPr>
        <p:spPr>
          <a:xfrm>
            <a:off x="10922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Diverse Expertise and Vision</a:t>
            </a:r>
            <a:endParaRPr lang="en-US" sz="1100"/>
          </a:p>
        </p:txBody>
      </p:sp>
      <p:sp>
        <p:nvSpPr>
          <p:cNvPr id="18" name="TextBox 18"/>
          <p:cNvSpPr txBox="1"/>
          <p:nvPr/>
        </p:nvSpPr>
        <p:spPr>
          <a:xfrm>
            <a:off x="41402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Collaborative Culture</a:t>
            </a:r>
            <a:endParaRPr lang="en-US" sz="1100"/>
          </a:p>
        </p:txBody>
      </p:sp>
      <p:sp>
        <p:nvSpPr>
          <p:cNvPr id="19" name="TextBox 19"/>
          <p:cNvSpPr txBox="1"/>
          <p:nvPr/>
        </p:nvSpPr>
        <p:spPr>
          <a:xfrm>
            <a:off x="72009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Commitment to Learning</a:t>
            </a:r>
            <a:endParaRPr lang="en-US" sz="1100"/>
          </a:p>
        </p:txBody>
      </p:sp>
      <p:sp>
        <p:nvSpPr>
          <p:cNvPr id="20" name="TextBox 20"/>
          <p:cNvSpPr txBox="1"/>
          <p:nvPr/>
        </p:nvSpPr>
        <p:spPr>
          <a:xfrm>
            <a:off x="1092200" y="4051300"/>
            <a:ext cx="2082800" cy="19177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The founding team combines backgrounds in environmental science, engineering, marketing, and finance, ensuring a well-rounded approach to tackling eco-friendly technology challenges and driving innovation.</a:t>
            </a:r>
            <a:endParaRPr lang="en-US" sz="1100"/>
          </a:p>
        </p:txBody>
      </p:sp>
      <p:sp>
        <p:nvSpPr>
          <p:cNvPr id="21" name="TextBox 21"/>
          <p:cNvSpPr txBox="1"/>
          <p:nvPr/>
        </p:nvSpPr>
        <p:spPr>
          <a:xfrm>
            <a:off x="4140200" y="4051300"/>
            <a:ext cx="2082800" cy="17018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Emphasizing teamwork and shared values, the team fosters an environment that encourages creativity and diverse perspectives, enhancing problem-solving capabilities and strategic decision-making.</a:t>
            </a:r>
            <a:endParaRPr lang="en-US" sz="1100"/>
          </a:p>
        </p:txBody>
      </p:sp>
      <p:sp>
        <p:nvSpPr>
          <p:cNvPr id="22" name="TextBox 22"/>
          <p:cNvSpPr txBox="1"/>
          <p:nvPr/>
        </p:nvSpPr>
        <p:spPr>
          <a:xfrm>
            <a:off x="7200900" y="4051300"/>
            <a:ext cx="2082800" cy="19177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The team actively pursues ongoing education and industry engagement, ensuring that GreenTech Innovations remains at the forefront of sustainable technology advancements and responsive to market changes.</a:t>
            </a:r>
            <a:endParaRPr lang="en-US"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10200" y="2374900"/>
            <a:ext cx="3810000" cy="16383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2222500"/>
            <a:ext cx="635000" cy="25400"/>
          </a:xfrm>
          <a:prstGeom prst="rect">
            <a:avLst/>
          </a:prstGeom>
          <a:solidFill>
            <a:srgbClr val="FFFFFF"/>
          </a:solidFill>
        </p:spPr>
      </p:sp>
      <p:sp>
        <p:nvSpPr>
          <p:cNvPr id="8" name="TextBox 8"/>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Relevant Experience and Skills</a:t>
            </a:r>
            <a:endParaRPr lang="en-US" sz="1100"/>
          </a:p>
        </p:txBody>
      </p:sp>
      <p:sp>
        <p:nvSpPr>
          <p:cNvPr id="9" name="TextBox 9"/>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FFFFFF"/>
                </a:solidFill>
                <a:latin typeface="Poppins ExtraBold" panose="00000900000000000000" charset="0"/>
              </a:rPr>
              <a:t>Team's Diverse Expertise</a:t>
            </a:r>
            <a:endParaRPr lang="en-US" sz="1100"/>
          </a:p>
        </p:txBody>
      </p:sp>
      <p:sp>
        <p:nvSpPr>
          <p:cNvPr id="10" name="TextBox 10"/>
          <p:cNvSpPr txBox="1"/>
          <p:nvPr/>
        </p:nvSpPr>
        <p:spPr>
          <a:xfrm>
            <a:off x="5410200" y="2743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Technology innovation backgrounds</a:t>
            </a:r>
            <a:endParaRPr lang="en-US" sz="1100"/>
          </a:p>
        </p:txBody>
      </p:sp>
      <p:sp>
        <p:nvSpPr>
          <p:cNvPr id="11" name="TextBox 11"/>
          <p:cNvSpPr txBox="1"/>
          <p:nvPr/>
        </p:nvSpPr>
        <p:spPr>
          <a:xfrm>
            <a:off x="5410200" y="29591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Financial management proficiency</a:t>
            </a:r>
            <a:endParaRPr lang="en-US" sz="1100"/>
          </a:p>
        </p:txBody>
      </p:sp>
      <p:sp>
        <p:nvSpPr>
          <p:cNvPr id="12" name="TextBox 12"/>
          <p:cNvSpPr txBox="1"/>
          <p:nvPr/>
        </p:nvSpPr>
        <p:spPr>
          <a:xfrm>
            <a:off x="5410200" y="3162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Strategic marketing experience</a:t>
            </a:r>
            <a:endParaRPr lang="en-US" sz="1100"/>
          </a:p>
        </p:txBody>
      </p:sp>
      <p:sp>
        <p:nvSpPr>
          <p:cNvPr id="13" name="TextBox 13"/>
          <p:cNvSpPr txBox="1"/>
          <p:nvPr/>
        </p:nvSpPr>
        <p:spPr>
          <a:xfrm>
            <a:off x="5410200" y="3378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Environmental science knowledge</a:t>
            </a:r>
            <a:endParaRPr lang="en-US" sz="1100"/>
          </a:p>
        </p:txBody>
      </p:sp>
      <p:sp>
        <p:nvSpPr>
          <p:cNvPr id="14" name="TextBox 14"/>
          <p:cNvSpPr txBox="1"/>
          <p:nvPr/>
        </p:nvSpPr>
        <p:spPr>
          <a:xfrm>
            <a:off x="5410200" y="35941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Operations optimization skills</a:t>
            </a:r>
            <a:endParaRPr lang="en-US" sz="1100"/>
          </a:p>
        </p:txBody>
      </p:sp>
      <p:sp>
        <p:nvSpPr>
          <p:cNvPr id="15" name="TextBox 15"/>
          <p:cNvSpPr txBox="1"/>
          <p:nvPr/>
        </p:nvSpPr>
        <p:spPr>
          <a:xfrm>
            <a:off x="5410200" y="38100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Legal compliance expertise</a:t>
            </a:r>
            <a:endParaRPr lang="en-US" sz="1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2120900"/>
            <a:ext cx="3810000" cy="19304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095500"/>
            <a:ext cx="635000" cy="25400"/>
          </a:xfrm>
          <a:prstGeom prst="rect">
            <a:avLst/>
          </a:prstGeom>
          <a:solidFill>
            <a:srgbClr val="FFFFFF"/>
          </a:solidFill>
        </p:spPr>
      </p:sp>
      <p:sp>
        <p:nvSpPr>
          <p:cNvPr id="8" name="TextBox 8"/>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Professional Headshots and Bios</a:t>
            </a:r>
            <a:endParaRPr lang="en-US" sz="1100"/>
          </a:p>
        </p:txBody>
      </p:sp>
      <p:sp>
        <p:nvSpPr>
          <p:cNvPr id="9" name="TextBox 9"/>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Visual Identity and Trust</a:t>
            </a:r>
            <a:endParaRPr lang="en-US" sz="1100"/>
          </a:p>
        </p:txBody>
      </p:sp>
      <p:sp>
        <p:nvSpPr>
          <p:cNvPr id="10" name="TextBox 10"/>
          <p:cNvSpPr txBox="1"/>
          <p:nvPr/>
        </p:nvSpPr>
        <p:spPr>
          <a:xfrm>
            <a:off x="1016000" y="27686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Professional headshots and well-crafted bios are essential in establishing a credible and relatable team image, enhancing investor confidence by showcasing the unique qualifications and shared commitment of each member to the mission of GreenTech Innovations.</a:t>
            </a:r>
            <a:endParaRPr lang="en-US" sz="1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Milestones and Traction</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9</a:t>
            </a:r>
            <a:endParaRPr lang="en-US" sz="1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1689100"/>
            <a:ext cx="3810000" cy="23495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1663700"/>
            <a:ext cx="635000" cy="25400"/>
          </a:xfrm>
          <a:prstGeom prst="rect">
            <a:avLst/>
          </a:prstGeom>
          <a:solidFill>
            <a:srgbClr val="FFFFFF"/>
          </a:solidFill>
        </p:spPr>
      </p:sp>
      <p:sp>
        <p:nvSpPr>
          <p:cNvPr id="8" name="TextBox 8"/>
          <p:cNvSpPr txBox="1"/>
          <p:nvPr/>
        </p:nvSpPr>
        <p:spPr>
          <a:xfrm>
            <a:off x="5461000" y="1016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Key Milestones Achieved</a:t>
            </a:r>
            <a:endParaRPr lang="en-US" sz="1100"/>
          </a:p>
        </p:txBody>
      </p:sp>
      <p:sp>
        <p:nvSpPr>
          <p:cNvPr id="9" name="TextBox 9"/>
          <p:cNvSpPr txBox="1"/>
          <p:nvPr/>
        </p:nvSpPr>
        <p:spPr>
          <a:xfrm>
            <a:off x="5461000" y="19431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Strategic Growth Initiatives</a:t>
            </a:r>
            <a:endParaRPr lang="en-US" sz="1100"/>
          </a:p>
        </p:txBody>
      </p:sp>
      <p:sp>
        <p:nvSpPr>
          <p:cNvPr id="10" name="TextBox 10"/>
          <p:cNvSpPr txBox="1"/>
          <p:nvPr/>
        </p:nvSpPr>
        <p:spPr>
          <a:xfrm>
            <a:off x="5461000" y="2349500"/>
            <a:ext cx="3810000" cy="17018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GreenTech Innovations has successfully established a robust framework for future expansion, including the development of a five-year strategic roadmap that focuses on market penetration, product diversification, and enhanced operational efficiencies, positioning the company to capitalize on emerging opportunities in the sustainable technology sector.</a:t>
            </a:r>
            <a:endParaRPr lang="en-US"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7000" r="7000"/>
          <a:stretch>
            <a:fillRect/>
          </a:stretch>
        </p:blipFill>
        <p:spPr>
          <a:xfrm>
            <a:off x="0" y="0"/>
            <a:ext cx="10388600" cy="6692900"/>
          </a:xfrm>
          <a:prstGeom prst="rect">
            <a:avLst/>
          </a:prstGeom>
        </p:spPr>
      </p:pic>
      <p:sp>
        <p:nvSpPr>
          <p:cNvPr id="3" name="AutoShape 3"/>
          <p:cNvSpPr/>
          <p:nvPr/>
        </p:nvSpPr>
        <p:spPr>
          <a:xfrm>
            <a:off x="0" y="0"/>
            <a:ext cx="10388600" cy="6692900"/>
          </a:xfrm>
          <a:prstGeom prst="rect">
            <a:avLst/>
          </a:prstGeom>
          <a:solidFill>
            <a:srgbClr val="000000">
              <a:alpha val="0"/>
            </a:srgbClr>
          </a:solidFill>
        </p:spPr>
      </p:sp>
      <p:pic>
        <p:nvPicPr>
          <p:cNvPr id="4" name="Picture 4"/>
          <p:cNvPicPr>
            <a:picLocks noChangeAspect="1"/>
          </p:cNvPicPr>
          <p:nvPr/>
        </p:nvPicPr>
        <p:blipFill>
          <a:blip r:embed="rId2"/>
          <a:srcRect l="11000" r="11000"/>
          <a:stretch>
            <a:fillRect/>
          </a:stretch>
        </p:blipFill>
        <p:spPr>
          <a:xfrm>
            <a:off x="762000" y="1663700"/>
            <a:ext cx="2743200" cy="4292600"/>
          </a:xfrm>
          <a:prstGeom prst="roundRect">
            <a:avLst>
              <a:gd name="adj" fmla="val 10185"/>
            </a:avLst>
          </a:prstGeom>
        </p:spPr>
      </p:pic>
      <p:pic>
        <p:nvPicPr>
          <p:cNvPr id="5" name="Picture 5"/>
          <p:cNvPicPr>
            <a:picLocks noChangeAspect="1"/>
          </p:cNvPicPr>
          <p:nvPr/>
        </p:nvPicPr>
        <p:blipFill>
          <a:blip r:embed="rId3"/>
          <a:srcRect l="11000" r="11000"/>
          <a:stretch>
            <a:fillRect/>
          </a:stretch>
        </p:blipFill>
        <p:spPr>
          <a:xfrm>
            <a:off x="3810000" y="1663700"/>
            <a:ext cx="2743200" cy="4292600"/>
          </a:xfrm>
          <a:prstGeom prst="roundRect">
            <a:avLst>
              <a:gd name="adj" fmla="val 10185"/>
            </a:avLst>
          </a:prstGeom>
        </p:spPr>
      </p:pic>
      <p:pic>
        <p:nvPicPr>
          <p:cNvPr id="6" name="Picture 6"/>
          <p:cNvPicPr>
            <a:picLocks noChangeAspect="1"/>
          </p:cNvPicPr>
          <p:nvPr/>
        </p:nvPicPr>
        <p:blipFill>
          <a:blip r:embed="rId2"/>
          <a:srcRect l="11000" r="11000"/>
          <a:stretch>
            <a:fillRect/>
          </a:stretch>
        </p:blipFill>
        <p:spPr>
          <a:xfrm>
            <a:off x="6870700" y="1663700"/>
            <a:ext cx="2743200" cy="4292600"/>
          </a:xfrm>
          <a:prstGeom prst="roundRect">
            <a:avLst>
              <a:gd name="adj" fmla="val 10185"/>
            </a:avLst>
          </a:prstGeom>
        </p:spPr>
      </p:pic>
      <p:sp>
        <p:nvSpPr>
          <p:cNvPr id="7" name="AutoShape 7"/>
          <p:cNvSpPr/>
          <p:nvPr/>
        </p:nvSpPr>
        <p:spPr>
          <a:xfrm>
            <a:off x="762000" y="1866900"/>
            <a:ext cx="0" cy="711200"/>
          </a:xfrm>
          <a:prstGeom prst="rect">
            <a:avLst/>
          </a:prstGeom>
          <a:solidFill>
            <a:srgbClr val="000000"/>
          </a:solidFill>
        </p:spPr>
      </p:sp>
      <p:sp>
        <p:nvSpPr>
          <p:cNvPr id="8" name="AutoShape 8"/>
          <p:cNvSpPr/>
          <p:nvPr/>
        </p:nvSpPr>
        <p:spPr>
          <a:xfrm>
            <a:off x="762000" y="1663700"/>
            <a:ext cx="2743200" cy="4292600"/>
          </a:xfrm>
          <a:prstGeom prst="roundRect">
            <a:avLst>
              <a:gd name="adj" fmla="val 10185"/>
            </a:avLst>
          </a:prstGeom>
          <a:solidFill>
            <a:srgbClr val="000000">
              <a:alpha val="0"/>
            </a:srgbClr>
          </a:solidFill>
          <a:ln w="25400">
            <a:solidFill>
              <a:srgbClr val="FFFFFF">
                <a:alpha val="9804"/>
              </a:srgbClr>
            </a:solidFill>
          </a:ln>
        </p:spPr>
      </p:sp>
      <p:sp>
        <p:nvSpPr>
          <p:cNvPr id="9" name="AutoShape 9"/>
          <p:cNvSpPr/>
          <p:nvPr/>
        </p:nvSpPr>
        <p:spPr>
          <a:xfrm>
            <a:off x="3810000" y="1866900"/>
            <a:ext cx="0" cy="711200"/>
          </a:xfrm>
          <a:prstGeom prst="rect">
            <a:avLst/>
          </a:prstGeom>
          <a:solidFill>
            <a:srgbClr val="000000"/>
          </a:solidFill>
        </p:spPr>
      </p:sp>
      <p:sp>
        <p:nvSpPr>
          <p:cNvPr id="10" name="AutoShape 10"/>
          <p:cNvSpPr/>
          <p:nvPr/>
        </p:nvSpPr>
        <p:spPr>
          <a:xfrm>
            <a:off x="3810000" y="1663700"/>
            <a:ext cx="2743200" cy="4292600"/>
          </a:xfrm>
          <a:prstGeom prst="roundRect">
            <a:avLst>
              <a:gd name="adj" fmla="val 10185"/>
            </a:avLst>
          </a:prstGeom>
          <a:solidFill>
            <a:srgbClr val="000000">
              <a:alpha val="0"/>
            </a:srgbClr>
          </a:solidFill>
          <a:ln w="25400">
            <a:solidFill>
              <a:srgbClr val="FFFFFF">
                <a:alpha val="9804"/>
              </a:srgbClr>
            </a:solidFill>
          </a:ln>
        </p:spPr>
      </p:sp>
      <p:sp>
        <p:nvSpPr>
          <p:cNvPr id="11" name="AutoShape 11"/>
          <p:cNvSpPr/>
          <p:nvPr/>
        </p:nvSpPr>
        <p:spPr>
          <a:xfrm>
            <a:off x="6870700" y="1866900"/>
            <a:ext cx="0" cy="711200"/>
          </a:xfrm>
          <a:prstGeom prst="rect">
            <a:avLst/>
          </a:prstGeom>
          <a:solidFill>
            <a:srgbClr val="000000"/>
          </a:solidFill>
        </p:spPr>
      </p:sp>
      <p:sp>
        <p:nvSpPr>
          <p:cNvPr id="12" name="AutoShape 12"/>
          <p:cNvSpPr/>
          <p:nvPr/>
        </p:nvSpPr>
        <p:spPr>
          <a:xfrm>
            <a:off x="6870700" y="1663700"/>
            <a:ext cx="2743200" cy="4292600"/>
          </a:xfrm>
          <a:prstGeom prst="roundRect">
            <a:avLst>
              <a:gd name="adj" fmla="val 10185"/>
            </a:avLst>
          </a:prstGeom>
          <a:solidFill>
            <a:srgbClr val="000000">
              <a:alpha val="0"/>
            </a:srgbClr>
          </a:solidFill>
          <a:ln w="25400">
            <a:solidFill>
              <a:srgbClr val="FFFFFF">
                <a:alpha val="9804"/>
              </a:srgbClr>
            </a:solidFill>
          </a:ln>
        </p:spPr>
      </p:sp>
      <p:sp>
        <p:nvSpPr>
          <p:cNvPr id="13" name="TextBox 13"/>
          <p:cNvSpPr txBox="1"/>
          <p:nvPr/>
        </p:nvSpPr>
        <p:spPr>
          <a:xfrm>
            <a:off x="10922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01</a:t>
            </a:r>
            <a:endParaRPr lang="en-US" sz="1100"/>
          </a:p>
        </p:txBody>
      </p:sp>
      <p:sp>
        <p:nvSpPr>
          <p:cNvPr id="14" name="TextBox 14"/>
          <p:cNvSpPr txBox="1"/>
          <p:nvPr/>
        </p:nvSpPr>
        <p:spPr>
          <a:xfrm>
            <a:off x="41402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02</a:t>
            </a:r>
            <a:endParaRPr lang="en-US" sz="1100"/>
          </a:p>
        </p:txBody>
      </p:sp>
      <p:sp>
        <p:nvSpPr>
          <p:cNvPr id="15" name="TextBox 15"/>
          <p:cNvSpPr txBox="1"/>
          <p:nvPr/>
        </p:nvSpPr>
        <p:spPr>
          <a:xfrm>
            <a:off x="72009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03</a:t>
            </a:r>
            <a:endParaRPr lang="en-US" sz="1100"/>
          </a:p>
        </p:txBody>
      </p:sp>
      <p:sp>
        <p:nvSpPr>
          <p:cNvPr id="16" name="TextBox 16"/>
          <p:cNvSpPr txBox="1"/>
          <p:nvPr/>
        </p:nvSpPr>
        <p:spPr>
          <a:xfrm>
            <a:off x="762000" y="533400"/>
            <a:ext cx="8864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FFFFFF"/>
                </a:solidFill>
                <a:latin typeface="Poppins ExtraBold" panose="00000900000000000000" charset="0"/>
              </a:rPr>
              <a:t>Future Milestones and Growth Strategies</a:t>
            </a:r>
            <a:endParaRPr lang="en-US" sz="1100"/>
          </a:p>
        </p:txBody>
      </p:sp>
      <p:sp>
        <p:nvSpPr>
          <p:cNvPr id="17" name="TextBox 17"/>
          <p:cNvSpPr txBox="1"/>
          <p:nvPr/>
        </p:nvSpPr>
        <p:spPr>
          <a:xfrm>
            <a:off x="10922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Strategic Product Launch Timeline</a:t>
            </a:r>
            <a:endParaRPr lang="en-US" sz="1100"/>
          </a:p>
        </p:txBody>
      </p:sp>
      <p:sp>
        <p:nvSpPr>
          <p:cNvPr id="18" name="TextBox 18"/>
          <p:cNvSpPr txBox="1"/>
          <p:nvPr/>
        </p:nvSpPr>
        <p:spPr>
          <a:xfrm>
            <a:off x="41402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Partnership Development Goals</a:t>
            </a:r>
            <a:endParaRPr lang="en-US" sz="1100"/>
          </a:p>
        </p:txBody>
      </p:sp>
      <p:sp>
        <p:nvSpPr>
          <p:cNvPr id="19" name="TextBox 19"/>
          <p:cNvSpPr txBox="1"/>
          <p:nvPr/>
        </p:nvSpPr>
        <p:spPr>
          <a:xfrm>
            <a:off x="72009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International Market Expansion Plans</a:t>
            </a:r>
            <a:endParaRPr lang="en-US" sz="1100"/>
          </a:p>
        </p:txBody>
      </p:sp>
      <p:sp>
        <p:nvSpPr>
          <p:cNvPr id="20" name="TextBox 20"/>
          <p:cNvSpPr txBox="1"/>
          <p:nvPr/>
        </p:nvSpPr>
        <p:spPr>
          <a:xfrm>
            <a:off x="1092200" y="40513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Finalize flagship product development</a:t>
            </a:r>
            <a:endParaRPr lang="en-US" sz="1100"/>
          </a:p>
        </p:txBody>
      </p:sp>
      <p:sp>
        <p:nvSpPr>
          <p:cNvPr id="21" name="TextBox 21"/>
          <p:cNvSpPr txBox="1"/>
          <p:nvPr/>
        </p:nvSpPr>
        <p:spPr>
          <a:xfrm>
            <a:off x="1092200" y="46228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Launch within twelve months</a:t>
            </a:r>
            <a:endParaRPr lang="en-US" sz="1100"/>
          </a:p>
        </p:txBody>
      </p:sp>
      <p:sp>
        <p:nvSpPr>
          <p:cNvPr id="22" name="TextBox 22"/>
          <p:cNvSpPr txBox="1"/>
          <p:nvPr/>
        </p:nvSpPr>
        <p:spPr>
          <a:xfrm>
            <a:off x="1092200" y="5207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Incorporate customer feedback for improvements</a:t>
            </a:r>
            <a:endParaRPr lang="en-US" sz="1100"/>
          </a:p>
        </p:txBody>
      </p:sp>
      <p:sp>
        <p:nvSpPr>
          <p:cNvPr id="23" name="TextBox 23"/>
          <p:cNvSpPr txBox="1"/>
          <p:nvPr/>
        </p:nvSpPr>
        <p:spPr>
          <a:xfrm>
            <a:off x="4140200" y="40513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Establish five strategic collaborations</a:t>
            </a:r>
            <a:endParaRPr lang="en-US" sz="1100"/>
          </a:p>
        </p:txBody>
      </p:sp>
      <p:sp>
        <p:nvSpPr>
          <p:cNvPr id="24" name="TextBox 24"/>
          <p:cNvSpPr txBox="1"/>
          <p:nvPr/>
        </p:nvSpPr>
        <p:spPr>
          <a:xfrm>
            <a:off x="4140200" y="46228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Focus on sustainability-oriented organizations</a:t>
            </a:r>
            <a:endParaRPr lang="en-US" sz="1100"/>
          </a:p>
        </p:txBody>
      </p:sp>
      <p:sp>
        <p:nvSpPr>
          <p:cNvPr id="25" name="TextBox 25"/>
          <p:cNvSpPr txBox="1"/>
          <p:nvPr/>
        </p:nvSpPr>
        <p:spPr>
          <a:xfrm>
            <a:off x="4140200" y="5207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Enhance market reach through alliances</a:t>
            </a:r>
            <a:endParaRPr lang="en-US" sz="1100"/>
          </a:p>
        </p:txBody>
      </p:sp>
      <p:sp>
        <p:nvSpPr>
          <p:cNvPr id="26" name="TextBox 26"/>
          <p:cNvSpPr txBox="1"/>
          <p:nvPr/>
        </p:nvSpPr>
        <p:spPr>
          <a:xfrm>
            <a:off x="7200900" y="40513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Target Europe and Latin America</a:t>
            </a:r>
            <a:endParaRPr lang="en-US" sz="1100"/>
          </a:p>
        </p:txBody>
      </p:sp>
      <p:sp>
        <p:nvSpPr>
          <p:cNvPr id="27" name="TextBox 27"/>
          <p:cNvSpPr txBox="1"/>
          <p:nvPr/>
        </p:nvSpPr>
        <p:spPr>
          <a:xfrm>
            <a:off x="7200900" y="46228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Adapt marketing strategies for local preferences</a:t>
            </a:r>
            <a:endParaRPr lang="en-US" sz="1100"/>
          </a:p>
        </p:txBody>
      </p:sp>
      <p:sp>
        <p:nvSpPr>
          <p:cNvPr id="28" name="TextBox 28"/>
          <p:cNvSpPr txBox="1"/>
          <p:nvPr/>
        </p:nvSpPr>
        <p:spPr>
          <a:xfrm>
            <a:off x="7200900" y="5207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Increase global brand presence by Year Five</a:t>
            </a:r>
            <a:endParaRPr lang="en-US"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1000" r="11000"/>
          <a:stretch>
            <a:fillRect/>
          </a:stretch>
        </p:blipFill>
        <p:spPr>
          <a:xfrm>
            <a:off x="0" y="0"/>
            <a:ext cx="10388600" cy="7404100"/>
          </a:xfrm>
          <a:prstGeom prst="rect">
            <a:avLst/>
          </a:prstGeom>
        </p:spPr>
      </p:pic>
      <p:sp>
        <p:nvSpPr>
          <p:cNvPr id="3" name="AutoShape 3"/>
          <p:cNvSpPr/>
          <p:nvPr/>
        </p:nvSpPr>
        <p:spPr>
          <a:xfrm>
            <a:off x="0" y="0"/>
            <a:ext cx="10388600" cy="7404100"/>
          </a:xfrm>
          <a:prstGeom prst="rect">
            <a:avLst/>
          </a:prstGeom>
          <a:solidFill>
            <a:srgbClr val="000000">
              <a:alpha val="0"/>
            </a:srgbClr>
          </a:solidFill>
        </p:spPr>
      </p:sp>
      <p:sp>
        <p:nvSpPr>
          <p:cNvPr id="4" name="AutoShape 4"/>
          <p:cNvSpPr/>
          <p:nvPr/>
        </p:nvSpPr>
        <p:spPr>
          <a:xfrm>
            <a:off x="508000" y="4102100"/>
            <a:ext cx="1562100" cy="0"/>
          </a:xfrm>
          <a:prstGeom prst="rect">
            <a:avLst/>
          </a:prstGeom>
          <a:solidFill>
            <a:srgbClr val="000000">
              <a:alpha val="0"/>
            </a:srgbClr>
          </a:solidFill>
        </p:spPr>
      </p:sp>
      <p:sp>
        <p:nvSpPr>
          <p:cNvPr id="5" name="AutoShape 5"/>
          <p:cNvSpPr/>
          <p:nvPr/>
        </p:nvSpPr>
        <p:spPr>
          <a:xfrm>
            <a:off x="2070100" y="4102100"/>
            <a:ext cx="1562100" cy="0"/>
          </a:xfrm>
          <a:prstGeom prst="rect">
            <a:avLst/>
          </a:prstGeom>
          <a:solidFill>
            <a:srgbClr val="000000">
              <a:alpha val="0"/>
            </a:srgbClr>
          </a:solidFill>
        </p:spPr>
      </p:sp>
      <p:sp>
        <p:nvSpPr>
          <p:cNvPr id="6" name="AutoShape 6"/>
          <p:cNvSpPr/>
          <p:nvPr/>
        </p:nvSpPr>
        <p:spPr>
          <a:xfrm>
            <a:off x="3632200" y="4102100"/>
            <a:ext cx="1562100" cy="0"/>
          </a:xfrm>
          <a:prstGeom prst="rect">
            <a:avLst/>
          </a:prstGeom>
          <a:solidFill>
            <a:srgbClr val="000000">
              <a:alpha val="0"/>
            </a:srgbClr>
          </a:solidFill>
        </p:spPr>
      </p:sp>
      <p:sp>
        <p:nvSpPr>
          <p:cNvPr id="7" name="AutoShape 7"/>
          <p:cNvSpPr/>
          <p:nvPr/>
        </p:nvSpPr>
        <p:spPr>
          <a:xfrm>
            <a:off x="5194300" y="4102100"/>
            <a:ext cx="1562100" cy="0"/>
          </a:xfrm>
          <a:prstGeom prst="rect">
            <a:avLst/>
          </a:prstGeom>
          <a:solidFill>
            <a:srgbClr val="000000">
              <a:alpha val="0"/>
            </a:srgbClr>
          </a:solidFill>
        </p:spPr>
      </p:sp>
      <p:sp>
        <p:nvSpPr>
          <p:cNvPr id="8" name="AutoShape 8"/>
          <p:cNvSpPr/>
          <p:nvPr/>
        </p:nvSpPr>
        <p:spPr>
          <a:xfrm>
            <a:off x="6756400" y="4102100"/>
            <a:ext cx="1562100" cy="0"/>
          </a:xfrm>
          <a:prstGeom prst="rect">
            <a:avLst/>
          </a:prstGeom>
          <a:solidFill>
            <a:srgbClr val="000000">
              <a:alpha val="0"/>
            </a:srgbClr>
          </a:solidFill>
        </p:spPr>
      </p:sp>
      <p:sp>
        <p:nvSpPr>
          <p:cNvPr id="9" name="AutoShape 9"/>
          <p:cNvSpPr/>
          <p:nvPr/>
        </p:nvSpPr>
        <p:spPr>
          <a:xfrm>
            <a:off x="8318500" y="4102100"/>
            <a:ext cx="1562100" cy="0"/>
          </a:xfrm>
          <a:prstGeom prst="rect">
            <a:avLst/>
          </a:prstGeom>
          <a:solidFill>
            <a:srgbClr val="000000">
              <a:alpha val="0"/>
            </a:srgbClr>
          </a:solidFill>
        </p:spPr>
      </p:sp>
      <p:sp>
        <p:nvSpPr>
          <p:cNvPr id="10" name="AutoShape 10"/>
          <p:cNvSpPr/>
          <p:nvPr/>
        </p:nvSpPr>
        <p:spPr>
          <a:xfrm>
            <a:off x="508000" y="4102100"/>
            <a:ext cx="9372600" cy="50800"/>
          </a:xfrm>
          <a:prstGeom prst="roundRect">
            <a:avLst>
              <a:gd name="adj" fmla="val 50000"/>
            </a:avLst>
          </a:prstGeom>
          <a:solidFill>
            <a:srgbClr val="394EAE"/>
          </a:solidFill>
        </p:spPr>
      </p:sp>
      <p:sp>
        <p:nvSpPr>
          <p:cNvPr id="11" name="TextBox 11"/>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Timeline or Roadmap</a:t>
            </a:r>
            <a:endParaRPr lang="en-US" sz="1100"/>
          </a:p>
        </p:txBody>
      </p:sp>
      <p:sp>
        <p:nvSpPr>
          <p:cNvPr id="12" name="TextBox 12"/>
          <p:cNvSpPr txBox="1"/>
          <p:nvPr/>
        </p:nvSpPr>
        <p:spPr>
          <a:xfrm>
            <a:off x="774700" y="2832100"/>
            <a:ext cx="1016000" cy="952500"/>
          </a:xfrm>
          <a:prstGeom prst="roundRect">
            <a:avLst>
              <a:gd name="adj" fmla="val 26666"/>
            </a:avLst>
          </a:prstGeom>
          <a:solidFill>
            <a:srgbClr val="394EAE"/>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ExtraBold" panose="00000900000000000000" charset="0"/>
              </a:rPr>
              <a:t>Year 1 (Q1)</a:t>
            </a:r>
            <a:endParaRPr lang="en-US" sz="1100"/>
          </a:p>
        </p:txBody>
      </p:sp>
      <p:sp>
        <p:nvSpPr>
          <p:cNvPr id="13" name="TextBox 13"/>
          <p:cNvSpPr txBox="1"/>
          <p:nvPr/>
        </p:nvSpPr>
        <p:spPr>
          <a:xfrm>
            <a:off x="2336800" y="4419600"/>
            <a:ext cx="1016000" cy="952500"/>
          </a:xfrm>
          <a:prstGeom prst="roundRect">
            <a:avLst>
              <a:gd name="adj" fmla="val 26666"/>
            </a:avLst>
          </a:prstGeom>
          <a:solidFill>
            <a:srgbClr val="2B43AF"/>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ExtraBold" panose="00000900000000000000" charset="0"/>
              </a:rPr>
              <a:t>Year 1 (Q4)</a:t>
            </a:r>
            <a:endParaRPr lang="en-US" sz="1100"/>
          </a:p>
        </p:txBody>
      </p:sp>
      <p:sp>
        <p:nvSpPr>
          <p:cNvPr id="14" name="TextBox 14"/>
          <p:cNvSpPr txBox="1"/>
          <p:nvPr/>
        </p:nvSpPr>
        <p:spPr>
          <a:xfrm>
            <a:off x="3898900" y="2832100"/>
            <a:ext cx="1016000" cy="952500"/>
          </a:xfrm>
          <a:prstGeom prst="roundRect">
            <a:avLst>
              <a:gd name="adj" fmla="val 26666"/>
            </a:avLst>
          </a:prstGeom>
          <a:solidFill>
            <a:srgbClr val="394EAE"/>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ExtraBold" panose="00000900000000000000" charset="0"/>
              </a:rPr>
              <a:t>Year 2 (Q1)</a:t>
            </a:r>
            <a:endParaRPr lang="en-US" sz="1100"/>
          </a:p>
        </p:txBody>
      </p:sp>
      <p:sp>
        <p:nvSpPr>
          <p:cNvPr id="15" name="TextBox 15"/>
          <p:cNvSpPr txBox="1"/>
          <p:nvPr/>
        </p:nvSpPr>
        <p:spPr>
          <a:xfrm>
            <a:off x="5461000" y="4419600"/>
            <a:ext cx="1016000" cy="952500"/>
          </a:xfrm>
          <a:prstGeom prst="roundRect">
            <a:avLst>
              <a:gd name="adj" fmla="val 26666"/>
            </a:avLst>
          </a:prstGeom>
          <a:solidFill>
            <a:srgbClr val="2B43AF"/>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ExtraBold" panose="00000900000000000000" charset="0"/>
              </a:rPr>
              <a:t>Year 2 (Q3)</a:t>
            </a:r>
            <a:endParaRPr lang="en-US" sz="1100"/>
          </a:p>
        </p:txBody>
      </p:sp>
      <p:sp>
        <p:nvSpPr>
          <p:cNvPr id="16" name="TextBox 16"/>
          <p:cNvSpPr txBox="1"/>
          <p:nvPr/>
        </p:nvSpPr>
        <p:spPr>
          <a:xfrm>
            <a:off x="7023100" y="2832100"/>
            <a:ext cx="1016000" cy="952500"/>
          </a:xfrm>
          <a:prstGeom prst="roundRect">
            <a:avLst>
              <a:gd name="adj" fmla="val 26666"/>
            </a:avLst>
          </a:prstGeom>
          <a:solidFill>
            <a:srgbClr val="394EAE"/>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ExtraBold" panose="00000900000000000000" charset="0"/>
              </a:rPr>
              <a:t>Year 3 (Q2)</a:t>
            </a:r>
            <a:endParaRPr lang="en-US" sz="1100"/>
          </a:p>
        </p:txBody>
      </p:sp>
      <p:sp>
        <p:nvSpPr>
          <p:cNvPr id="17" name="TextBox 17"/>
          <p:cNvSpPr txBox="1"/>
          <p:nvPr/>
        </p:nvSpPr>
        <p:spPr>
          <a:xfrm>
            <a:off x="8585200" y="4419600"/>
            <a:ext cx="1016000" cy="952500"/>
          </a:xfrm>
          <a:prstGeom prst="roundRect">
            <a:avLst>
              <a:gd name="adj" fmla="val 26666"/>
            </a:avLst>
          </a:prstGeom>
          <a:solidFill>
            <a:srgbClr val="2B43AF"/>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ExtraBold" panose="00000900000000000000" charset="0"/>
              </a:rPr>
              <a:t>Year 3 (Q4)</a:t>
            </a:r>
            <a:endParaRPr lang="en-US" sz="1100"/>
          </a:p>
        </p:txBody>
      </p:sp>
      <p:sp>
        <p:nvSpPr>
          <p:cNvPr id="18" name="TextBox 18"/>
          <p:cNvSpPr txBox="1"/>
          <p:nvPr/>
        </p:nvSpPr>
        <p:spPr>
          <a:xfrm>
            <a:off x="381000" y="4419600"/>
            <a:ext cx="1803400" cy="1803400"/>
          </a:xfrm>
          <a:prstGeom prst="roundRect">
            <a:avLst>
              <a:gd name="adj" fmla="val 14084"/>
            </a:avLst>
          </a:prstGeom>
          <a:solidFill>
            <a:srgbClr val="394EAE"/>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ExtraBold" panose="00000900000000000000" charset="0"/>
              </a:rPr>
              <a:t>Initiated research and development for eco-friendly technology solutions, laying the groundwork for future innovations.</a:t>
            </a:r>
            <a:endParaRPr lang="en-US" sz="1100"/>
          </a:p>
        </p:txBody>
      </p:sp>
      <p:sp>
        <p:nvSpPr>
          <p:cNvPr id="19" name="TextBox 19"/>
          <p:cNvSpPr txBox="1"/>
          <p:nvPr/>
        </p:nvSpPr>
        <p:spPr>
          <a:xfrm>
            <a:off x="1943100" y="1968500"/>
            <a:ext cx="1803400" cy="1803400"/>
          </a:xfrm>
          <a:prstGeom prst="roundRect">
            <a:avLst>
              <a:gd name="adj" fmla="val 14084"/>
            </a:avLst>
          </a:prstGeom>
          <a:solidFill>
            <a:srgbClr val="2B43AF"/>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ExtraBold" panose="00000900000000000000" charset="0"/>
              </a:rPr>
              <a:t>Launched product beta, gathering critical feedback from early adopters to refine offerings before official release.</a:t>
            </a:r>
            <a:endParaRPr lang="en-US" sz="1100"/>
          </a:p>
        </p:txBody>
      </p:sp>
      <p:sp>
        <p:nvSpPr>
          <p:cNvPr id="20" name="TextBox 20"/>
          <p:cNvSpPr txBox="1"/>
          <p:nvPr/>
        </p:nvSpPr>
        <p:spPr>
          <a:xfrm>
            <a:off x="3505200" y="4419600"/>
            <a:ext cx="1803400" cy="1587500"/>
          </a:xfrm>
          <a:prstGeom prst="roundRect">
            <a:avLst>
              <a:gd name="adj" fmla="val 16000"/>
            </a:avLst>
          </a:prstGeom>
          <a:solidFill>
            <a:srgbClr val="394EAE"/>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ExtraBold" panose="00000900000000000000" charset="0"/>
              </a:rPr>
              <a:t>Officially entered the market with eco-friendly products, establishing brand presence and initial customer base.</a:t>
            </a:r>
            <a:endParaRPr lang="en-US" sz="1100"/>
          </a:p>
        </p:txBody>
      </p:sp>
      <p:sp>
        <p:nvSpPr>
          <p:cNvPr id="21" name="TextBox 21"/>
          <p:cNvSpPr txBox="1"/>
          <p:nvPr/>
        </p:nvSpPr>
        <p:spPr>
          <a:xfrm>
            <a:off x="5067300" y="1968500"/>
            <a:ext cx="1803400" cy="1803400"/>
          </a:xfrm>
          <a:prstGeom prst="roundRect">
            <a:avLst>
              <a:gd name="adj" fmla="val 14084"/>
            </a:avLst>
          </a:prstGeom>
          <a:solidFill>
            <a:srgbClr val="2B43AF"/>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ExtraBold" panose="00000900000000000000" charset="0"/>
              </a:rPr>
              <a:t>Formed a strategic partnership with an environmental organization, enhancing distribution and credibility in the sector.</a:t>
            </a:r>
            <a:endParaRPr lang="en-US" sz="1100"/>
          </a:p>
        </p:txBody>
      </p:sp>
      <p:sp>
        <p:nvSpPr>
          <p:cNvPr id="22" name="TextBox 22"/>
          <p:cNvSpPr txBox="1"/>
          <p:nvPr/>
        </p:nvSpPr>
        <p:spPr>
          <a:xfrm>
            <a:off x="6629400" y="4419600"/>
            <a:ext cx="1803400" cy="2019300"/>
          </a:xfrm>
          <a:prstGeom prst="roundRect">
            <a:avLst>
              <a:gd name="adj" fmla="val 14084"/>
            </a:avLst>
          </a:prstGeom>
          <a:solidFill>
            <a:srgbClr val="394EAE"/>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ExtraBold" panose="00000900000000000000" charset="0"/>
              </a:rPr>
              <a:t>Expanded product line in response to market demand, solidifying position as a comprehensive eco-friendly solution provider.</a:t>
            </a:r>
            <a:endParaRPr lang="en-US" sz="1100"/>
          </a:p>
        </p:txBody>
      </p:sp>
      <p:sp>
        <p:nvSpPr>
          <p:cNvPr id="23" name="TextBox 23"/>
          <p:cNvSpPr txBox="1"/>
          <p:nvPr/>
        </p:nvSpPr>
        <p:spPr>
          <a:xfrm>
            <a:off x="8191500" y="1968500"/>
            <a:ext cx="1803400" cy="1803400"/>
          </a:xfrm>
          <a:prstGeom prst="roundRect">
            <a:avLst>
              <a:gd name="adj" fmla="val 14084"/>
            </a:avLst>
          </a:prstGeom>
          <a:solidFill>
            <a:srgbClr val="2B43AF"/>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ExtraBold" panose="00000900000000000000" charset="0"/>
              </a:rPr>
              <a:t>Achieved significant revenue growth, validating business model and attracting further investment opportunities.</a:t>
            </a:r>
            <a:endParaRPr lang="en-US" sz="1100"/>
          </a:p>
        </p:txBody>
      </p:sp>
      <p:sp>
        <p:nvSpPr>
          <p:cNvPr id="24" name="TextBox 24"/>
          <p:cNvSpPr txBox="1"/>
          <p:nvPr/>
        </p:nvSpPr>
        <p:spPr>
          <a:xfrm>
            <a:off x="1041400" y="3949700"/>
            <a:ext cx="381000" cy="381000"/>
          </a:xfrm>
          <a:prstGeom prst="roundRect">
            <a:avLst>
              <a:gd name="adj" fmla="val 50000"/>
            </a:avLst>
          </a:prstGeom>
          <a:solidFill>
            <a:srgbClr val="394EAE"/>
          </a:solidFill>
        </p:spPr>
        <p:txBody>
          <a:bodyPr lIns="0" tIns="0" rIns="0" bIns="0" rtlCol="0" anchor="ctr"/>
          <a:lstStyle/>
          <a:p>
            <a:pPr indent="0" algn="ctr">
              <a:lnSpc>
                <a:spcPct val="100000"/>
              </a:lnSpc>
              <a:defRPr/>
            </a:pPr>
            <a:r>
              <a:rPr lang="en-US" sz="1400" b="1">
                <a:solidFill>
                  <a:srgbClr val="FFFFFF"/>
                </a:solidFill>
                <a:highlight>
                  <a:srgbClr val="394EAE">
                    <a:alpha val="100000"/>
                  </a:srgbClr>
                </a:highlight>
                <a:latin typeface="Poppins, SimHei, STHeiti, &quot;LiHei Pro Medium&quot;"/>
              </a:rPr>
              <a:t>1</a:t>
            </a:r>
            <a:endParaRPr lang="en-US" sz="1100"/>
          </a:p>
        </p:txBody>
      </p:sp>
      <p:sp>
        <p:nvSpPr>
          <p:cNvPr id="25" name="TextBox 25"/>
          <p:cNvSpPr txBox="1"/>
          <p:nvPr/>
        </p:nvSpPr>
        <p:spPr>
          <a:xfrm>
            <a:off x="2603500" y="3949700"/>
            <a:ext cx="381000" cy="381000"/>
          </a:xfrm>
          <a:prstGeom prst="roundRect">
            <a:avLst>
              <a:gd name="adj" fmla="val 50000"/>
            </a:avLst>
          </a:prstGeom>
          <a:solidFill>
            <a:srgbClr val="394EAE"/>
          </a:solidFill>
        </p:spPr>
        <p:txBody>
          <a:bodyPr lIns="0" tIns="0" rIns="0" bIns="0" rtlCol="0" anchor="ctr"/>
          <a:lstStyle/>
          <a:p>
            <a:pPr indent="0" algn="ctr">
              <a:lnSpc>
                <a:spcPct val="100000"/>
              </a:lnSpc>
              <a:defRPr/>
            </a:pPr>
            <a:r>
              <a:rPr lang="en-US" sz="1400" b="1">
                <a:solidFill>
                  <a:srgbClr val="FFFFFF"/>
                </a:solidFill>
                <a:highlight>
                  <a:srgbClr val="394EAE">
                    <a:alpha val="100000"/>
                  </a:srgbClr>
                </a:highlight>
                <a:latin typeface="Poppins, SimHei, STHeiti, &quot;LiHei Pro Medium&quot;"/>
              </a:rPr>
              <a:t>2</a:t>
            </a:r>
            <a:endParaRPr lang="en-US" sz="1100"/>
          </a:p>
        </p:txBody>
      </p:sp>
      <p:sp>
        <p:nvSpPr>
          <p:cNvPr id="26" name="TextBox 26"/>
          <p:cNvSpPr txBox="1"/>
          <p:nvPr/>
        </p:nvSpPr>
        <p:spPr>
          <a:xfrm>
            <a:off x="4165600" y="3949700"/>
            <a:ext cx="381000" cy="381000"/>
          </a:xfrm>
          <a:prstGeom prst="roundRect">
            <a:avLst>
              <a:gd name="adj" fmla="val 50000"/>
            </a:avLst>
          </a:prstGeom>
          <a:solidFill>
            <a:srgbClr val="394EAE"/>
          </a:solidFill>
        </p:spPr>
        <p:txBody>
          <a:bodyPr lIns="0" tIns="0" rIns="0" bIns="0" rtlCol="0" anchor="ctr"/>
          <a:lstStyle/>
          <a:p>
            <a:pPr indent="0" algn="ctr">
              <a:lnSpc>
                <a:spcPct val="100000"/>
              </a:lnSpc>
              <a:defRPr/>
            </a:pPr>
            <a:r>
              <a:rPr lang="en-US" sz="1400" b="1">
                <a:solidFill>
                  <a:srgbClr val="FFFFFF"/>
                </a:solidFill>
                <a:highlight>
                  <a:srgbClr val="394EAE">
                    <a:alpha val="100000"/>
                  </a:srgbClr>
                </a:highlight>
                <a:latin typeface="Poppins, SimHei, STHeiti, &quot;LiHei Pro Medium&quot;"/>
              </a:rPr>
              <a:t>3</a:t>
            </a:r>
            <a:endParaRPr lang="en-US" sz="1100"/>
          </a:p>
        </p:txBody>
      </p:sp>
      <p:sp>
        <p:nvSpPr>
          <p:cNvPr id="27" name="TextBox 27"/>
          <p:cNvSpPr txBox="1"/>
          <p:nvPr/>
        </p:nvSpPr>
        <p:spPr>
          <a:xfrm>
            <a:off x="5727700" y="3949700"/>
            <a:ext cx="381000" cy="381000"/>
          </a:xfrm>
          <a:prstGeom prst="roundRect">
            <a:avLst>
              <a:gd name="adj" fmla="val 50000"/>
            </a:avLst>
          </a:prstGeom>
          <a:solidFill>
            <a:srgbClr val="394EAE"/>
          </a:solidFill>
        </p:spPr>
        <p:txBody>
          <a:bodyPr lIns="0" tIns="0" rIns="0" bIns="0" rtlCol="0" anchor="ctr"/>
          <a:lstStyle/>
          <a:p>
            <a:pPr indent="0" algn="ctr">
              <a:lnSpc>
                <a:spcPct val="100000"/>
              </a:lnSpc>
              <a:defRPr/>
            </a:pPr>
            <a:r>
              <a:rPr lang="en-US" sz="1400" b="1">
                <a:solidFill>
                  <a:srgbClr val="FFFFFF"/>
                </a:solidFill>
                <a:highlight>
                  <a:srgbClr val="394EAE">
                    <a:alpha val="100000"/>
                  </a:srgbClr>
                </a:highlight>
                <a:latin typeface="Poppins, SimHei, STHeiti, &quot;LiHei Pro Medium&quot;"/>
              </a:rPr>
              <a:t>4</a:t>
            </a:r>
            <a:endParaRPr lang="en-US" sz="1100"/>
          </a:p>
        </p:txBody>
      </p:sp>
      <p:sp>
        <p:nvSpPr>
          <p:cNvPr id="28" name="TextBox 28"/>
          <p:cNvSpPr txBox="1"/>
          <p:nvPr/>
        </p:nvSpPr>
        <p:spPr>
          <a:xfrm>
            <a:off x="7289800" y="3949700"/>
            <a:ext cx="381000" cy="381000"/>
          </a:xfrm>
          <a:prstGeom prst="roundRect">
            <a:avLst>
              <a:gd name="adj" fmla="val 50000"/>
            </a:avLst>
          </a:prstGeom>
          <a:solidFill>
            <a:srgbClr val="394EAE"/>
          </a:solidFill>
        </p:spPr>
        <p:txBody>
          <a:bodyPr lIns="0" tIns="0" rIns="0" bIns="0" rtlCol="0" anchor="ctr"/>
          <a:lstStyle/>
          <a:p>
            <a:pPr indent="0" algn="ctr">
              <a:lnSpc>
                <a:spcPct val="100000"/>
              </a:lnSpc>
              <a:defRPr/>
            </a:pPr>
            <a:r>
              <a:rPr lang="en-US" sz="1400" b="1">
                <a:solidFill>
                  <a:srgbClr val="FFFFFF"/>
                </a:solidFill>
                <a:highlight>
                  <a:srgbClr val="394EAE">
                    <a:alpha val="100000"/>
                  </a:srgbClr>
                </a:highlight>
                <a:latin typeface="Poppins, SimHei, STHeiti, &quot;LiHei Pro Medium&quot;"/>
              </a:rPr>
              <a:t>5</a:t>
            </a:r>
            <a:endParaRPr lang="en-US" sz="1100"/>
          </a:p>
        </p:txBody>
      </p:sp>
      <p:sp>
        <p:nvSpPr>
          <p:cNvPr id="29" name="TextBox 29"/>
          <p:cNvSpPr txBox="1"/>
          <p:nvPr/>
        </p:nvSpPr>
        <p:spPr>
          <a:xfrm>
            <a:off x="8851900" y="3949700"/>
            <a:ext cx="381000" cy="381000"/>
          </a:xfrm>
          <a:prstGeom prst="roundRect">
            <a:avLst>
              <a:gd name="adj" fmla="val 50000"/>
            </a:avLst>
          </a:prstGeom>
          <a:solidFill>
            <a:srgbClr val="394EAE"/>
          </a:solidFill>
        </p:spPr>
        <p:txBody>
          <a:bodyPr lIns="0" tIns="0" rIns="0" bIns="0" rtlCol="0" anchor="ctr"/>
          <a:lstStyle/>
          <a:p>
            <a:pPr indent="0" algn="ctr">
              <a:lnSpc>
                <a:spcPct val="100000"/>
              </a:lnSpc>
              <a:defRPr/>
            </a:pPr>
            <a:r>
              <a:rPr lang="en-US" sz="1400" b="1">
                <a:solidFill>
                  <a:srgbClr val="FFFFFF"/>
                </a:solidFill>
                <a:highlight>
                  <a:srgbClr val="394EAE">
                    <a:alpha val="100000"/>
                  </a:srgbClr>
                </a:highlight>
                <a:latin typeface="Poppins, SimHei, STHeiti, &quot;LiHei Pro Medium&quot;"/>
              </a:rPr>
              <a:t>6</a:t>
            </a:r>
            <a:endParaRPr lang="en-US" sz="1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Investment Ask</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10</a:t>
            </a:r>
            <a:endParaRPr lang="en-US" sz="11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943600"/>
          </a:xfrm>
          <a:prstGeom prst="rect">
            <a:avLst/>
          </a:prstGeom>
        </p:spPr>
      </p:pic>
      <p:sp>
        <p:nvSpPr>
          <p:cNvPr id="3" name="AutoShape 3"/>
          <p:cNvSpPr/>
          <p:nvPr/>
        </p:nvSpPr>
        <p:spPr>
          <a:xfrm>
            <a:off x="0" y="0"/>
            <a:ext cx="10388600" cy="5943600"/>
          </a:xfrm>
          <a:prstGeom prst="rect">
            <a:avLst/>
          </a:prstGeom>
          <a:solidFill>
            <a:srgbClr val="000000">
              <a:alpha val="0"/>
            </a:srgbClr>
          </a:solidFill>
        </p:spPr>
      </p:sp>
      <p:sp>
        <p:nvSpPr>
          <p:cNvPr id="4" name="AutoShape 4"/>
          <p:cNvSpPr/>
          <p:nvPr/>
        </p:nvSpPr>
        <p:spPr>
          <a:xfrm>
            <a:off x="762000" y="1473200"/>
            <a:ext cx="2743200" cy="3695700"/>
          </a:xfrm>
          <a:prstGeom prst="roundRect">
            <a:avLst>
              <a:gd name="adj" fmla="val 3703"/>
            </a:avLst>
          </a:prstGeom>
          <a:solidFill>
            <a:srgbClr val="000000">
              <a:alpha val="0"/>
            </a:srgbClr>
          </a:solidFill>
        </p:spPr>
      </p:sp>
      <p:sp>
        <p:nvSpPr>
          <p:cNvPr id="5" name="AutoShape 5"/>
          <p:cNvSpPr/>
          <p:nvPr/>
        </p:nvSpPr>
        <p:spPr>
          <a:xfrm>
            <a:off x="3810000" y="1473200"/>
            <a:ext cx="2743200" cy="3695700"/>
          </a:xfrm>
          <a:prstGeom prst="roundRect">
            <a:avLst>
              <a:gd name="adj" fmla="val 3703"/>
            </a:avLst>
          </a:prstGeom>
          <a:solidFill>
            <a:srgbClr val="000000">
              <a:alpha val="0"/>
            </a:srgbClr>
          </a:solidFill>
        </p:spPr>
      </p:sp>
      <p:sp>
        <p:nvSpPr>
          <p:cNvPr id="6" name="AutoShape 6"/>
          <p:cNvSpPr/>
          <p:nvPr/>
        </p:nvSpPr>
        <p:spPr>
          <a:xfrm>
            <a:off x="6870700" y="1473200"/>
            <a:ext cx="2743200" cy="3695700"/>
          </a:xfrm>
          <a:prstGeom prst="roundRect">
            <a:avLst>
              <a:gd name="adj" fmla="val 3703"/>
            </a:avLst>
          </a:prstGeom>
          <a:solidFill>
            <a:srgbClr val="000000">
              <a:alpha val="0"/>
            </a:srgbClr>
          </a:solidFill>
        </p:spPr>
      </p:sp>
      <p:sp>
        <p:nvSpPr>
          <p:cNvPr id="7" name="AutoShape 7"/>
          <p:cNvSpPr/>
          <p:nvPr/>
        </p:nvSpPr>
        <p:spPr>
          <a:xfrm>
            <a:off x="762000" y="5308600"/>
            <a:ext cx="2743200" cy="0"/>
          </a:xfrm>
          <a:prstGeom prst="rect">
            <a:avLst/>
          </a:prstGeom>
          <a:solidFill>
            <a:srgbClr val="000000"/>
          </a:solidFill>
        </p:spPr>
      </p:sp>
      <p:sp>
        <p:nvSpPr>
          <p:cNvPr id="8" name="AutoShape 8"/>
          <p:cNvSpPr/>
          <p:nvPr/>
        </p:nvSpPr>
        <p:spPr>
          <a:xfrm>
            <a:off x="3810000" y="5308600"/>
            <a:ext cx="2743200" cy="0"/>
          </a:xfrm>
          <a:prstGeom prst="rect">
            <a:avLst/>
          </a:prstGeom>
          <a:solidFill>
            <a:srgbClr val="000000"/>
          </a:solidFill>
        </p:spPr>
      </p:sp>
      <p:sp>
        <p:nvSpPr>
          <p:cNvPr id="9" name="AutoShape 9"/>
          <p:cNvSpPr/>
          <p:nvPr/>
        </p:nvSpPr>
        <p:spPr>
          <a:xfrm>
            <a:off x="6870700" y="5308600"/>
            <a:ext cx="2743200" cy="0"/>
          </a:xfrm>
          <a:prstGeom prst="rect">
            <a:avLst/>
          </a:prstGeom>
          <a:solidFill>
            <a:srgbClr val="000000"/>
          </a:solidFill>
        </p:spPr>
      </p:sp>
      <p:pic>
        <p:nvPicPr>
          <p:cNvPr id="10" name="Picture 10"/>
          <p:cNvPicPr>
            <a:picLocks noChangeAspect="1"/>
          </p:cNvPicPr>
          <p:nvPr/>
        </p:nvPicPr>
        <p:blipFill>
          <a:blip r:embed="rId2"/>
          <a:srcRect t="35000" b="35000"/>
          <a:stretch>
            <a:fillRect/>
          </a:stretch>
        </p:blipFill>
        <p:spPr>
          <a:xfrm>
            <a:off x="762000" y="1473200"/>
            <a:ext cx="2743200" cy="1536700"/>
          </a:xfrm>
          <a:prstGeom prst="roundRect">
            <a:avLst>
              <a:gd name="adj" fmla="val 6611"/>
            </a:avLst>
          </a:prstGeom>
        </p:spPr>
      </p:pic>
      <p:pic>
        <p:nvPicPr>
          <p:cNvPr id="11" name="Picture 11"/>
          <p:cNvPicPr>
            <a:picLocks noChangeAspect="1"/>
          </p:cNvPicPr>
          <p:nvPr/>
        </p:nvPicPr>
        <p:blipFill>
          <a:blip r:embed="rId3"/>
          <a:srcRect t="1000" b="1000"/>
          <a:stretch>
            <a:fillRect/>
          </a:stretch>
        </p:blipFill>
        <p:spPr>
          <a:xfrm>
            <a:off x="3810000" y="1473200"/>
            <a:ext cx="2743200" cy="1536700"/>
          </a:xfrm>
          <a:prstGeom prst="roundRect">
            <a:avLst>
              <a:gd name="adj" fmla="val 6611"/>
            </a:avLst>
          </a:prstGeom>
        </p:spPr>
      </p:pic>
      <p:pic>
        <p:nvPicPr>
          <p:cNvPr id="12" name="Picture 12"/>
          <p:cNvPicPr>
            <a:picLocks noChangeAspect="1"/>
          </p:cNvPicPr>
          <p:nvPr/>
        </p:nvPicPr>
        <p:blipFill>
          <a:blip r:embed="rId4"/>
          <a:srcRect t="1000" b="1000"/>
          <a:stretch>
            <a:fillRect/>
          </a:stretch>
        </p:blipFill>
        <p:spPr>
          <a:xfrm>
            <a:off x="6870700" y="14732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Poppins ExtraBold" panose="00000900000000000000" charset="0"/>
              </a:rPr>
              <a:t>Funding Amount Requested</a:t>
            </a:r>
            <a:endParaRPr lang="en-US" sz="1100"/>
          </a:p>
        </p:txBody>
      </p:sp>
      <p:sp>
        <p:nvSpPr>
          <p:cNvPr id="14" name="TextBox 14"/>
          <p:cNvSpPr txBox="1"/>
          <p:nvPr/>
        </p:nvSpPr>
        <p:spPr>
          <a:xfrm>
            <a:off x="762000" y="32258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Investment Purpose Overview</a:t>
            </a:r>
            <a:endParaRPr lang="en-US" sz="1100"/>
          </a:p>
        </p:txBody>
      </p:sp>
      <p:sp>
        <p:nvSpPr>
          <p:cNvPr id="15" name="TextBox 15"/>
          <p:cNvSpPr txBox="1"/>
          <p:nvPr/>
        </p:nvSpPr>
        <p:spPr>
          <a:xfrm>
            <a:off x="3810000" y="3225800"/>
            <a:ext cx="2743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Strategic Fund Allocation</a:t>
            </a:r>
            <a:endParaRPr lang="en-US" sz="1100"/>
          </a:p>
        </p:txBody>
      </p:sp>
      <p:sp>
        <p:nvSpPr>
          <p:cNvPr id="16" name="TextBox 16"/>
          <p:cNvSpPr txBox="1"/>
          <p:nvPr/>
        </p:nvSpPr>
        <p:spPr>
          <a:xfrm>
            <a:off x="6870700" y="3225800"/>
            <a:ext cx="2743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Projected Financial Returns</a:t>
            </a:r>
            <a:endParaRPr lang="en-US" sz="1100"/>
          </a:p>
        </p:txBody>
      </p:sp>
      <p:sp>
        <p:nvSpPr>
          <p:cNvPr id="17" name="TextBox 17"/>
          <p:cNvSpPr txBox="1"/>
          <p:nvPr/>
        </p:nvSpPr>
        <p:spPr>
          <a:xfrm>
            <a:off x="762000" y="38989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The $5 million investment will drive product innovation, enhance marketing efforts, and expand our skilled workforce, ensuring GreenTech Innovations meets growing market demands effectively.</a:t>
            </a:r>
            <a:endParaRPr lang="en-US" sz="1100"/>
          </a:p>
        </p:txBody>
      </p:sp>
      <p:sp>
        <p:nvSpPr>
          <p:cNvPr id="18" name="TextBox 18"/>
          <p:cNvSpPr txBox="1"/>
          <p:nvPr/>
        </p:nvSpPr>
        <p:spPr>
          <a:xfrm>
            <a:off x="3810000" y="36322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Funds will be allocated to product development (50%), marketing (30%), and talent acquisition (15%), with a small portion for operational costs, ensuring comprehensive growth and sustainability.</a:t>
            </a:r>
            <a:endParaRPr lang="en-US" sz="1100"/>
          </a:p>
        </p:txBody>
      </p:sp>
      <p:sp>
        <p:nvSpPr>
          <p:cNvPr id="19" name="TextBox 19"/>
          <p:cNvSpPr txBox="1"/>
          <p:nvPr/>
        </p:nvSpPr>
        <p:spPr>
          <a:xfrm>
            <a:off x="6870700" y="36322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Poppins ExtraBold" panose="00000900000000000000" charset="0"/>
              </a:rPr>
              <a:t>Investors can expect a robust ROI exceeding 150% within five years, supported by increasing market demand for eco-friendly technologies and strategic growth initiatives undertaken by GreenTech Innovations.</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8000" r="8000"/>
          <a:stretch>
            <a:fillRect/>
          </a:stretch>
        </p:blipFill>
        <p:spPr>
          <a:xfrm>
            <a:off x="0" y="0"/>
            <a:ext cx="10388600" cy="6946900"/>
          </a:xfrm>
          <a:prstGeom prst="rect">
            <a:avLst/>
          </a:prstGeom>
        </p:spPr>
      </p:pic>
      <p:sp>
        <p:nvSpPr>
          <p:cNvPr id="3" name="AutoShape 3"/>
          <p:cNvSpPr/>
          <p:nvPr/>
        </p:nvSpPr>
        <p:spPr>
          <a:xfrm>
            <a:off x="0" y="0"/>
            <a:ext cx="10388600" cy="6946900"/>
          </a:xfrm>
          <a:prstGeom prst="rect">
            <a:avLst/>
          </a:prstGeom>
          <a:solidFill>
            <a:srgbClr val="000000">
              <a:alpha val="0"/>
            </a:srgbClr>
          </a:solidFill>
        </p:spPr>
      </p:sp>
      <p:sp>
        <p:nvSpPr>
          <p:cNvPr id="4" name="AutoShape 4"/>
          <p:cNvSpPr/>
          <p:nvPr>
            <p:custDataLst>
              <p:tags r:id="rId2"/>
            </p:custDataLst>
          </p:nvPr>
        </p:nvSpPr>
        <p:spPr>
          <a:xfrm>
            <a:off x="774700" y="1689100"/>
            <a:ext cx="4216400" cy="4876800"/>
          </a:xfrm>
          <a:prstGeom prst="roundRect">
            <a:avLst>
              <a:gd name="adj" fmla="val 3614"/>
            </a:avLst>
          </a:prstGeom>
          <a:solidFill>
            <a:srgbClr val="7E8BE8"/>
          </a:solidFill>
          <a:ln w="25400">
            <a:solidFill>
              <a:srgbClr val="000000">
                <a:alpha val="0"/>
              </a:srgbClr>
            </a:solidFill>
          </a:ln>
        </p:spPr>
      </p:sp>
      <p:sp>
        <p:nvSpPr>
          <p:cNvPr id="5" name="AutoShape 5"/>
          <p:cNvSpPr/>
          <p:nvPr>
            <p:custDataLst>
              <p:tags r:id="rId3"/>
            </p:custDataLst>
          </p:nvPr>
        </p:nvSpPr>
        <p:spPr>
          <a:xfrm>
            <a:off x="5384800" y="1689100"/>
            <a:ext cx="4216400" cy="4876800"/>
          </a:xfrm>
          <a:prstGeom prst="roundRect">
            <a:avLst>
              <a:gd name="adj" fmla="val 3614"/>
            </a:avLst>
          </a:prstGeom>
          <a:solidFill>
            <a:srgbClr val="7E8BE8"/>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Poppins ExtraBold" panose="00000900000000000000" charset="0"/>
              </a:rPr>
              <a:t>Mission Statement and Vision</a:t>
            </a:r>
            <a:endParaRPr lang="en-US" sz="1100"/>
          </a:p>
        </p:txBody>
      </p:sp>
      <p:sp>
        <p:nvSpPr>
          <p:cNvPr id="7" name="TextBox 7"/>
          <p:cNvSpPr txBox="1"/>
          <p:nvPr>
            <p:custDataLst>
              <p:tags r:id="rId4"/>
            </p:custDataLst>
          </p:nvPr>
        </p:nvSpPr>
        <p:spPr>
          <a:xfrm>
            <a:off x="1422400" y="22225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94EAE"/>
                </a:solidFill>
                <a:latin typeface="Poppins ExtraBold" panose="00000900000000000000" charset="0"/>
              </a:rPr>
              <a:t>Commitment to Sustainability</a:t>
            </a:r>
            <a:endParaRPr lang="en-US" sz="1100"/>
          </a:p>
        </p:txBody>
      </p:sp>
      <p:sp>
        <p:nvSpPr>
          <p:cNvPr id="8" name="TextBox 8"/>
          <p:cNvSpPr txBox="1"/>
          <p:nvPr>
            <p:custDataLst>
              <p:tags r:id="rId5"/>
            </p:custDataLst>
          </p:nvPr>
        </p:nvSpPr>
        <p:spPr>
          <a:xfrm>
            <a:off x="6019800" y="22225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94EAE"/>
                </a:solidFill>
                <a:latin typeface="Poppins ExtraBold" panose="00000900000000000000" charset="0"/>
              </a:rPr>
              <a:t>Vision for Global Impact</a:t>
            </a:r>
            <a:endParaRPr lang="en-US" sz="1100"/>
          </a:p>
        </p:txBody>
      </p:sp>
      <p:sp>
        <p:nvSpPr>
          <p:cNvPr id="9" name="TextBox 9"/>
          <p:cNvSpPr txBox="1"/>
          <p:nvPr>
            <p:custDataLst>
              <p:tags r:id="rId6"/>
            </p:custDataLst>
          </p:nvPr>
        </p:nvSpPr>
        <p:spPr>
          <a:xfrm>
            <a:off x="1054100" y="32766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FFFFFF"/>
                </a:solidFill>
                <a:cs typeface="+mn-lt"/>
              </a:rPr>
              <a:t>GreenTech Innovations is dedicated to integrating sustainability into every aspect of our operations, ensuring that our products not only meet market demands but also contribute positively to the environment. This commitment enhances our brand reputation and attracts environmentally conscious consumers and investors alike.</a:t>
            </a:r>
            <a:endParaRPr lang="en-US" sz="1100">
              <a:cs typeface="+mn-lt"/>
            </a:endParaRPr>
          </a:p>
        </p:txBody>
      </p:sp>
      <p:sp>
        <p:nvSpPr>
          <p:cNvPr id="10" name="TextBox 10"/>
          <p:cNvSpPr txBox="1"/>
          <p:nvPr>
            <p:custDataLst>
              <p:tags r:id="rId7"/>
            </p:custDataLst>
          </p:nvPr>
        </p:nvSpPr>
        <p:spPr>
          <a:xfrm>
            <a:off x="5664200" y="32766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FFFFFF"/>
                </a:solidFill>
                <a:cs typeface="+mn-lt"/>
              </a:rPr>
              <a:t>Our vision extends beyond product development; we aim to inspire a global movement towards sustainable practices across industries. By positioning ourselves as thought leaders, we seek to influence policy and consumer behavior, ultimately driving a significant reduction in carbon footprints worldwide.</a:t>
            </a:r>
            <a:endParaRPr lang="en-US" sz="1100">
              <a:cs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6972300"/>
          </a:xfrm>
          <a:prstGeom prst="rect">
            <a:avLst/>
          </a:prstGeom>
          <a:solidFill>
            <a:srgbClr val="FFFFFF"/>
          </a:solidFill>
        </p:spPr>
      </p:sp>
      <p:pic>
        <p:nvPicPr>
          <p:cNvPr id="3" name="Picture 3"/>
          <p:cNvPicPr>
            <a:picLocks noChangeAspect="1"/>
          </p:cNvPicPr>
          <p:nvPr/>
        </p:nvPicPr>
        <p:blipFill>
          <a:blip r:embed="rId1"/>
          <a:srcRect l="6000" r="6000"/>
          <a:stretch>
            <a:fillRect/>
          </a:stretch>
        </p:blipFill>
        <p:spPr>
          <a:xfrm>
            <a:off x="0" y="0"/>
            <a:ext cx="3454400" cy="6972300"/>
          </a:xfrm>
          <a:prstGeom prst="rect">
            <a:avLst/>
          </a:prstGeom>
        </p:spPr>
      </p:pic>
      <p:sp>
        <p:nvSpPr>
          <p:cNvPr id="4" name="AutoShape 4"/>
          <p:cNvSpPr/>
          <p:nvPr/>
        </p:nvSpPr>
        <p:spPr>
          <a:xfrm>
            <a:off x="4064000" y="1460500"/>
            <a:ext cx="5829300" cy="1435100"/>
          </a:xfrm>
          <a:prstGeom prst="roundRect">
            <a:avLst>
              <a:gd name="adj" fmla="val 14159"/>
            </a:avLst>
          </a:prstGeom>
          <a:solidFill>
            <a:srgbClr val="EBF2FF"/>
          </a:solidFill>
          <a:ln w="12700">
            <a:solidFill>
              <a:srgbClr val="DAE8F8"/>
            </a:solidFill>
          </a:ln>
        </p:spPr>
      </p:sp>
      <p:sp>
        <p:nvSpPr>
          <p:cNvPr id="5" name="AutoShape 5"/>
          <p:cNvSpPr/>
          <p:nvPr/>
        </p:nvSpPr>
        <p:spPr>
          <a:xfrm>
            <a:off x="4064000" y="3111500"/>
            <a:ext cx="5829300" cy="1435100"/>
          </a:xfrm>
          <a:prstGeom prst="roundRect">
            <a:avLst>
              <a:gd name="adj" fmla="val 14159"/>
            </a:avLst>
          </a:prstGeom>
          <a:solidFill>
            <a:srgbClr val="EBF2FF"/>
          </a:solidFill>
          <a:ln w="12700">
            <a:solidFill>
              <a:srgbClr val="DAE8F8"/>
            </a:solidFill>
          </a:ln>
        </p:spPr>
      </p:sp>
      <p:sp>
        <p:nvSpPr>
          <p:cNvPr id="6" name="AutoShape 6"/>
          <p:cNvSpPr/>
          <p:nvPr/>
        </p:nvSpPr>
        <p:spPr>
          <a:xfrm>
            <a:off x="4064000" y="4762500"/>
            <a:ext cx="5829300" cy="1435100"/>
          </a:xfrm>
          <a:prstGeom prst="roundRect">
            <a:avLst>
              <a:gd name="adj" fmla="val 14159"/>
            </a:avLst>
          </a:prstGeom>
          <a:solidFill>
            <a:srgbClr val="EBF2FF"/>
          </a:solidFill>
          <a:ln w="12700">
            <a:solidFill>
              <a:srgbClr val="DAE8F8"/>
            </a:solidFill>
          </a:ln>
        </p:spPr>
      </p:sp>
      <p:sp>
        <p:nvSpPr>
          <p:cNvPr id="7" name="AutoShape 7"/>
          <p:cNvSpPr/>
          <p:nvPr/>
        </p:nvSpPr>
        <p:spPr>
          <a:xfrm>
            <a:off x="0" y="0"/>
            <a:ext cx="3454400" cy="6972300"/>
          </a:xfrm>
          <a:prstGeom prst="rect">
            <a:avLst/>
          </a:prstGeom>
          <a:solidFill>
            <a:srgbClr val="000000">
              <a:alpha val="0"/>
            </a:srgbClr>
          </a:solidFill>
        </p:spPr>
      </p:sp>
      <p:sp>
        <p:nvSpPr>
          <p:cNvPr id="8" name="AutoShape 8"/>
          <p:cNvSpPr/>
          <p:nvPr/>
        </p:nvSpPr>
        <p:spPr>
          <a:xfrm>
            <a:off x="4064000" y="1600200"/>
            <a:ext cx="0" cy="1130300"/>
          </a:xfrm>
          <a:prstGeom prst="rect">
            <a:avLst/>
          </a:prstGeom>
          <a:solidFill>
            <a:srgbClr val="FFFFFF"/>
          </a:solidFill>
        </p:spPr>
      </p:sp>
      <p:sp>
        <p:nvSpPr>
          <p:cNvPr id="9" name="AutoShape 9"/>
          <p:cNvSpPr/>
          <p:nvPr/>
        </p:nvSpPr>
        <p:spPr>
          <a:xfrm>
            <a:off x="4064000" y="3251200"/>
            <a:ext cx="0" cy="1130300"/>
          </a:xfrm>
          <a:prstGeom prst="rect">
            <a:avLst/>
          </a:prstGeom>
          <a:solidFill>
            <a:srgbClr val="FFFFFF"/>
          </a:solidFill>
        </p:spPr>
      </p:sp>
      <p:sp>
        <p:nvSpPr>
          <p:cNvPr id="10" name="AutoShape 10"/>
          <p:cNvSpPr/>
          <p:nvPr/>
        </p:nvSpPr>
        <p:spPr>
          <a:xfrm>
            <a:off x="4064000" y="4902200"/>
            <a:ext cx="0" cy="11303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064000" y="457200"/>
            <a:ext cx="58293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Poppins ExtraBold" panose="00000900000000000000" charset="0"/>
              </a:rPr>
              <a:t>Allocation of Funds</a:t>
            </a:r>
            <a:endParaRPr lang="en-US" sz="1100"/>
          </a:p>
        </p:txBody>
      </p:sp>
      <p:sp>
        <p:nvSpPr>
          <p:cNvPr id="13" name="TextBox 13"/>
          <p:cNvSpPr txBox="1"/>
          <p:nvPr/>
        </p:nvSpPr>
        <p:spPr>
          <a:xfrm>
            <a:off x="4279900" y="1676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Strategic Investment in R&amp;D</a:t>
            </a:r>
            <a:endParaRPr lang="en-US" sz="1100"/>
          </a:p>
        </p:txBody>
      </p:sp>
      <p:sp>
        <p:nvSpPr>
          <p:cNvPr id="14" name="TextBox 14"/>
          <p:cNvSpPr txBox="1"/>
          <p:nvPr/>
        </p:nvSpPr>
        <p:spPr>
          <a:xfrm>
            <a:off x="4279900" y="3327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Robust Marketing Initiatives</a:t>
            </a:r>
            <a:endParaRPr lang="en-US" sz="1100"/>
          </a:p>
        </p:txBody>
      </p:sp>
      <p:sp>
        <p:nvSpPr>
          <p:cNvPr id="15" name="TextBox 15"/>
          <p:cNvSpPr txBox="1"/>
          <p:nvPr/>
        </p:nvSpPr>
        <p:spPr>
          <a:xfrm>
            <a:off x="4279900" y="4978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Talent Acquisition and Training</a:t>
            </a:r>
            <a:endParaRPr lang="en-US" sz="1100"/>
          </a:p>
        </p:txBody>
      </p:sp>
      <p:sp>
        <p:nvSpPr>
          <p:cNvPr id="16" name="TextBox 16"/>
          <p:cNvSpPr txBox="1"/>
          <p:nvPr/>
        </p:nvSpPr>
        <p:spPr>
          <a:xfrm>
            <a:off x="4279900" y="2057400"/>
            <a:ext cx="53975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Allocating 40% of funds to product development ensures continuous innovation, enhancing product offerings and maintaining competitive advantage in the eco-friendly technology market.</a:t>
            </a:r>
            <a:endParaRPr lang="en-US" sz="1100"/>
          </a:p>
        </p:txBody>
      </p:sp>
      <p:sp>
        <p:nvSpPr>
          <p:cNvPr id="17" name="TextBox 17"/>
          <p:cNvSpPr txBox="1"/>
          <p:nvPr/>
        </p:nvSpPr>
        <p:spPr>
          <a:xfrm>
            <a:off x="4279900" y="3708400"/>
            <a:ext cx="53975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A 30% allocation for marketing will amplify brand visibility, engage target demographics, and drive customer acquisition through strategic digital campaigns and public relations efforts.</a:t>
            </a:r>
            <a:endParaRPr lang="en-US" sz="1100"/>
          </a:p>
        </p:txBody>
      </p:sp>
      <p:sp>
        <p:nvSpPr>
          <p:cNvPr id="18" name="TextBox 18"/>
          <p:cNvSpPr txBox="1"/>
          <p:nvPr/>
        </p:nvSpPr>
        <p:spPr>
          <a:xfrm>
            <a:off x="4279900" y="5359400"/>
            <a:ext cx="53975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Investing 20% in hiring and team development will build a skilled workforce, fostering expertise in sustainable technologies and ensuring operational excellence for long-term growth.</a:t>
            </a:r>
            <a:endParaRPr lang="en-US" sz="1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0" r="10000"/>
          <a:stretch>
            <a:fillRect/>
          </a:stretch>
        </p:blipFill>
        <p:spPr>
          <a:xfrm>
            <a:off x="0" y="0"/>
            <a:ext cx="10388600" cy="7302500"/>
          </a:xfrm>
          <a:prstGeom prst="rect">
            <a:avLst/>
          </a:prstGeom>
        </p:spPr>
      </p:pic>
      <p:sp>
        <p:nvSpPr>
          <p:cNvPr id="3" name="AutoShape 3"/>
          <p:cNvSpPr/>
          <p:nvPr/>
        </p:nvSpPr>
        <p:spPr>
          <a:xfrm>
            <a:off x="0" y="0"/>
            <a:ext cx="10388600" cy="7302500"/>
          </a:xfrm>
          <a:prstGeom prst="rect">
            <a:avLst/>
          </a:prstGeom>
          <a:solidFill>
            <a:srgbClr val="000000">
              <a:alpha val="0"/>
            </a:srgbClr>
          </a:solidFill>
        </p:spPr>
      </p:sp>
      <p:sp>
        <p:nvSpPr>
          <p:cNvPr id="4" name="AutoShape 4"/>
          <p:cNvSpPr/>
          <p:nvPr/>
        </p:nvSpPr>
        <p:spPr>
          <a:xfrm>
            <a:off x="774700" y="1689100"/>
            <a:ext cx="4216400" cy="5219700"/>
          </a:xfrm>
          <a:prstGeom prst="roundRect">
            <a:avLst>
              <a:gd name="adj" fmla="val 3614"/>
            </a:avLst>
          </a:prstGeom>
          <a:solidFill>
            <a:srgbClr val="7E8BE8"/>
          </a:solidFill>
          <a:ln w="25400">
            <a:solidFill>
              <a:srgbClr val="000000">
                <a:alpha val="0"/>
              </a:srgbClr>
            </a:solidFill>
          </a:ln>
        </p:spPr>
      </p:sp>
      <p:sp>
        <p:nvSpPr>
          <p:cNvPr id="5" name="AutoShape 5"/>
          <p:cNvSpPr/>
          <p:nvPr/>
        </p:nvSpPr>
        <p:spPr>
          <a:xfrm>
            <a:off x="5384800" y="1866900"/>
            <a:ext cx="4216400" cy="4876800"/>
          </a:xfrm>
          <a:prstGeom prst="roundRect">
            <a:avLst>
              <a:gd name="adj" fmla="val 3614"/>
            </a:avLst>
          </a:prstGeom>
          <a:solidFill>
            <a:srgbClr val="7E8BE8"/>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Poppins ExtraBold" panose="00000900000000000000" charset="0"/>
              </a:rPr>
              <a:t>Potential Returns and Exit Opportunities</a:t>
            </a:r>
            <a:endParaRPr lang="en-US" sz="1100"/>
          </a:p>
        </p:txBody>
      </p:sp>
      <p:sp>
        <p:nvSpPr>
          <p:cNvPr id="7" name="TextBox 7"/>
          <p:cNvSpPr txBox="1"/>
          <p:nvPr/>
        </p:nvSpPr>
        <p:spPr>
          <a:xfrm>
            <a:off x="1422400" y="22225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94EAE"/>
                </a:solidFill>
                <a:latin typeface="Poppins ExtraBold" panose="00000900000000000000" charset="0"/>
              </a:rPr>
              <a:t>Strong ROI Projections</a:t>
            </a:r>
            <a:endParaRPr lang="en-US" sz="1100"/>
          </a:p>
        </p:txBody>
      </p:sp>
      <p:sp>
        <p:nvSpPr>
          <p:cNvPr id="8" name="TextBox 8"/>
          <p:cNvSpPr txBox="1"/>
          <p:nvPr/>
        </p:nvSpPr>
        <p:spPr>
          <a:xfrm>
            <a:off x="6019800" y="24003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94EAE"/>
                </a:solidFill>
                <a:latin typeface="Poppins ExtraBold" panose="00000900000000000000" charset="0"/>
              </a:rPr>
              <a:t>Diverse Exit Strategies</a:t>
            </a:r>
            <a:endParaRPr lang="en-US" sz="1100"/>
          </a:p>
        </p:txBody>
      </p:sp>
      <p:sp>
        <p:nvSpPr>
          <p:cNvPr id="9" name="TextBox 9"/>
          <p:cNvSpPr txBox="1"/>
          <p:nvPr/>
        </p:nvSpPr>
        <p:spPr>
          <a:xfrm>
            <a:off x="1054100" y="32766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FFFFFF"/>
                </a:solidFill>
                <a:latin typeface="Poppins ExtraBold" panose="00000900000000000000" charset="0"/>
              </a:rPr>
              <a:t>GreenTech Innovations anticipates a compounded annual growth rate (CAGR) exceeding 25% over the next five years, driven by strategic market penetration and innovative product offerings. This growth trajectory positions investors for substantial returns, with revenue projected to increase from $1 million to $10 million within this period.</a:t>
            </a:r>
            <a:endParaRPr lang="en-US" sz="1100"/>
          </a:p>
        </p:txBody>
      </p:sp>
      <p:sp>
        <p:nvSpPr>
          <p:cNvPr id="10" name="TextBox 10"/>
          <p:cNvSpPr txBox="1"/>
          <p:nvPr/>
        </p:nvSpPr>
        <p:spPr>
          <a:xfrm>
            <a:off x="5664200" y="34417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FFFFFF"/>
                </a:solidFill>
                <a:latin typeface="Poppins ExtraBold" panose="00000900000000000000" charset="0"/>
              </a:rPr>
              <a:t>Investors can explore multiple exit avenues, including acquisition by larger corporations seeking sustainable technology integration, or an initial public offering (IPO) once significant revenue milestones are achieved. These options provide flexibility and potential for lucrative returns aligned with investor goals.</a:t>
            </a:r>
            <a:endParaRPr lang="en-US" sz="1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Call to Action</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11</a:t>
            </a:r>
            <a:endParaRPr lang="en-US" sz="11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0" r="10000"/>
          <a:stretch>
            <a:fillRect/>
          </a:stretch>
        </p:blipFill>
        <p:spPr>
          <a:xfrm>
            <a:off x="5410200" y="1016000"/>
            <a:ext cx="3810000" cy="3810000"/>
          </a:xfrm>
          <a:prstGeom prst="roundRect">
            <a:avLst>
              <a:gd name="adj" fmla="val 6000"/>
            </a:avLst>
          </a:prstGeom>
        </p:spPr>
      </p:pic>
      <p:sp>
        <p:nvSpPr>
          <p:cNvPr id="5" name="AutoShape 5"/>
          <p:cNvSpPr/>
          <p:nvPr/>
        </p:nvSpPr>
        <p:spPr>
          <a:xfrm>
            <a:off x="1016000" y="2120900"/>
            <a:ext cx="3810000" cy="19304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095500"/>
            <a:ext cx="635000" cy="25400"/>
          </a:xfrm>
          <a:prstGeom prst="rect">
            <a:avLst/>
          </a:prstGeom>
          <a:solidFill>
            <a:srgbClr val="FFFFFF"/>
          </a:solidFill>
        </p:spPr>
      </p:sp>
      <p:sp>
        <p:nvSpPr>
          <p:cNvPr id="8" name="TextBox 8"/>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Inspiring Closing Message</a:t>
            </a:r>
            <a:endParaRPr lang="en-US" sz="1100"/>
          </a:p>
        </p:txBody>
      </p:sp>
      <p:sp>
        <p:nvSpPr>
          <p:cNvPr id="9" name="TextBox 9"/>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Empowerment Through Investment</a:t>
            </a:r>
            <a:endParaRPr lang="en-US" sz="1100"/>
          </a:p>
        </p:txBody>
      </p:sp>
      <p:sp>
        <p:nvSpPr>
          <p:cNvPr id="10" name="TextBox 10"/>
          <p:cNvSpPr txBox="1"/>
          <p:nvPr/>
        </p:nvSpPr>
        <p:spPr>
          <a:xfrm>
            <a:off x="1016000" y="27686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Investing in GreenTech Innovations not only supports the development of sustainable technologies but also empowers you to be a catalyst for change, ensuring that your financial contributions lead to tangible environmental benefits and a legacy of responsible innovation for future generations.</a:t>
            </a:r>
            <a:endParaRPr lang="en-US" sz="1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2578100"/>
          </a:xfrm>
          <a:prstGeom prst="rect">
            <a:avLst/>
          </a:prstGeom>
          <a:solidFill>
            <a:srgbClr val="000000">
              <a:alpha val="0"/>
            </a:srgbClr>
          </a:solidFill>
        </p:spPr>
      </p:sp>
      <p:sp>
        <p:nvSpPr>
          <p:cNvPr id="5" name="AutoShape 5"/>
          <p:cNvSpPr/>
          <p:nvPr/>
        </p:nvSpPr>
        <p:spPr>
          <a:xfrm>
            <a:off x="3784600" y="1689100"/>
            <a:ext cx="2806700" cy="2578100"/>
          </a:xfrm>
          <a:prstGeom prst="rect">
            <a:avLst/>
          </a:prstGeom>
          <a:solidFill>
            <a:srgbClr val="000000">
              <a:alpha val="0"/>
            </a:srgbClr>
          </a:solidFill>
        </p:spPr>
      </p:sp>
      <p:sp>
        <p:nvSpPr>
          <p:cNvPr id="6" name="AutoShape 6"/>
          <p:cNvSpPr/>
          <p:nvPr/>
        </p:nvSpPr>
        <p:spPr>
          <a:xfrm>
            <a:off x="7061200" y="1689100"/>
            <a:ext cx="2806700" cy="25781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2B43AF"/>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ExtraBold" panose="00000900000000000000" charset="0"/>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Poppins ExtraBold" panose="00000900000000000000" charset="0"/>
              </a:rPr>
              <a:t>Next Steps for Investors</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Thorough Review Required</a:t>
            </a:r>
            <a:endParaRPr lang="en-US" sz="1100"/>
          </a:p>
        </p:txBody>
      </p:sp>
      <p:sp>
        <p:nvSpPr>
          <p:cNvPr id="15" name="TextBox 15"/>
          <p:cNvSpPr txBox="1"/>
          <p:nvPr/>
        </p:nvSpPr>
        <p:spPr>
          <a:xfrm>
            <a:off x="4140200" y="2705100"/>
            <a:ext cx="20955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Engage for Clarity</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Poppins ExtraBold" panose="00000900000000000000" charset="0"/>
              </a:rPr>
              <a:t>Schedule Follow-Up Meetings</a:t>
            </a:r>
            <a:endParaRPr lang="en-US" sz="1100"/>
          </a:p>
        </p:txBody>
      </p:sp>
      <p:sp>
        <p:nvSpPr>
          <p:cNvPr id="17" name="TextBox 17"/>
          <p:cNvSpPr txBox="1"/>
          <p:nvPr/>
        </p:nvSpPr>
        <p:spPr>
          <a:xfrm>
            <a:off x="812800" y="3467100"/>
            <a:ext cx="22987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Analyze pitch deck thoroughly</a:t>
            </a:r>
            <a:endParaRPr lang="en-US" sz="1100"/>
          </a:p>
        </p:txBody>
      </p:sp>
      <p:sp>
        <p:nvSpPr>
          <p:cNvPr id="18" name="TextBox 18"/>
          <p:cNvSpPr txBox="1"/>
          <p:nvPr/>
        </p:nvSpPr>
        <p:spPr>
          <a:xfrm>
            <a:off x="736600" y="3733800"/>
            <a:ext cx="24511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Understand market opportunities</a:t>
            </a:r>
            <a:endParaRPr lang="en-US" sz="1100"/>
          </a:p>
        </p:txBody>
      </p:sp>
      <p:sp>
        <p:nvSpPr>
          <p:cNvPr id="19" name="TextBox 19"/>
          <p:cNvSpPr txBox="1"/>
          <p:nvPr/>
        </p:nvSpPr>
        <p:spPr>
          <a:xfrm>
            <a:off x="914400" y="4000500"/>
            <a:ext cx="20828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Assess financial projections</a:t>
            </a:r>
            <a:endParaRPr lang="en-US" sz="1100"/>
          </a:p>
        </p:txBody>
      </p:sp>
      <p:sp>
        <p:nvSpPr>
          <p:cNvPr id="20" name="TextBox 20"/>
          <p:cNvSpPr txBox="1"/>
          <p:nvPr/>
        </p:nvSpPr>
        <p:spPr>
          <a:xfrm>
            <a:off x="4406900" y="3467100"/>
            <a:ext cx="1625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Initiate open dialogue</a:t>
            </a:r>
            <a:endParaRPr lang="en-US" sz="1100"/>
          </a:p>
        </p:txBody>
      </p:sp>
      <p:sp>
        <p:nvSpPr>
          <p:cNvPr id="21" name="TextBox 21"/>
          <p:cNvSpPr txBox="1"/>
          <p:nvPr/>
        </p:nvSpPr>
        <p:spPr>
          <a:xfrm>
            <a:off x="4318000" y="3733800"/>
            <a:ext cx="18161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Direct questions to team</a:t>
            </a:r>
            <a:endParaRPr lang="en-US" sz="1100"/>
          </a:p>
        </p:txBody>
      </p:sp>
      <p:sp>
        <p:nvSpPr>
          <p:cNvPr id="22" name="TextBox 22"/>
          <p:cNvSpPr txBox="1"/>
          <p:nvPr/>
        </p:nvSpPr>
        <p:spPr>
          <a:xfrm>
            <a:off x="4457700" y="4000500"/>
            <a:ext cx="15240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Gain deeper insights</a:t>
            </a:r>
            <a:endParaRPr lang="en-US" sz="1100"/>
          </a:p>
        </p:txBody>
      </p:sp>
      <p:sp>
        <p:nvSpPr>
          <p:cNvPr id="23" name="TextBox 23"/>
          <p:cNvSpPr txBox="1"/>
          <p:nvPr/>
        </p:nvSpPr>
        <p:spPr>
          <a:xfrm>
            <a:off x="7150100" y="3467100"/>
            <a:ext cx="27559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Arrange virtual or in-person sessions</a:t>
            </a:r>
            <a:endParaRPr lang="en-US" sz="1100"/>
          </a:p>
        </p:txBody>
      </p:sp>
      <p:sp>
        <p:nvSpPr>
          <p:cNvPr id="24" name="TextBox 24"/>
          <p:cNvSpPr txBox="1"/>
          <p:nvPr/>
        </p:nvSpPr>
        <p:spPr>
          <a:xfrm>
            <a:off x="7569200" y="3733800"/>
            <a:ext cx="18669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Discuss specific interests</a:t>
            </a:r>
            <a:endParaRPr lang="en-US" sz="1100"/>
          </a:p>
        </p:txBody>
      </p:sp>
      <p:sp>
        <p:nvSpPr>
          <p:cNvPr id="25" name="TextBox 25"/>
          <p:cNvSpPr txBox="1"/>
          <p:nvPr/>
        </p:nvSpPr>
        <p:spPr>
          <a:xfrm>
            <a:off x="7277100" y="4000500"/>
            <a:ext cx="25019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FFFFFF"/>
                </a:solidFill>
                <a:latin typeface="Poppins ExtraBold" panose="00000900000000000000" charset="0"/>
              </a:rPr>
              <a:t>Explore partnership opportunities</a:t>
            </a:r>
            <a:endParaRPr lang="en-US" sz="11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22000" r="22000"/>
          <a:stretch>
            <a:fillRect/>
          </a:stretch>
        </p:blipFill>
        <p:spPr>
          <a:xfrm>
            <a:off x="1016000" y="1016000"/>
            <a:ext cx="3810000" cy="3810000"/>
          </a:xfrm>
          <a:prstGeom prst="roundRect">
            <a:avLst>
              <a:gd name="adj" fmla="val 6000"/>
            </a:avLst>
          </a:prstGeom>
        </p:spPr>
      </p:pic>
      <p:sp>
        <p:nvSpPr>
          <p:cNvPr id="5" name="AutoShape 5"/>
          <p:cNvSpPr/>
          <p:nvPr/>
        </p:nvSpPr>
        <p:spPr>
          <a:xfrm>
            <a:off x="5410200" y="2794000"/>
            <a:ext cx="3810000" cy="18542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2641600"/>
            <a:ext cx="635000" cy="25400"/>
          </a:xfrm>
          <a:prstGeom prst="rect">
            <a:avLst/>
          </a:prstGeom>
          <a:solidFill>
            <a:srgbClr val="FFFFFF"/>
          </a:solidFill>
        </p:spPr>
      </p:sp>
      <p:sp>
        <p:nvSpPr>
          <p:cNvPr id="8" name="TextBox 8"/>
          <p:cNvSpPr txBox="1"/>
          <p:nvPr/>
        </p:nvSpPr>
        <p:spPr>
          <a:xfrm>
            <a:off x="5410200" y="1270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Memorable Visual Reinforcing Mission and Visi</a:t>
            </a:r>
            <a:endParaRPr lang="en-US" sz="1100"/>
          </a:p>
        </p:txBody>
      </p:sp>
      <p:sp>
        <p:nvSpPr>
          <p:cNvPr id="9" name="TextBox 9"/>
          <p:cNvSpPr txBox="1"/>
          <p:nvPr/>
        </p:nvSpPr>
        <p:spPr>
          <a:xfrm>
            <a:off x="5410200" y="27940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FFFFFF"/>
                </a:solidFill>
                <a:latin typeface="Poppins ExtraBold" panose="00000900000000000000" charset="0"/>
              </a:rPr>
              <a:t>Visual Storytelling Impact</a:t>
            </a:r>
            <a:endParaRPr lang="en-US" sz="1100"/>
          </a:p>
        </p:txBody>
      </p:sp>
      <p:sp>
        <p:nvSpPr>
          <p:cNvPr id="10" name="TextBox 10"/>
          <p:cNvSpPr txBox="1"/>
          <p:nvPr/>
        </p:nvSpPr>
        <p:spPr>
          <a:xfrm>
            <a:off x="5410200" y="3162300"/>
            <a:ext cx="38100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Effective visuals not only enhance the aesthetic appeal of the pitch deck but also serve as powerful tools for storytelling, allowing GreenTech Innovations to convey its mission and vision in a way that resonates emotionally with investors, fostering a deeper connection to the brand's commitment to sustainability and innovation.</a:t>
            </a:r>
            <a:endParaRPr lang="en-US" sz="11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l="1000" r="1000"/>
          <a:stretch>
            <a:fillRect/>
          </a:stretch>
        </p:blipFill>
        <p:spPr>
          <a:xfrm>
            <a:off x="0" y="0"/>
            <a:ext cx="10388600" cy="5854700"/>
          </a:xfrm>
          <a:prstGeom prst="rect">
            <a:avLst/>
          </a:prstGeom>
        </p:spPr>
      </p:pic>
      <p:sp>
        <p:nvSpPr>
          <p:cNvPr id="4" name="AutoShape 4"/>
          <p:cNvSpPr/>
          <p:nvPr/>
        </p:nvSpPr>
        <p:spPr>
          <a:xfrm>
            <a:off x="787400" y="2692400"/>
            <a:ext cx="9601200" cy="2413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TextBox 6"/>
          <p:cNvSpPr txBox="1"/>
          <p:nvPr/>
        </p:nvSpPr>
        <p:spPr>
          <a:xfrm>
            <a:off x="787400" y="1397000"/>
            <a:ext cx="9601200" cy="990600"/>
          </a:xfrm>
          <a:prstGeom prst="rect">
            <a:avLst/>
          </a:prstGeom>
          <a:solidFill>
            <a:srgbClr val="000000">
              <a:alpha val="0"/>
            </a:srgbClr>
          </a:solidFill>
        </p:spPr>
        <p:txBody>
          <a:bodyPr lIns="0" tIns="0" rIns="0" bIns="0" rtlCol="0" anchor="ctr"/>
          <a:lstStyle/>
          <a:p>
            <a:pPr indent="0" algn="l">
              <a:lnSpc>
                <a:spcPct val="100000"/>
              </a:lnSpc>
              <a:defRPr/>
            </a:pPr>
            <a:r>
              <a:rPr lang="en-US" sz="5600" b="1">
                <a:solidFill>
                  <a:srgbClr val="FFFFFF"/>
                </a:solidFill>
                <a:latin typeface="Poppins ExtraBold" panose="00000900000000000000" charset="0"/>
              </a:rPr>
              <a:t>Thank You</a:t>
            </a:r>
            <a:endParaRPr lang="en-US" sz="1100"/>
          </a:p>
        </p:txBody>
      </p:sp>
      <p:sp>
        <p:nvSpPr>
          <p:cNvPr id="7" name="TextBox 7"/>
          <p:cNvSpPr txBox="1"/>
          <p:nvPr/>
        </p:nvSpPr>
        <p:spPr>
          <a:xfrm>
            <a:off x="787400" y="2692400"/>
            <a:ext cx="96012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FFFFFF"/>
                </a:solidFill>
                <a:latin typeface="Poppins ExtraBold" panose="00000900000000000000" charset="0"/>
              </a:rPr>
              <a:t>Contact:popai@example.com</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2540000"/>
            <a:ext cx="3810000" cy="21463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514600"/>
            <a:ext cx="635000" cy="25400"/>
          </a:xfrm>
          <a:prstGeom prst="rect">
            <a:avLst/>
          </a:prstGeom>
          <a:solidFill>
            <a:srgbClr val="FFFFFF"/>
          </a:solidFill>
        </p:spPr>
      </p:sp>
      <p:sp>
        <p:nvSpPr>
          <p:cNvPr id="8" name="TextBox 8"/>
          <p:cNvSpPr txBox="1"/>
          <p:nvPr/>
        </p:nvSpPr>
        <p:spPr>
          <a:xfrm>
            <a:off x="1016000" y="1016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Impactful Quote on Environment and Technology</a:t>
            </a:r>
            <a:endParaRPr lang="en-US" sz="1100"/>
          </a:p>
        </p:txBody>
      </p:sp>
      <p:sp>
        <p:nvSpPr>
          <p:cNvPr id="9" name="TextBox 9"/>
          <p:cNvSpPr txBox="1"/>
          <p:nvPr/>
        </p:nvSpPr>
        <p:spPr>
          <a:xfrm>
            <a:off x="1016000" y="27940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Shared Responsibility for Earth</a:t>
            </a:r>
            <a:endParaRPr lang="en-US" sz="1100"/>
          </a:p>
        </p:txBody>
      </p:sp>
      <p:sp>
        <p:nvSpPr>
          <p:cNvPr id="10" name="TextBox 10"/>
          <p:cNvSpPr txBox="1"/>
          <p:nvPr/>
        </p:nvSpPr>
        <p:spPr>
          <a:xfrm>
            <a:off x="1016000" y="3200400"/>
            <a:ext cx="38100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The quote by Robert Swan emphasizes the critical need for collective action in environmental stewardship, urging all stakeholders—businesses, governments, and individuals—to actively engage in sustainable practices and leverage technology as a means to combat climate change and promote ecological balance.</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Poppins ExtraBold" panose="00000900000000000000" charset="0"/>
              </a:rPr>
              <a:t>Identifying the Problem</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FFFFFF"/>
                </a:solidFill>
                <a:latin typeface="Poppins ExtraBold" panose="00000900000000000000" charset="0"/>
              </a:rPr>
              <a:t>Section 2</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7607300"/>
          </a:xfrm>
          <a:prstGeom prst="rect">
            <a:avLst/>
          </a:prstGeom>
          <a:solidFill>
            <a:srgbClr val="FFFFFF"/>
          </a:solidFill>
        </p:spPr>
      </p:sp>
      <p:pic>
        <p:nvPicPr>
          <p:cNvPr id="3" name="Picture 3"/>
          <p:cNvPicPr>
            <a:picLocks noChangeAspect="1"/>
          </p:cNvPicPr>
          <p:nvPr/>
        </p:nvPicPr>
        <p:blipFill>
          <a:blip r:embed="rId1"/>
          <a:srcRect l="10000" r="10000"/>
          <a:stretch>
            <a:fillRect/>
          </a:stretch>
        </p:blipFill>
        <p:spPr>
          <a:xfrm>
            <a:off x="0" y="0"/>
            <a:ext cx="3454400" cy="7607300"/>
          </a:xfrm>
          <a:prstGeom prst="rect">
            <a:avLst/>
          </a:prstGeom>
        </p:spPr>
      </p:pic>
      <p:sp>
        <p:nvSpPr>
          <p:cNvPr id="4" name="AutoShape 4"/>
          <p:cNvSpPr/>
          <p:nvPr/>
        </p:nvSpPr>
        <p:spPr>
          <a:xfrm>
            <a:off x="4064000" y="1460500"/>
            <a:ext cx="5829300" cy="1651000"/>
          </a:xfrm>
          <a:prstGeom prst="roundRect">
            <a:avLst>
              <a:gd name="adj" fmla="val 12307"/>
            </a:avLst>
          </a:prstGeom>
          <a:solidFill>
            <a:srgbClr val="EBF2FF"/>
          </a:solidFill>
          <a:ln w="12700">
            <a:solidFill>
              <a:srgbClr val="DAE8F8"/>
            </a:solidFill>
          </a:ln>
        </p:spPr>
      </p:sp>
      <p:sp>
        <p:nvSpPr>
          <p:cNvPr id="5" name="AutoShape 5"/>
          <p:cNvSpPr/>
          <p:nvPr/>
        </p:nvSpPr>
        <p:spPr>
          <a:xfrm>
            <a:off x="4064000" y="3327400"/>
            <a:ext cx="5829300" cy="1651000"/>
          </a:xfrm>
          <a:prstGeom prst="roundRect">
            <a:avLst>
              <a:gd name="adj" fmla="val 12307"/>
            </a:avLst>
          </a:prstGeom>
          <a:solidFill>
            <a:srgbClr val="EBF2FF"/>
          </a:solidFill>
          <a:ln w="12700">
            <a:solidFill>
              <a:srgbClr val="DAE8F8"/>
            </a:solidFill>
          </a:ln>
        </p:spPr>
      </p:sp>
      <p:sp>
        <p:nvSpPr>
          <p:cNvPr id="6" name="AutoShape 6"/>
          <p:cNvSpPr/>
          <p:nvPr/>
        </p:nvSpPr>
        <p:spPr>
          <a:xfrm>
            <a:off x="4064000" y="5194300"/>
            <a:ext cx="5829300" cy="1651000"/>
          </a:xfrm>
          <a:prstGeom prst="roundRect">
            <a:avLst>
              <a:gd name="adj" fmla="val 12307"/>
            </a:avLst>
          </a:prstGeom>
          <a:solidFill>
            <a:srgbClr val="EBF2FF"/>
          </a:solidFill>
          <a:ln w="12700">
            <a:solidFill>
              <a:srgbClr val="DAE8F8"/>
            </a:solidFill>
          </a:ln>
        </p:spPr>
      </p:sp>
      <p:sp>
        <p:nvSpPr>
          <p:cNvPr id="7" name="AutoShape 7"/>
          <p:cNvSpPr/>
          <p:nvPr/>
        </p:nvSpPr>
        <p:spPr>
          <a:xfrm>
            <a:off x="0" y="0"/>
            <a:ext cx="3454400" cy="7607300"/>
          </a:xfrm>
          <a:prstGeom prst="rect">
            <a:avLst/>
          </a:prstGeom>
          <a:solidFill>
            <a:srgbClr val="000000">
              <a:alpha val="0"/>
            </a:srgbClr>
          </a:solidFill>
        </p:spPr>
      </p:sp>
      <p:sp>
        <p:nvSpPr>
          <p:cNvPr id="8" name="AutoShape 8"/>
          <p:cNvSpPr/>
          <p:nvPr/>
        </p:nvSpPr>
        <p:spPr>
          <a:xfrm>
            <a:off x="4064000" y="1625600"/>
            <a:ext cx="0" cy="1308100"/>
          </a:xfrm>
          <a:prstGeom prst="rect">
            <a:avLst/>
          </a:prstGeom>
          <a:solidFill>
            <a:srgbClr val="FFFFFF"/>
          </a:solidFill>
        </p:spPr>
      </p:sp>
      <p:sp>
        <p:nvSpPr>
          <p:cNvPr id="9" name="AutoShape 9"/>
          <p:cNvSpPr/>
          <p:nvPr/>
        </p:nvSpPr>
        <p:spPr>
          <a:xfrm>
            <a:off x="4064000" y="3492500"/>
            <a:ext cx="0" cy="1308100"/>
          </a:xfrm>
          <a:prstGeom prst="rect">
            <a:avLst/>
          </a:prstGeom>
          <a:solidFill>
            <a:srgbClr val="FFFFFF"/>
          </a:solidFill>
        </p:spPr>
      </p:sp>
      <p:sp>
        <p:nvSpPr>
          <p:cNvPr id="10" name="AutoShape 10"/>
          <p:cNvSpPr/>
          <p:nvPr/>
        </p:nvSpPr>
        <p:spPr>
          <a:xfrm>
            <a:off x="4064000" y="5359400"/>
            <a:ext cx="0" cy="13081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064000" y="457200"/>
            <a:ext cx="58293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Poppins ExtraBold" panose="00000900000000000000" charset="0"/>
              </a:rPr>
              <a:t>Defining the Environmental Issue</a:t>
            </a:r>
            <a:endParaRPr lang="en-US" sz="1100"/>
          </a:p>
        </p:txBody>
      </p:sp>
      <p:sp>
        <p:nvSpPr>
          <p:cNvPr id="13" name="TextBox 13"/>
          <p:cNvSpPr txBox="1"/>
          <p:nvPr/>
        </p:nvSpPr>
        <p:spPr>
          <a:xfrm>
            <a:off x="4279900" y="1676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Urgency of Climate Action</a:t>
            </a:r>
            <a:endParaRPr lang="en-US" sz="1100"/>
          </a:p>
        </p:txBody>
      </p:sp>
      <p:sp>
        <p:nvSpPr>
          <p:cNvPr id="14" name="TextBox 14"/>
          <p:cNvSpPr txBox="1"/>
          <p:nvPr/>
        </p:nvSpPr>
        <p:spPr>
          <a:xfrm>
            <a:off x="4279900" y="35433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Crisis of Waste Management</a:t>
            </a:r>
            <a:endParaRPr lang="en-US" sz="1100"/>
          </a:p>
        </p:txBody>
      </p:sp>
      <p:sp>
        <p:nvSpPr>
          <p:cNvPr id="15" name="TextBox 15"/>
          <p:cNvSpPr txBox="1"/>
          <p:nvPr/>
        </p:nvSpPr>
        <p:spPr>
          <a:xfrm>
            <a:off x="4279900" y="54102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ExtraBold" panose="00000900000000000000" charset="0"/>
              </a:rPr>
              <a:t>Resource Sustainability Challenges</a:t>
            </a:r>
            <a:endParaRPr lang="en-US" sz="1100"/>
          </a:p>
        </p:txBody>
      </p:sp>
      <p:sp>
        <p:nvSpPr>
          <p:cNvPr id="16" name="TextBox 16"/>
          <p:cNvSpPr txBox="1"/>
          <p:nvPr/>
        </p:nvSpPr>
        <p:spPr>
          <a:xfrm>
            <a:off x="4279900" y="2057400"/>
            <a:ext cx="53975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Immediate action is required to combat climate change, as rising temperatures and extreme weather events threaten ecosystems and human livelihoods, necessitating innovative solutions from companies like GreenTech Innovations.</a:t>
            </a:r>
            <a:endParaRPr lang="en-US" sz="1100"/>
          </a:p>
        </p:txBody>
      </p:sp>
      <p:sp>
        <p:nvSpPr>
          <p:cNvPr id="17" name="TextBox 17"/>
          <p:cNvSpPr txBox="1"/>
          <p:nvPr/>
        </p:nvSpPr>
        <p:spPr>
          <a:xfrm>
            <a:off x="4279900" y="3911600"/>
            <a:ext cx="53975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The overwhelming increase in plastic and electronic waste demands urgent attention, with sustainable technologies offering pathways to reduce landfill contributions and promote recycling initiatives that protect wildlife and human health.</a:t>
            </a:r>
            <a:endParaRPr lang="en-US" sz="1100"/>
          </a:p>
        </p:txBody>
      </p:sp>
      <p:sp>
        <p:nvSpPr>
          <p:cNvPr id="18" name="TextBox 18"/>
          <p:cNvSpPr txBox="1"/>
          <p:nvPr/>
        </p:nvSpPr>
        <p:spPr>
          <a:xfrm>
            <a:off x="4279900" y="5778500"/>
            <a:ext cx="53975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Poppins ExtraBold" panose="00000900000000000000" charset="0"/>
              </a:rPr>
              <a:t>The depletion of natural resources poses significant risks to biodiversity and ecological balance, highlighting the need for GreenTech Innovations to develop technologies that promote sustainable resource use and conservation efforts.</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00" r="2000"/>
          <a:stretch>
            <a:fillRect/>
          </a:stretch>
        </p:blipFill>
        <p:spPr>
          <a:xfrm>
            <a:off x="0" y="0"/>
            <a:ext cx="10388600" cy="6057900"/>
          </a:xfrm>
          <a:prstGeom prst="rect">
            <a:avLst/>
          </a:prstGeom>
        </p:spPr>
      </p:pic>
      <p:sp>
        <p:nvSpPr>
          <p:cNvPr id="3" name="AutoShape 3"/>
          <p:cNvSpPr/>
          <p:nvPr/>
        </p:nvSpPr>
        <p:spPr>
          <a:xfrm>
            <a:off x="0" y="0"/>
            <a:ext cx="10388600" cy="6057900"/>
          </a:xfrm>
          <a:prstGeom prst="rect">
            <a:avLst/>
          </a:prstGeom>
          <a:solidFill>
            <a:srgbClr val="000000">
              <a:alpha val="0"/>
            </a:srgbClr>
          </a:solidFill>
        </p:spPr>
      </p:sp>
      <p:pic>
        <p:nvPicPr>
          <p:cNvPr id="4" name="Picture 4"/>
          <p:cNvPicPr>
            <a:picLocks noChangeAspect="1"/>
          </p:cNvPicPr>
          <p:nvPr/>
        </p:nvPicPr>
        <p:blipFill>
          <a:blip r:embed="rId2"/>
          <a:srcRect l="4000" r="4000"/>
          <a:stretch>
            <a:fillRect/>
          </a:stretch>
        </p:blipFill>
        <p:spPr>
          <a:xfrm>
            <a:off x="762000" y="1663700"/>
            <a:ext cx="2743200" cy="3644900"/>
          </a:xfrm>
          <a:prstGeom prst="roundRect">
            <a:avLst>
              <a:gd name="adj" fmla="val 10185"/>
            </a:avLst>
          </a:prstGeom>
        </p:spPr>
      </p:pic>
      <p:pic>
        <p:nvPicPr>
          <p:cNvPr id="5" name="Picture 5"/>
          <p:cNvPicPr>
            <a:picLocks noChangeAspect="1"/>
          </p:cNvPicPr>
          <p:nvPr/>
        </p:nvPicPr>
        <p:blipFill>
          <a:blip r:embed="rId3"/>
          <a:srcRect l="4000" r="4000"/>
          <a:stretch>
            <a:fillRect/>
          </a:stretch>
        </p:blipFill>
        <p:spPr>
          <a:xfrm>
            <a:off x="3810000" y="1663700"/>
            <a:ext cx="2743200" cy="3644900"/>
          </a:xfrm>
          <a:prstGeom prst="roundRect">
            <a:avLst>
              <a:gd name="adj" fmla="val 10185"/>
            </a:avLst>
          </a:prstGeom>
        </p:spPr>
      </p:pic>
      <p:pic>
        <p:nvPicPr>
          <p:cNvPr id="6" name="Picture 6"/>
          <p:cNvPicPr>
            <a:picLocks noChangeAspect="1"/>
          </p:cNvPicPr>
          <p:nvPr/>
        </p:nvPicPr>
        <p:blipFill>
          <a:blip r:embed="rId2"/>
          <a:srcRect l="4000" r="4000"/>
          <a:stretch>
            <a:fillRect/>
          </a:stretch>
        </p:blipFill>
        <p:spPr>
          <a:xfrm>
            <a:off x="6870700" y="1663700"/>
            <a:ext cx="2743200" cy="3644900"/>
          </a:xfrm>
          <a:prstGeom prst="roundRect">
            <a:avLst>
              <a:gd name="adj" fmla="val 10185"/>
            </a:avLst>
          </a:prstGeom>
        </p:spPr>
      </p:pic>
      <p:sp>
        <p:nvSpPr>
          <p:cNvPr id="7" name="AutoShape 7"/>
          <p:cNvSpPr/>
          <p:nvPr/>
        </p:nvSpPr>
        <p:spPr>
          <a:xfrm>
            <a:off x="762000" y="1866900"/>
            <a:ext cx="0" cy="711200"/>
          </a:xfrm>
          <a:prstGeom prst="rect">
            <a:avLst/>
          </a:prstGeom>
          <a:solidFill>
            <a:srgbClr val="000000"/>
          </a:solidFill>
        </p:spPr>
      </p:sp>
      <p:sp>
        <p:nvSpPr>
          <p:cNvPr id="8" name="AutoShape 8"/>
          <p:cNvSpPr/>
          <p:nvPr/>
        </p:nvSpPr>
        <p:spPr>
          <a:xfrm>
            <a:off x="762000" y="1663700"/>
            <a:ext cx="2743200" cy="3644900"/>
          </a:xfrm>
          <a:prstGeom prst="roundRect">
            <a:avLst>
              <a:gd name="adj" fmla="val 10185"/>
            </a:avLst>
          </a:prstGeom>
          <a:solidFill>
            <a:srgbClr val="000000">
              <a:alpha val="0"/>
            </a:srgbClr>
          </a:solidFill>
          <a:ln w="25400">
            <a:solidFill>
              <a:srgbClr val="FFFFFF">
                <a:alpha val="9804"/>
              </a:srgbClr>
            </a:solidFill>
          </a:ln>
        </p:spPr>
      </p:sp>
      <p:sp>
        <p:nvSpPr>
          <p:cNvPr id="9" name="AutoShape 9"/>
          <p:cNvSpPr/>
          <p:nvPr/>
        </p:nvSpPr>
        <p:spPr>
          <a:xfrm>
            <a:off x="3810000" y="1866900"/>
            <a:ext cx="0" cy="711200"/>
          </a:xfrm>
          <a:prstGeom prst="rect">
            <a:avLst/>
          </a:prstGeom>
          <a:solidFill>
            <a:srgbClr val="000000"/>
          </a:solidFill>
        </p:spPr>
      </p:sp>
      <p:sp>
        <p:nvSpPr>
          <p:cNvPr id="10" name="AutoShape 10"/>
          <p:cNvSpPr/>
          <p:nvPr/>
        </p:nvSpPr>
        <p:spPr>
          <a:xfrm>
            <a:off x="3810000" y="1663700"/>
            <a:ext cx="2743200" cy="3644900"/>
          </a:xfrm>
          <a:prstGeom prst="roundRect">
            <a:avLst>
              <a:gd name="adj" fmla="val 10185"/>
            </a:avLst>
          </a:prstGeom>
          <a:solidFill>
            <a:srgbClr val="000000">
              <a:alpha val="0"/>
            </a:srgbClr>
          </a:solidFill>
          <a:ln w="25400">
            <a:solidFill>
              <a:srgbClr val="FFFFFF">
                <a:alpha val="9804"/>
              </a:srgbClr>
            </a:solidFill>
          </a:ln>
        </p:spPr>
      </p:sp>
      <p:sp>
        <p:nvSpPr>
          <p:cNvPr id="11" name="AutoShape 11"/>
          <p:cNvSpPr/>
          <p:nvPr/>
        </p:nvSpPr>
        <p:spPr>
          <a:xfrm>
            <a:off x="6870700" y="1866900"/>
            <a:ext cx="0" cy="711200"/>
          </a:xfrm>
          <a:prstGeom prst="rect">
            <a:avLst/>
          </a:prstGeom>
          <a:solidFill>
            <a:srgbClr val="000000"/>
          </a:solidFill>
        </p:spPr>
      </p:sp>
      <p:sp>
        <p:nvSpPr>
          <p:cNvPr id="12" name="AutoShape 12"/>
          <p:cNvSpPr/>
          <p:nvPr/>
        </p:nvSpPr>
        <p:spPr>
          <a:xfrm>
            <a:off x="6870700" y="1663700"/>
            <a:ext cx="2743200" cy="3644900"/>
          </a:xfrm>
          <a:prstGeom prst="roundRect">
            <a:avLst>
              <a:gd name="adj" fmla="val 10185"/>
            </a:avLst>
          </a:prstGeom>
          <a:solidFill>
            <a:srgbClr val="000000">
              <a:alpha val="0"/>
            </a:srgbClr>
          </a:solidFill>
          <a:ln w="25400">
            <a:solidFill>
              <a:srgbClr val="FFFFFF">
                <a:alpha val="9804"/>
              </a:srgbClr>
            </a:solidFill>
          </a:ln>
        </p:spPr>
      </p:sp>
      <p:sp>
        <p:nvSpPr>
          <p:cNvPr id="13" name="TextBox 13"/>
          <p:cNvSpPr txBox="1"/>
          <p:nvPr/>
        </p:nvSpPr>
        <p:spPr>
          <a:xfrm>
            <a:off x="10922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01</a:t>
            </a:r>
            <a:endParaRPr lang="en-US" sz="1100"/>
          </a:p>
        </p:txBody>
      </p:sp>
      <p:sp>
        <p:nvSpPr>
          <p:cNvPr id="14" name="TextBox 14"/>
          <p:cNvSpPr txBox="1"/>
          <p:nvPr/>
        </p:nvSpPr>
        <p:spPr>
          <a:xfrm>
            <a:off x="41402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02</a:t>
            </a:r>
            <a:endParaRPr lang="en-US" sz="1100"/>
          </a:p>
        </p:txBody>
      </p:sp>
      <p:sp>
        <p:nvSpPr>
          <p:cNvPr id="15" name="TextBox 15"/>
          <p:cNvSpPr txBox="1"/>
          <p:nvPr/>
        </p:nvSpPr>
        <p:spPr>
          <a:xfrm>
            <a:off x="7200900" y="1993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Poppins ExtraBold" panose="00000900000000000000" charset="0"/>
              </a:rPr>
              <a:t>03</a:t>
            </a:r>
            <a:endParaRPr lang="en-US" sz="1100"/>
          </a:p>
        </p:txBody>
      </p:sp>
      <p:sp>
        <p:nvSpPr>
          <p:cNvPr id="16" name="TextBox 16"/>
          <p:cNvSpPr txBox="1"/>
          <p:nvPr/>
        </p:nvSpPr>
        <p:spPr>
          <a:xfrm>
            <a:off x="762000" y="533400"/>
            <a:ext cx="8864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FFFFFF"/>
                </a:solidFill>
                <a:latin typeface="Poppins ExtraBold" panose="00000900000000000000" charset="0"/>
              </a:rPr>
              <a:t>Statistics Highlighting Severity</a:t>
            </a:r>
            <a:endParaRPr lang="en-US" sz="1100"/>
          </a:p>
        </p:txBody>
      </p:sp>
      <p:sp>
        <p:nvSpPr>
          <p:cNvPr id="17" name="TextBox 17"/>
          <p:cNvSpPr txBox="1"/>
          <p:nvPr/>
        </p:nvSpPr>
        <p:spPr>
          <a:xfrm>
            <a:off x="10922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Climate Change Impact</a:t>
            </a:r>
            <a:endParaRPr lang="en-US" sz="1100"/>
          </a:p>
        </p:txBody>
      </p:sp>
      <p:sp>
        <p:nvSpPr>
          <p:cNvPr id="18" name="TextBox 18"/>
          <p:cNvSpPr txBox="1"/>
          <p:nvPr/>
        </p:nvSpPr>
        <p:spPr>
          <a:xfrm>
            <a:off x="41402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Waste Generation Crisis</a:t>
            </a:r>
            <a:endParaRPr lang="en-US" sz="1100"/>
          </a:p>
        </p:txBody>
      </p:sp>
      <p:sp>
        <p:nvSpPr>
          <p:cNvPr id="19" name="TextBox 19"/>
          <p:cNvSpPr txBox="1"/>
          <p:nvPr/>
        </p:nvSpPr>
        <p:spPr>
          <a:xfrm>
            <a:off x="7200900" y="3340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Poppins ExtraBold" panose="00000900000000000000" charset="0"/>
              </a:rPr>
              <a:t>Biodiversity Decline Statistics</a:t>
            </a:r>
            <a:endParaRPr lang="en-US" sz="1100"/>
          </a:p>
        </p:txBody>
      </p:sp>
      <p:sp>
        <p:nvSpPr>
          <p:cNvPr id="20" name="TextBox 20"/>
          <p:cNvSpPr txBox="1"/>
          <p:nvPr/>
        </p:nvSpPr>
        <p:spPr>
          <a:xfrm>
            <a:off x="1092200" y="40513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Global temperature rise</a:t>
            </a:r>
            <a:endParaRPr lang="en-US" sz="1100"/>
          </a:p>
        </p:txBody>
      </p:sp>
      <p:sp>
        <p:nvSpPr>
          <p:cNvPr id="21" name="TextBox 21"/>
          <p:cNvSpPr txBox="1"/>
          <p:nvPr/>
        </p:nvSpPr>
        <p:spPr>
          <a:xfrm>
            <a:off x="1092200" y="44069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Extreme weather events</a:t>
            </a:r>
            <a:endParaRPr lang="en-US" sz="1100"/>
          </a:p>
        </p:txBody>
      </p:sp>
      <p:sp>
        <p:nvSpPr>
          <p:cNvPr id="22" name="TextBox 22"/>
          <p:cNvSpPr txBox="1"/>
          <p:nvPr/>
        </p:nvSpPr>
        <p:spPr>
          <a:xfrm>
            <a:off x="1092200" y="47752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Economic losses increasing</a:t>
            </a:r>
            <a:endParaRPr lang="en-US" sz="1100"/>
          </a:p>
        </p:txBody>
      </p:sp>
      <p:sp>
        <p:nvSpPr>
          <p:cNvPr id="23" name="TextBox 23"/>
          <p:cNvSpPr txBox="1"/>
          <p:nvPr/>
        </p:nvSpPr>
        <p:spPr>
          <a:xfrm>
            <a:off x="4140200" y="40513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Projected waste increase</a:t>
            </a:r>
            <a:endParaRPr lang="en-US" sz="1100"/>
          </a:p>
        </p:txBody>
      </p:sp>
      <p:sp>
        <p:nvSpPr>
          <p:cNvPr id="24" name="TextBox 24"/>
          <p:cNvSpPr txBox="1"/>
          <p:nvPr/>
        </p:nvSpPr>
        <p:spPr>
          <a:xfrm>
            <a:off x="4140200" y="44069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Low recycling rates</a:t>
            </a:r>
            <a:endParaRPr lang="en-US" sz="1100"/>
          </a:p>
        </p:txBody>
      </p:sp>
      <p:sp>
        <p:nvSpPr>
          <p:cNvPr id="25" name="TextBox 25"/>
          <p:cNvSpPr txBox="1"/>
          <p:nvPr/>
        </p:nvSpPr>
        <p:spPr>
          <a:xfrm>
            <a:off x="4140200" y="47752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Landfill methane emissions</a:t>
            </a:r>
            <a:endParaRPr lang="en-US" sz="1100"/>
          </a:p>
        </p:txBody>
      </p:sp>
      <p:sp>
        <p:nvSpPr>
          <p:cNvPr id="26" name="TextBox 26"/>
          <p:cNvSpPr txBox="1"/>
          <p:nvPr/>
        </p:nvSpPr>
        <p:spPr>
          <a:xfrm>
            <a:off x="7200900" y="40513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Wildlife population drop</a:t>
            </a:r>
            <a:endParaRPr lang="en-US" sz="1100"/>
          </a:p>
        </p:txBody>
      </p:sp>
      <p:sp>
        <p:nvSpPr>
          <p:cNvPr id="27" name="TextBox 27"/>
          <p:cNvSpPr txBox="1"/>
          <p:nvPr/>
        </p:nvSpPr>
        <p:spPr>
          <a:xfrm>
            <a:off x="7200900" y="44069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Ecosystem disruption risks</a:t>
            </a:r>
            <a:endParaRPr lang="en-US" sz="1100"/>
          </a:p>
        </p:txBody>
      </p:sp>
      <p:sp>
        <p:nvSpPr>
          <p:cNvPr id="28" name="TextBox 28"/>
          <p:cNvSpPr txBox="1"/>
          <p:nvPr/>
        </p:nvSpPr>
        <p:spPr>
          <a:xfrm>
            <a:off x="7200900" y="47752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Human health impacts</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10200" y="2374900"/>
            <a:ext cx="3810000" cy="14351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2222500"/>
            <a:ext cx="635000" cy="25400"/>
          </a:xfrm>
          <a:prstGeom prst="rect">
            <a:avLst/>
          </a:prstGeom>
          <a:solidFill>
            <a:srgbClr val="FFFFFF"/>
          </a:solidFill>
        </p:spPr>
      </p:sp>
      <p:sp>
        <p:nvSpPr>
          <p:cNvPr id="8" name="TextBox 8"/>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Poppins ExtraBold" panose="00000900000000000000" charset="0"/>
              </a:rPr>
              <a:t>Emotional Appeal to the Audience</a:t>
            </a:r>
            <a:endParaRPr lang="en-US" sz="1100"/>
          </a:p>
        </p:txBody>
      </p:sp>
      <p:sp>
        <p:nvSpPr>
          <p:cNvPr id="9" name="TextBox 9"/>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FFFFFF"/>
                </a:solidFill>
                <a:latin typeface="Poppins ExtraBold" panose="00000900000000000000" charset="0"/>
              </a:rPr>
              <a:t>Human Connection to Data</a:t>
            </a:r>
            <a:endParaRPr lang="en-US" sz="1100"/>
          </a:p>
        </p:txBody>
      </p:sp>
      <p:sp>
        <p:nvSpPr>
          <p:cNvPr id="10" name="TextBox 10"/>
          <p:cNvSpPr txBox="1"/>
          <p:nvPr/>
        </p:nvSpPr>
        <p:spPr>
          <a:xfrm>
            <a:off x="5410200" y="2743200"/>
            <a:ext cx="38100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Poppins ExtraBold" panose="00000900000000000000" charset="0"/>
              </a:rPr>
              <a:t>By sharing compelling personal stories and testimonials, we transform abstract statistics into relatable narratives that resonate emotionally with investors, highlighting the real-world impact of their contributions to environmental sustainability.</a:t>
            </a:r>
            <a:endParaRPr lang="en-US" sz="1100"/>
          </a:p>
        </p:txBody>
      </p:sp>
    </p:spTree>
  </p:cSld>
  <p:clrMapOvr>
    <a:masterClrMapping/>
  </p:clrMapOvr>
</p:sld>
</file>

<file path=ppt/tags/tag1.xml><?xml version="1.0" encoding="utf-8"?>
<p:tagLst xmlns:p="http://schemas.openxmlformats.org/presentationml/2006/main">
  <p:tag name="KSO_WM_DIAGRAM_VIRTUALLY_FRAME" val="{&quot;height&quot;:384,&quot;left&quot;:61,&quot;top&quot;:133,&quot;width&quot;:695}"/>
</p:tagLst>
</file>

<file path=ppt/tags/tag2.xml><?xml version="1.0" encoding="utf-8"?>
<p:tagLst xmlns:p="http://schemas.openxmlformats.org/presentationml/2006/main">
  <p:tag name="KSO_WM_DIAGRAM_VIRTUALLY_FRAME" val="{&quot;height&quot;:384,&quot;left&quot;:61,&quot;top&quot;:133,&quot;width&quot;:695}"/>
</p:tagLst>
</file>

<file path=ppt/tags/tag3.xml><?xml version="1.0" encoding="utf-8"?>
<p:tagLst xmlns:p="http://schemas.openxmlformats.org/presentationml/2006/main">
  <p:tag name="KSO_WM_DIAGRAM_VIRTUALLY_FRAME" val="{&quot;height&quot;:384,&quot;left&quot;:61,&quot;top&quot;:133,&quot;width&quot;:695}"/>
</p:tagLst>
</file>

<file path=ppt/tags/tag4.xml><?xml version="1.0" encoding="utf-8"?>
<p:tagLst xmlns:p="http://schemas.openxmlformats.org/presentationml/2006/main">
  <p:tag name="KSO_WM_DIAGRAM_VIRTUALLY_FRAME" val="{&quot;height&quot;:384,&quot;left&quot;:61,&quot;top&quot;:133,&quot;width&quot;:695}"/>
</p:tagLst>
</file>

<file path=ppt/tags/tag5.xml><?xml version="1.0" encoding="utf-8"?>
<p:tagLst xmlns:p="http://schemas.openxmlformats.org/presentationml/2006/main">
  <p:tag name="KSO_WM_DIAGRAM_VIRTUALLY_FRAME" val="{&quot;height&quot;:384,&quot;left&quot;:61,&quot;top&quot;:133,&quot;width&quot;:695}"/>
</p:tagLst>
</file>

<file path=ppt/tags/tag6.xml><?xml version="1.0" encoding="utf-8"?>
<p:tagLst xmlns:p="http://schemas.openxmlformats.org/presentationml/2006/main">
  <p:tag name="KSO_WM_DIAGRAM_VIRTUALLY_FRAME" val="{&quot;height&quot;:384,&quot;left&quot;:61,&quot;top&quot;:133,&quot;width&quot;:6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Poppins ExtraBold"/>
        <a:ea typeface="宋体"/>
        <a:cs typeface=""/>
      </a:majorFont>
      <a:minorFont>
        <a:latin typeface="Poppins Light"/>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18430</Words>
  <Application>WPS 演示</Application>
  <PresentationFormat>On-screen Show (4:3)</PresentationFormat>
  <Paragraphs>586</Paragraphs>
  <Slides>46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46</vt:i4>
      </vt:variant>
    </vt:vector>
  </HeadingPairs>
  <TitlesOfParts>
    <vt:vector size="58" baseType="lpstr">
      <vt:lpstr>Arial</vt:lpstr>
      <vt:lpstr>宋体</vt:lpstr>
      <vt:lpstr>Wingdings</vt:lpstr>
      <vt:lpstr>苹方-简</vt:lpstr>
      <vt:lpstr>Segoe Print</vt:lpstr>
      <vt:lpstr>Calibri</vt:lpstr>
      <vt:lpstr>微软雅黑</vt:lpstr>
      <vt:lpstr>Arial Unicode MS</vt:lpstr>
      <vt:lpstr>Poppins, SimHei, STHeiti, "LiHei Pro Medium"</vt:lpstr>
      <vt:lpstr>Poppins Light</vt:lpstr>
      <vt:lpstr>Poppins ExtraBold</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水雨滴</cp:lastModifiedBy>
  <cp:revision>3</cp:revision>
  <dcterms:created xsi:type="dcterms:W3CDTF">2006-08-16T00:00:00Z</dcterms:created>
  <dcterms:modified xsi:type="dcterms:W3CDTF">2024-12-09T05:23:52Z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922E7DF346364D55B3F9970A460452F1_12</vt:lpwstr>
  </property>
  <property fmtid="{D5CDD505-2E9C-101B-9397-08002B2CF9AE}" pid="3" name="KSOProductBuildVer">
    <vt:lpwstr>2052-12.1.0.19302</vt:lpwstr>
  </property>
</Properties>
</file>