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10549C3E-964B-482C-B241-0441653F69B0}">
          <p14:sldIdLst>
            <p14:sldId id="256"/>
          </p14:sldIdLst>
        </p14:section>
        <p14:section name="Introduction to &quot;Galactic Odyssey&quot;" id="{8DC2FD20-4D4C-44EC-ACC7-EB52E954D638}">
          <p14:sldIdLst>
            <p14:sldId id="257"/>
            <p14:sldId id="258"/>
            <p14:sldId id="259"/>
            <p14:sldId id="260"/>
          </p14:sldIdLst>
        </p14:section>
        <p14:section name="Film Elements" id="{A8685F1D-4121-45A1-B7ED-E6C2FE835D15}">
          <p14:sldIdLst>
            <p14:sldId id="261"/>
            <p14:sldId id="262"/>
            <p14:sldId id="263"/>
            <p14:sldId id="264"/>
            <p14:sldId id="265"/>
          </p14:sldIdLst>
        </p14:section>
        <p14:section name="Production and Financial Overview" id="{303B1CB1-DFA3-4BA7-9D6B-F8104F1DCD89}">
          <p14:sldIdLst>
            <p14:sldId id="266"/>
            <p14:sldId id="267"/>
            <p14:sldId id="268"/>
            <p14:sldId id="269"/>
            <p14:sldId id="270"/>
            <p14:sldId id="271"/>
          </p14:sldIdLst>
        </p14:section>
        <p14:section name="Conclusion" id="{3654A235-6CF0-45B5-B820-85B6F306DBD4}">
          <p14:sldIdLst>
            <p14:sldId id="272"/>
            <p14:sldId id="273"/>
            <p14:sldId id="274"/>
          </p14:sldIdLst>
        </p14:section>
        <p14:section name="Ending" id="{EB5C8887-04C9-4BE7-9E20-90452B440E21}">
          <p14:sldIdLst>
            <p14:sldId id="27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7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7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7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7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016000" y="2692400"/>
            <a:ext cx="6832600" cy="3302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3632200" y="762000"/>
            <a:ext cx="3111500" cy="0"/>
          </a:xfrm>
          <a:prstGeom prst="rect">
            <a:avLst/>
          </a:prstGeom>
          <a:solidFill>
            <a:srgbClr val="000000"/>
          </a:solidFill>
        </p:spPr>
      </p:sp>
      <p:sp>
        <p:nvSpPr>
          <p:cNvPr id="8" name="TextBox 8"/>
          <p:cNvSpPr txBox="1"/>
          <p:nvPr/>
        </p:nvSpPr>
        <p:spPr>
          <a:xfrm>
            <a:off x="1016000" y="1778000"/>
            <a:ext cx="6832600" cy="685800"/>
          </a:xfrm>
          <a:prstGeom prst="rect">
            <a:avLst/>
          </a:prstGeom>
          <a:solidFill>
            <a:srgbClr val="000000">
              <a:alpha val="0"/>
            </a:srgbClr>
          </a:solidFill>
        </p:spPr>
        <p:txBody>
          <a:bodyPr lIns="0" tIns="0" rIns="0" bIns="0" rtlCol="0" anchor="ctr"/>
          <a:lstStyle/>
          <a:p>
            <a:pPr indent="0" algn="l">
              <a:lnSpc>
                <a:spcPct val="100000"/>
              </a:lnSpc>
              <a:defRPr/>
            </a:pPr>
            <a:r>
              <a:rPr lang="en-US" sz="4500" b="1">
                <a:solidFill>
                  <a:srgbClr val="FFFFFF"/>
                </a:solidFill>
                <a:latin typeface="Poppins"/>
              </a:rPr>
              <a:t>Film Pitch Deck</a:t>
            </a:r>
            <a:endParaRPr lang="en-US" sz="1100"/>
          </a:p>
        </p:txBody>
      </p:sp>
      <p:sp>
        <p:nvSpPr>
          <p:cNvPr id="9" name="TextBox 9"/>
          <p:cNvSpPr txBox="1"/>
          <p:nvPr/>
        </p:nvSpPr>
        <p:spPr>
          <a:xfrm>
            <a:off x="1016000" y="2692400"/>
            <a:ext cx="6832600" cy="330200"/>
          </a:xfrm>
          <a:prstGeom prst="rect">
            <a:avLst/>
          </a:prstGeom>
          <a:solidFill>
            <a:srgbClr val="000000">
              <a:alpha val="0"/>
            </a:srgbClr>
          </a:solidFill>
        </p:spPr>
        <p:txBody>
          <a:bodyPr lIns="0" tIns="0" rIns="0" bIns="0" rtlCol="0" anchor="ctr"/>
          <a:lstStyle/>
          <a:p>
            <a:pPr indent="0" algn="l">
              <a:lnSpc>
                <a:spcPct val="100000"/>
              </a:lnSpc>
              <a:defRPr/>
            </a:pPr>
            <a:r>
              <a:rPr lang="en-US" sz="2200" b="0">
                <a:solidFill>
                  <a:srgbClr val="FFFFFF"/>
                </a:solidFill>
                <a:latin typeface="Poppins"/>
              </a:rPr>
              <a:t>Presenter: Your Name</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8000" r="8000"/>
          <a:stretch>
            <a:fillRect/>
          </a:stretch>
        </p:blipFill>
        <p:spPr>
          <a:xfrm>
            <a:off x="0" y="0"/>
            <a:ext cx="10388600" cy="6921500"/>
          </a:xfrm>
          <a:prstGeom prst="rect">
            <a:avLst/>
          </a:prstGeom>
        </p:spPr>
      </p:pic>
      <p:sp>
        <p:nvSpPr>
          <p:cNvPr id="3" name="AutoShape 3"/>
          <p:cNvSpPr/>
          <p:nvPr/>
        </p:nvSpPr>
        <p:spPr>
          <a:xfrm>
            <a:off x="0" y="0"/>
            <a:ext cx="10388600" cy="6921500"/>
          </a:xfrm>
          <a:prstGeom prst="rect">
            <a:avLst/>
          </a:prstGeom>
          <a:solidFill>
            <a:srgbClr val="000000">
              <a:alpha val="0"/>
            </a:srgbClr>
          </a:solidFill>
        </p:spPr>
      </p:sp>
      <p:sp>
        <p:nvSpPr>
          <p:cNvPr id="4" name="AutoShape 4"/>
          <p:cNvSpPr/>
          <p:nvPr/>
        </p:nvSpPr>
        <p:spPr>
          <a:xfrm>
            <a:off x="774700" y="1866900"/>
            <a:ext cx="4216400" cy="4508500"/>
          </a:xfrm>
          <a:prstGeom prst="roundRect">
            <a:avLst>
              <a:gd name="adj" fmla="val 3614"/>
            </a:avLst>
          </a:prstGeom>
          <a:solidFill>
            <a:srgbClr val="8C8C8C">
              <a:alpha val="20000"/>
            </a:srgbClr>
          </a:solidFill>
          <a:ln w="12700">
            <a:solidFill>
              <a:srgbClr val="636363"/>
            </a:solidFill>
          </a:ln>
        </p:spPr>
      </p:sp>
      <p:sp>
        <p:nvSpPr>
          <p:cNvPr id="5" name="AutoShape 5"/>
          <p:cNvSpPr/>
          <p:nvPr/>
        </p:nvSpPr>
        <p:spPr>
          <a:xfrm>
            <a:off x="5384800" y="1689100"/>
            <a:ext cx="4216400" cy="4851400"/>
          </a:xfrm>
          <a:prstGeom prst="roundRect">
            <a:avLst>
              <a:gd name="adj" fmla="val 3614"/>
            </a:avLst>
          </a:prstGeom>
          <a:solidFill>
            <a:srgbClr val="8C8C8C">
              <a:alpha val="20000"/>
            </a:srgbClr>
          </a:solidFill>
          <a:ln w="12700">
            <a:solidFill>
              <a:srgbClr val="636363"/>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苹方-简" panose="020B0400000000000000" charset="-122"/>
              </a:rPr>
              <a:t>Key Scenes</a:t>
            </a:r>
            <a:endParaRPr lang="en-US" sz="1100"/>
          </a:p>
        </p:txBody>
      </p:sp>
      <p:sp>
        <p:nvSpPr>
          <p:cNvPr id="7" name="TextBox 7"/>
          <p:cNvSpPr txBox="1"/>
          <p:nvPr/>
        </p:nvSpPr>
        <p:spPr>
          <a:xfrm>
            <a:off x="1409700" y="2387600"/>
            <a:ext cx="29464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苹方-简" panose="020B0400000000000000" charset="-122"/>
              </a:rPr>
              <a:t>Introduction of the Artifact</a:t>
            </a:r>
            <a:endParaRPr lang="en-US" sz="1100"/>
          </a:p>
        </p:txBody>
      </p:sp>
      <p:sp>
        <p:nvSpPr>
          <p:cNvPr id="8" name="TextBox 8"/>
          <p:cNvSpPr txBox="1"/>
          <p:nvPr/>
        </p:nvSpPr>
        <p:spPr>
          <a:xfrm>
            <a:off x="6019800" y="2209800"/>
            <a:ext cx="29464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FFFFF"/>
                </a:solidFill>
                <a:latin typeface="苹方-简" panose="020B0400000000000000" charset="-122"/>
              </a:rPr>
              <a:t>Confrontation with Authority</a:t>
            </a:r>
            <a:endParaRPr lang="en-US" sz="1100"/>
          </a:p>
        </p:txBody>
      </p:sp>
      <p:sp>
        <p:nvSpPr>
          <p:cNvPr id="9" name="TextBox 9"/>
          <p:cNvSpPr txBox="1"/>
          <p:nvPr/>
        </p:nvSpPr>
        <p:spPr>
          <a:xfrm>
            <a:off x="1041400" y="3429000"/>
            <a:ext cx="3683000" cy="24130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C6C6C6"/>
                </a:solidFill>
                <a:latin typeface="苹方-简" panose="020B0400000000000000" charset="-122"/>
              </a:rPr>
              <a:t>The protagonist's discovery of the ancient artifact not only serves as a catalyst for the adventure but also symbolizes the intersection of technology and mysticism, inviting viewers to explore themes of destiny and the unknown, which are central to the film's narrative arc.</a:t>
            </a:r>
            <a:endParaRPr lang="en-US" sz="1100"/>
          </a:p>
        </p:txBody>
      </p:sp>
      <p:sp>
        <p:nvSpPr>
          <p:cNvPr id="10" name="TextBox 10"/>
          <p:cNvSpPr txBox="1"/>
          <p:nvPr/>
        </p:nvSpPr>
        <p:spPr>
          <a:xfrm>
            <a:off x="5651500" y="3263900"/>
            <a:ext cx="36830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C6C6C6"/>
                </a:solidFill>
                <a:latin typeface="苹方-简" panose="020B0400000000000000" charset="-122"/>
              </a:rPr>
              <a:t>The encounter with the rogue interstellar band highlights the protagonist's transformation from a passive observer to an active participant in the fight against systemic corruption, emphasizing the film's core message of resistance and the importance of standing up for justice in a complex universe.</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651000" y="1778000"/>
            <a:ext cx="7086600" cy="393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651000" y="26797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Production and Financial Overview</a:t>
            </a:r>
            <a:endParaRPr lang="en-US" sz="1100"/>
          </a:p>
        </p:txBody>
      </p:sp>
      <p:sp>
        <p:nvSpPr>
          <p:cNvPr id="9" name="TextBox 9"/>
          <p:cNvSpPr txBox="1"/>
          <p:nvPr/>
        </p:nvSpPr>
        <p:spPr>
          <a:xfrm>
            <a:off x="1651000" y="17780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Section 3</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9000" r="9000"/>
          <a:stretch>
            <a:fillRect/>
          </a:stretch>
        </p:blipFill>
        <p:spPr>
          <a:xfrm>
            <a:off x="0" y="0"/>
            <a:ext cx="10388600" cy="7061200"/>
          </a:xfrm>
          <a:prstGeom prst="rect">
            <a:avLst/>
          </a:prstGeom>
        </p:spPr>
      </p:pic>
      <p:sp>
        <p:nvSpPr>
          <p:cNvPr id="3" name="AutoShape 3"/>
          <p:cNvSpPr/>
          <p:nvPr/>
        </p:nvSpPr>
        <p:spPr>
          <a:xfrm>
            <a:off x="0" y="0"/>
            <a:ext cx="10388600" cy="7061200"/>
          </a:xfrm>
          <a:prstGeom prst="rect">
            <a:avLst/>
          </a:prstGeom>
          <a:solidFill>
            <a:srgbClr val="000000">
              <a:alpha val="0"/>
            </a:srgbClr>
          </a:solidFill>
        </p:spPr>
      </p:sp>
      <p:pic>
        <p:nvPicPr>
          <p:cNvPr id="4" name="Picture 4"/>
          <p:cNvPicPr>
            <a:picLocks noChangeAspect="1"/>
          </p:cNvPicPr>
          <p:nvPr/>
        </p:nvPicPr>
        <p:blipFill>
          <a:blip r:embed="rId2"/>
          <a:srcRect t="3000" b="3000"/>
          <a:stretch>
            <a:fillRect/>
          </a:stretch>
        </p:blipFill>
        <p:spPr>
          <a:xfrm>
            <a:off x="381000" y="508000"/>
            <a:ext cx="3454400" cy="5918200"/>
          </a:xfrm>
          <a:prstGeom prst="rect">
            <a:avLst/>
          </a:prstGeom>
        </p:spPr>
      </p:pic>
      <p:sp>
        <p:nvSpPr>
          <p:cNvPr id="5" name="AutoShape 5"/>
          <p:cNvSpPr/>
          <p:nvPr/>
        </p:nvSpPr>
        <p:spPr>
          <a:xfrm>
            <a:off x="4445000" y="1155700"/>
            <a:ext cx="5181600" cy="1625600"/>
          </a:xfrm>
          <a:prstGeom prst="roundRect">
            <a:avLst>
              <a:gd name="adj" fmla="val 9375"/>
            </a:avLst>
          </a:prstGeom>
          <a:solidFill>
            <a:srgbClr val="8C8C8C">
              <a:alpha val="20000"/>
            </a:srgbClr>
          </a:solidFill>
          <a:ln w="12700">
            <a:solidFill>
              <a:srgbClr val="636363"/>
            </a:solidFill>
          </a:ln>
        </p:spPr>
      </p:sp>
      <p:sp>
        <p:nvSpPr>
          <p:cNvPr id="6" name="AutoShape 6"/>
          <p:cNvSpPr/>
          <p:nvPr/>
        </p:nvSpPr>
        <p:spPr>
          <a:xfrm>
            <a:off x="4445000" y="2908300"/>
            <a:ext cx="5181600" cy="1625600"/>
          </a:xfrm>
          <a:prstGeom prst="roundRect">
            <a:avLst>
              <a:gd name="adj" fmla="val 9375"/>
            </a:avLst>
          </a:prstGeom>
          <a:solidFill>
            <a:srgbClr val="8C8C8C">
              <a:alpha val="20000"/>
            </a:srgbClr>
          </a:solidFill>
          <a:ln w="12700">
            <a:solidFill>
              <a:srgbClr val="636363"/>
            </a:solidFill>
          </a:ln>
        </p:spPr>
      </p:sp>
      <p:sp>
        <p:nvSpPr>
          <p:cNvPr id="7" name="AutoShape 7"/>
          <p:cNvSpPr/>
          <p:nvPr/>
        </p:nvSpPr>
        <p:spPr>
          <a:xfrm>
            <a:off x="4445000" y="4660900"/>
            <a:ext cx="5181600" cy="1625600"/>
          </a:xfrm>
          <a:prstGeom prst="roundRect">
            <a:avLst>
              <a:gd name="adj" fmla="val 9375"/>
            </a:avLst>
          </a:prstGeom>
          <a:solidFill>
            <a:srgbClr val="8C8C8C">
              <a:alpha val="20000"/>
            </a:srgbClr>
          </a:solidFill>
          <a:ln w="12700">
            <a:solidFill>
              <a:srgbClr val="636363"/>
            </a:solidFill>
          </a:ln>
        </p:spPr>
      </p:sp>
      <p:sp>
        <p:nvSpPr>
          <p:cNvPr id="8" name="AutoShape 8"/>
          <p:cNvSpPr/>
          <p:nvPr/>
        </p:nvSpPr>
        <p:spPr>
          <a:xfrm>
            <a:off x="381000" y="508000"/>
            <a:ext cx="3454400" cy="5918200"/>
          </a:xfrm>
          <a:prstGeom prst="rect">
            <a:avLst/>
          </a:prstGeom>
          <a:solidFill>
            <a:srgbClr val="000000">
              <a:alpha val="0"/>
            </a:srgbClr>
          </a:solidFill>
        </p:spPr>
      </p:sp>
      <p:sp>
        <p:nvSpPr>
          <p:cNvPr id="9" name="AutoShape 9"/>
          <p:cNvSpPr/>
          <p:nvPr/>
        </p:nvSpPr>
        <p:spPr>
          <a:xfrm>
            <a:off x="4445000" y="1308100"/>
            <a:ext cx="0" cy="1282700"/>
          </a:xfrm>
          <a:prstGeom prst="rect">
            <a:avLst/>
          </a:prstGeom>
          <a:solidFill>
            <a:srgbClr val="000000"/>
          </a:solidFill>
        </p:spPr>
      </p:sp>
      <p:sp>
        <p:nvSpPr>
          <p:cNvPr id="10" name="AutoShape 10"/>
          <p:cNvSpPr/>
          <p:nvPr/>
        </p:nvSpPr>
        <p:spPr>
          <a:xfrm>
            <a:off x="4445000" y="3073400"/>
            <a:ext cx="0" cy="1282700"/>
          </a:xfrm>
          <a:prstGeom prst="rect">
            <a:avLst/>
          </a:prstGeom>
          <a:solidFill>
            <a:srgbClr val="000000"/>
          </a:solidFill>
        </p:spPr>
      </p:sp>
      <p:sp>
        <p:nvSpPr>
          <p:cNvPr id="11" name="AutoShape 11"/>
          <p:cNvSpPr/>
          <p:nvPr/>
        </p:nvSpPr>
        <p:spPr>
          <a:xfrm>
            <a:off x="4445000" y="4826000"/>
            <a:ext cx="0" cy="1282700"/>
          </a:xfrm>
          <a:prstGeom prst="rect">
            <a:avLst/>
          </a:prstGeom>
          <a:solidFill>
            <a:srgbClr val="000000"/>
          </a:solidFill>
        </p:spPr>
      </p:sp>
      <p:sp>
        <p:nvSpPr>
          <p:cNvPr id="12" name="AutoShape 12"/>
          <p:cNvSpPr/>
          <p:nvPr/>
        </p:nvSpPr>
        <p:spPr>
          <a:xfrm>
            <a:off x="381000" y="0"/>
            <a:ext cx="0" cy="0"/>
          </a:xfrm>
          <a:prstGeom prst="rect">
            <a:avLst/>
          </a:prstGeom>
          <a:solidFill>
            <a:srgbClr val="000000">
              <a:alpha val="0"/>
            </a:srgbClr>
          </a:solidFill>
        </p:spPr>
      </p:sp>
      <p:sp>
        <p:nvSpPr>
          <p:cNvPr id="13" name="TextBox 13"/>
          <p:cNvSpPr txBox="1"/>
          <p:nvPr/>
        </p:nvSpPr>
        <p:spPr>
          <a:xfrm>
            <a:off x="4445000" y="508000"/>
            <a:ext cx="5181600" cy="393700"/>
          </a:xfrm>
          <a:prstGeom prst="rect">
            <a:avLst/>
          </a:prstGeom>
          <a:solidFill>
            <a:srgbClr val="000000">
              <a:alpha val="0"/>
            </a:srgbClr>
          </a:solidFill>
        </p:spPr>
        <p:txBody>
          <a:bodyPr lIns="0" tIns="0" rIns="0" bIns="0" rtlCol="0" anchor="ctr"/>
          <a:lstStyle/>
          <a:p>
            <a:pPr indent="0" algn="l">
              <a:lnSpc>
                <a:spcPct val="100000"/>
              </a:lnSpc>
              <a:defRPr/>
            </a:pPr>
            <a:r>
              <a:rPr lang="en-US" sz="2600" b="1">
                <a:solidFill>
                  <a:srgbClr val="FFFFFF"/>
                </a:solidFill>
                <a:latin typeface="苹方-简" panose="020B0400000000000000" charset="-122"/>
              </a:rPr>
              <a:t>Production Team</a:t>
            </a:r>
            <a:endParaRPr lang="en-US" sz="1100"/>
          </a:p>
        </p:txBody>
      </p:sp>
      <p:sp>
        <p:nvSpPr>
          <p:cNvPr id="14" name="TextBox 14"/>
          <p:cNvSpPr txBox="1"/>
          <p:nvPr/>
        </p:nvSpPr>
        <p:spPr>
          <a:xfrm>
            <a:off x="4660900" y="1371600"/>
            <a:ext cx="47498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FFFFFF"/>
                </a:solidFill>
                <a:latin typeface="苹方-简" panose="020B0400000000000000" charset="-122"/>
              </a:rPr>
              <a:t>Expertise in Diverse Roles</a:t>
            </a:r>
            <a:endParaRPr lang="en-US" sz="1100"/>
          </a:p>
        </p:txBody>
      </p:sp>
      <p:sp>
        <p:nvSpPr>
          <p:cNvPr id="15" name="TextBox 15"/>
          <p:cNvSpPr txBox="1"/>
          <p:nvPr/>
        </p:nvSpPr>
        <p:spPr>
          <a:xfrm>
            <a:off x="4660900" y="3124200"/>
            <a:ext cx="47498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FFFFFF"/>
                </a:solidFill>
                <a:latin typeface="苹方-简" panose="020B0400000000000000" charset="-122"/>
              </a:rPr>
              <a:t>Collaborative Synergy</a:t>
            </a:r>
            <a:endParaRPr lang="en-US" sz="1100"/>
          </a:p>
        </p:txBody>
      </p:sp>
      <p:sp>
        <p:nvSpPr>
          <p:cNvPr id="16" name="TextBox 16"/>
          <p:cNvSpPr txBox="1"/>
          <p:nvPr/>
        </p:nvSpPr>
        <p:spPr>
          <a:xfrm>
            <a:off x="4660900" y="4876800"/>
            <a:ext cx="47498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FFFFFF"/>
                </a:solidFill>
                <a:latin typeface="苹方-简" panose="020B0400000000000000" charset="-122"/>
              </a:rPr>
              <a:t>Commitment to Excellence</a:t>
            </a:r>
            <a:endParaRPr lang="en-US" sz="1100"/>
          </a:p>
        </p:txBody>
      </p:sp>
      <p:sp>
        <p:nvSpPr>
          <p:cNvPr id="17" name="TextBox 17"/>
          <p:cNvSpPr txBox="1"/>
          <p:nvPr/>
        </p:nvSpPr>
        <p:spPr>
          <a:xfrm>
            <a:off x="4660900" y="1714500"/>
            <a:ext cx="47498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The production team comprises industry veterans with specialized skills, ensuring that each aspect of "Galactic Odyssey" is handled by professionals who excel in their respective fields, enhancing the film's overall quality and appeal.</a:t>
            </a:r>
            <a:endParaRPr lang="en-US" sz="1100"/>
          </a:p>
        </p:txBody>
      </p:sp>
      <p:sp>
        <p:nvSpPr>
          <p:cNvPr id="18" name="TextBox 18"/>
          <p:cNvSpPr txBox="1"/>
          <p:nvPr/>
        </p:nvSpPr>
        <p:spPr>
          <a:xfrm>
            <a:off x="4660900" y="3467100"/>
            <a:ext cx="47498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The team's collaborative approach fosters innovation and creativity, allowing for seamless integration of ideas and techniques, which is crucial for realizing the ambitious vision of "Galactic Odyssey."</a:t>
            </a:r>
            <a:endParaRPr lang="en-US" sz="1100"/>
          </a:p>
        </p:txBody>
      </p:sp>
      <p:sp>
        <p:nvSpPr>
          <p:cNvPr id="19" name="TextBox 19"/>
          <p:cNvSpPr txBox="1"/>
          <p:nvPr/>
        </p:nvSpPr>
        <p:spPr>
          <a:xfrm>
            <a:off x="4660900" y="5232400"/>
            <a:ext cx="47498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Each member's dedication to high standards and effective resource management guarantees that the film will not only meet but exceed expectations, making it a compelling investment opportunity for stakeholders.</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5000" r="5000"/>
          <a:stretch>
            <a:fillRect/>
          </a:stretch>
        </p:blipFill>
        <p:spPr>
          <a:xfrm>
            <a:off x="0" y="0"/>
            <a:ext cx="10388600" cy="6413500"/>
          </a:xfrm>
          <a:prstGeom prst="rect">
            <a:avLst/>
          </a:prstGeom>
        </p:spPr>
      </p:pic>
      <p:sp>
        <p:nvSpPr>
          <p:cNvPr id="3" name="AutoShape 3"/>
          <p:cNvSpPr/>
          <p:nvPr/>
        </p:nvSpPr>
        <p:spPr>
          <a:xfrm>
            <a:off x="0" y="0"/>
            <a:ext cx="10388600" cy="6413500"/>
          </a:xfrm>
          <a:prstGeom prst="rect">
            <a:avLst/>
          </a:prstGeom>
          <a:solidFill>
            <a:srgbClr val="000000">
              <a:alpha val="0"/>
            </a:srgbClr>
          </a:solidFill>
        </p:spPr>
      </p:sp>
      <p:pic>
        <p:nvPicPr>
          <p:cNvPr id="4" name="Picture 4"/>
          <p:cNvPicPr>
            <a:picLocks noChangeAspect="1"/>
          </p:cNvPicPr>
          <p:nvPr/>
        </p:nvPicPr>
        <p:blipFill>
          <a:blip r:embed="rId2"/>
          <a:srcRect t="8000" b="8000"/>
          <a:stretch>
            <a:fillRect/>
          </a:stretch>
        </p:blipFill>
        <p:spPr>
          <a:xfrm>
            <a:off x="381000" y="508000"/>
            <a:ext cx="3454400" cy="5270500"/>
          </a:xfrm>
          <a:prstGeom prst="rect">
            <a:avLst/>
          </a:prstGeom>
        </p:spPr>
      </p:pic>
      <p:sp>
        <p:nvSpPr>
          <p:cNvPr id="5" name="AutoShape 5"/>
          <p:cNvSpPr/>
          <p:nvPr/>
        </p:nvSpPr>
        <p:spPr>
          <a:xfrm>
            <a:off x="4445000" y="1155700"/>
            <a:ext cx="5181600" cy="1409700"/>
          </a:xfrm>
          <a:prstGeom prst="roundRect">
            <a:avLst>
              <a:gd name="adj" fmla="val 10810"/>
            </a:avLst>
          </a:prstGeom>
          <a:solidFill>
            <a:srgbClr val="8C8C8C">
              <a:alpha val="20000"/>
            </a:srgbClr>
          </a:solidFill>
          <a:ln w="12700">
            <a:solidFill>
              <a:srgbClr val="636363"/>
            </a:solidFill>
          </a:ln>
        </p:spPr>
      </p:sp>
      <p:sp>
        <p:nvSpPr>
          <p:cNvPr id="6" name="AutoShape 6"/>
          <p:cNvSpPr/>
          <p:nvPr/>
        </p:nvSpPr>
        <p:spPr>
          <a:xfrm>
            <a:off x="4445000" y="2692400"/>
            <a:ext cx="5181600" cy="1409700"/>
          </a:xfrm>
          <a:prstGeom prst="roundRect">
            <a:avLst>
              <a:gd name="adj" fmla="val 10810"/>
            </a:avLst>
          </a:prstGeom>
          <a:solidFill>
            <a:srgbClr val="8C8C8C">
              <a:alpha val="20000"/>
            </a:srgbClr>
          </a:solidFill>
          <a:ln w="12700">
            <a:solidFill>
              <a:srgbClr val="636363"/>
            </a:solidFill>
          </a:ln>
        </p:spPr>
      </p:sp>
      <p:sp>
        <p:nvSpPr>
          <p:cNvPr id="7" name="AutoShape 7"/>
          <p:cNvSpPr/>
          <p:nvPr/>
        </p:nvSpPr>
        <p:spPr>
          <a:xfrm>
            <a:off x="4445000" y="4241800"/>
            <a:ext cx="5181600" cy="1409700"/>
          </a:xfrm>
          <a:prstGeom prst="roundRect">
            <a:avLst>
              <a:gd name="adj" fmla="val 10810"/>
            </a:avLst>
          </a:prstGeom>
          <a:solidFill>
            <a:srgbClr val="8C8C8C">
              <a:alpha val="20000"/>
            </a:srgbClr>
          </a:solidFill>
          <a:ln w="12700">
            <a:solidFill>
              <a:srgbClr val="636363"/>
            </a:solidFill>
          </a:ln>
        </p:spPr>
      </p:sp>
      <p:sp>
        <p:nvSpPr>
          <p:cNvPr id="8" name="AutoShape 8"/>
          <p:cNvSpPr/>
          <p:nvPr/>
        </p:nvSpPr>
        <p:spPr>
          <a:xfrm>
            <a:off x="381000" y="508000"/>
            <a:ext cx="3454400" cy="5270500"/>
          </a:xfrm>
          <a:prstGeom prst="rect">
            <a:avLst/>
          </a:prstGeom>
          <a:solidFill>
            <a:srgbClr val="000000">
              <a:alpha val="0"/>
            </a:srgbClr>
          </a:solidFill>
        </p:spPr>
      </p:sp>
      <p:sp>
        <p:nvSpPr>
          <p:cNvPr id="9" name="AutoShape 9"/>
          <p:cNvSpPr/>
          <p:nvPr/>
        </p:nvSpPr>
        <p:spPr>
          <a:xfrm>
            <a:off x="4445000" y="1295400"/>
            <a:ext cx="0" cy="1104900"/>
          </a:xfrm>
          <a:prstGeom prst="rect">
            <a:avLst/>
          </a:prstGeom>
          <a:solidFill>
            <a:srgbClr val="000000"/>
          </a:solidFill>
        </p:spPr>
      </p:sp>
      <p:sp>
        <p:nvSpPr>
          <p:cNvPr id="10" name="AutoShape 10"/>
          <p:cNvSpPr/>
          <p:nvPr/>
        </p:nvSpPr>
        <p:spPr>
          <a:xfrm>
            <a:off x="4445000" y="2832100"/>
            <a:ext cx="0" cy="1104900"/>
          </a:xfrm>
          <a:prstGeom prst="rect">
            <a:avLst/>
          </a:prstGeom>
          <a:solidFill>
            <a:srgbClr val="000000"/>
          </a:solidFill>
        </p:spPr>
      </p:sp>
      <p:sp>
        <p:nvSpPr>
          <p:cNvPr id="11" name="AutoShape 11"/>
          <p:cNvSpPr/>
          <p:nvPr/>
        </p:nvSpPr>
        <p:spPr>
          <a:xfrm>
            <a:off x="4445000" y="4381500"/>
            <a:ext cx="0" cy="1104900"/>
          </a:xfrm>
          <a:prstGeom prst="rect">
            <a:avLst/>
          </a:prstGeom>
          <a:solidFill>
            <a:srgbClr val="000000"/>
          </a:solidFill>
        </p:spPr>
      </p:sp>
      <p:sp>
        <p:nvSpPr>
          <p:cNvPr id="12" name="AutoShape 12"/>
          <p:cNvSpPr/>
          <p:nvPr/>
        </p:nvSpPr>
        <p:spPr>
          <a:xfrm>
            <a:off x="381000" y="0"/>
            <a:ext cx="0" cy="0"/>
          </a:xfrm>
          <a:prstGeom prst="rect">
            <a:avLst/>
          </a:prstGeom>
          <a:solidFill>
            <a:srgbClr val="000000">
              <a:alpha val="0"/>
            </a:srgbClr>
          </a:solidFill>
        </p:spPr>
      </p:sp>
      <p:sp>
        <p:nvSpPr>
          <p:cNvPr id="13" name="TextBox 13"/>
          <p:cNvSpPr txBox="1"/>
          <p:nvPr/>
        </p:nvSpPr>
        <p:spPr>
          <a:xfrm>
            <a:off x="4445000" y="508000"/>
            <a:ext cx="5181600" cy="393700"/>
          </a:xfrm>
          <a:prstGeom prst="rect">
            <a:avLst/>
          </a:prstGeom>
          <a:solidFill>
            <a:srgbClr val="000000">
              <a:alpha val="0"/>
            </a:srgbClr>
          </a:solidFill>
        </p:spPr>
        <p:txBody>
          <a:bodyPr lIns="0" tIns="0" rIns="0" bIns="0" rtlCol="0" anchor="ctr"/>
          <a:lstStyle/>
          <a:p>
            <a:pPr indent="0" algn="l">
              <a:lnSpc>
                <a:spcPct val="100000"/>
              </a:lnSpc>
              <a:defRPr/>
            </a:pPr>
            <a:r>
              <a:rPr lang="en-US" sz="2600" b="1">
                <a:solidFill>
                  <a:srgbClr val="FFFFFF"/>
                </a:solidFill>
                <a:latin typeface="苹方-简" panose="020B0400000000000000" charset="-122"/>
              </a:rPr>
              <a:t>Target Audience</a:t>
            </a:r>
            <a:endParaRPr lang="en-US" sz="1100"/>
          </a:p>
        </p:txBody>
      </p:sp>
      <p:sp>
        <p:nvSpPr>
          <p:cNvPr id="14" name="TextBox 14"/>
          <p:cNvSpPr txBox="1"/>
          <p:nvPr/>
        </p:nvSpPr>
        <p:spPr>
          <a:xfrm>
            <a:off x="4660900" y="1371600"/>
            <a:ext cx="47498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FFFFFF"/>
                </a:solidFill>
                <a:latin typeface="苹方-简" panose="020B0400000000000000" charset="-122"/>
              </a:rPr>
              <a:t>Age Group Focus</a:t>
            </a:r>
            <a:endParaRPr lang="en-US" sz="1100"/>
          </a:p>
        </p:txBody>
      </p:sp>
      <p:sp>
        <p:nvSpPr>
          <p:cNvPr id="15" name="TextBox 15"/>
          <p:cNvSpPr txBox="1"/>
          <p:nvPr/>
        </p:nvSpPr>
        <p:spPr>
          <a:xfrm>
            <a:off x="4660900" y="2908300"/>
            <a:ext cx="47498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FFFFFF"/>
                </a:solidFill>
                <a:latin typeface="苹方-简" panose="020B0400000000000000" charset="-122"/>
              </a:rPr>
              <a:t>Interest Alignment</a:t>
            </a:r>
            <a:endParaRPr lang="en-US" sz="1100"/>
          </a:p>
        </p:txBody>
      </p:sp>
      <p:sp>
        <p:nvSpPr>
          <p:cNvPr id="16" name="TextBox 16"/>
          <p:cNvSpPr txBox="1"/>
          <p:nvPr/>
        </p:nvSpPr>
        <p:spPr>
          <a:xfrm>
            <a:off x="4660900" y="4457700"/>
            <a:ext cx="47498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FFFFFF"/>
                </a:solidFill>
                <a:latin typeface="苹方-简" panose="020B0400000000000000" charset="-122"/>
              </a:rPr>
              <a:t>Cultural Diversity</a:t>
            </a:r>
            <a:endParaRPr lang="en-US" sz="1100"/>
          </a:p>
        </p:txBody>
      </p:sp>
      <p:sp>
        <p:nvSpPr>
          <p:cNvPr id="17" name="TextBox 17"/>
          <p:cNvSpPr txBox="1"/>
          <p:nvPr/>
        </p:nvSpPr>
        <p:spPr>
          <a:xfrm>
            <a:off x="4660900" y="17145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Primarily 18-34 demographic</a:t>
            </a:r>
            <a:endParaRPr lang="en-US" sz="1100"/>
          </a:p>
        </p:txBody>
      </p:sp>
      <p:sp>
        <p:nvSpPr>
          <p:cNvPr id="18" name="TextBox 18"/>
          <p:cNvSpPr txBox="1"/>
          <p:nvPr/>
        </p:nvSpPr>
        <p:spPr>
          <a:xfrm>
            <a:off x="4660900" y="19304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Includes younger audiences 12-17</a:t>
            </a:r>
            <a:endParaRPr lang="en-US" sz="1100"/>
          </a:p>
        </p:txBody>
      </p:sp>
      <p:sp>
        <p:nvSpPr>
          <p:cNvPr id="19" name="TextBox 19"/>
          <p:cNvSpPr txBox="1"/>
          <p:nvPr/>
        </p:nvSpPr>
        <p:spPr>
          <a:xfrm>
            <a:off x="4660900" y="21336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Appeals to diverse age spectrum</a:t>
            </a:r>
            <a:endParaRPr lang="en-US" sz="1100"/>
          </a:p>
        </p:txBody>
      </p:sp>
      <p:sp>
        <p:nvSpPr>
          <p:cNvPr id="20" name="TextBox 20"/>
          <p:cNvSpPr txBox="1"/>
          <p:nvPr/>
        </p:nvSpPr>
        <p:spPr>
          <a:xfrm>
            <a:off x="4660900" y="32512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Enthusiasts of sci-fi genres</a:t>
            </a:r>
            <a:endParaRPr lang="en-US" sz="1100"/>
          </a:p>
        </p:txBody>
      </p:sp>
      <p:sp>
        <p:nvSpPr>
          <p:cNvPr id="21" name="TextBox 21"/>
          <p:cNvSpPr txBox="1"/>
          <p:nvPr/>
        </p:nvSpPr>
        <p:spPr>
          <a:xfrm>
            <a:off x="4660900" y="34671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Engaged with technology themes</a:t>
            </a:r>
            <a:endParaRPr lang="en-US" sz="1100"/>
          </a:p>
        </p:txBody>
      </p:sp>
      <p:sp>
        <p:nvSpPr>
          <p:cNvPr id="22" name="TextBox 22"/>
          <p:cNvSpPr txBox="1"/>
          <p:nvPr/>
        </p:nvSpPr>
        <p:spPr>
          <a:xfrm>
            <a:off x="4660900" y="36830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Active in digital media consumption</a:t>
            </a:r>
            <a:endParaRPr lang="en-US" sz="1100"/>
          </a:p>
        </p:txBody>
      </p:sp>
      <p:sp>
        <p:nvSpPr>
          <p:cNvPr id="23" name="TextBox 23"/>
          <p:cNvSpPr txBox="1"/>
          <p:nvPr/>
        </p:nvSpPr>
        <p:spPr>
          <a:xfrm>
            <a:off x="4660900" y="48006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Well-educated audience segments</a:t>
            </a:r>
            <a:endParaRPr lang="en-US" sz="1100"/>
          </a:p>
        </p:txBody>
      </p:sp>
      <p:sp>
        <p:nvSpPr>
          <p:cNvPr id="24" name="TextBox 24"/>
          <p:cNvSpPr txBox="1"/>
          <p:nvPr/>
        </p:nvSpPr>
        <p:spPr>
          <a:xfrm>
            <a:off x="4660900" y="50165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Varied professional backgrounds</a:t>
            </a:r>
            <a:endParaRPr lang="en-US" sz="1100"/>
          </a:p>
        </p:txBody>
      </p:sp>
      <p:sp>
        <p:nvSpPr>
          <p:cNvPr id="25" name="TextBox 25"/>
          <p:cNvSpPr txBox="1"/>
          <p:nvPr/>
        </p:nvSpPr>
        <p:spPr>
          <a:xfrm>
            <a:off x="4660900" y="5232400"/>
            <a:ext cx="4749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Global perspective on storytelling</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5000" r="5000"/>
          <a:stretch>
            <a:fillRect/>
          </a:stretch>
        </p:blipFill>
        <p:spPr>
          <a:xfrm>
            <a:off x="0" y="0"/>
            <a:ext cx="10388600" cy="6413500"/>
          </a:xfrm>
          <a:prstGeom prst="rect">
            <a:avLst/>
          </a:prstGeom>
        </p:spPr>
      </p:pic>
      <p:sp>
        <p:nvSpPr>
          <p:cNvPr id="3" name="AutoShape 3"/>
          <p:cNvSpPr/>
          <p:nvPr/>
        </p:nvSpPr>
        <p:spPr>
          <a:xfrm>
            <a:off x="0" y="0"/>
            <a:ext cx="10388600" cy="6413500"/>
          </a:xfrm>
          <a:prstGeom prst="rect">
            <a:avLst/>
          </a:prstGeom>
          <a:solidFill>
            <a:srgbClr val="000000">
              <a:alpha val="0"/>
            </a:srgbClr>
          </a:solidFill>
        </p:spPr>
      </p:sp>
      <p:pic>
        <p:nvPicPr>
          <p:cNvPr id="4" name="Picture 4"/>
          <p:cNvPicPr>
            <a:picLocks noChangeAspect="1"/>
          </p:cNvPicPr>
          <p:nvPr/>
        </p:nvPicPr>
        <p:blipFill>
          <a:blip r:embed="rId2"/>
          <a:srcRect l="2000" r="2000"/>
          <a:stretch>
            <a:fillRect/>
          </a:stretch>
        </p:blipFill>
        <p:spPr>
          <a:xfrm>
            <a:off x="254000" y="1752600"/>
            <a:ext cx="3124200" cy="4140200"/>
          </a:xfrm>
          <a:prstGeom prst="roundRect">
            <a:avLst>
              <a:gd name="adj" fmla="val 4878"/>
            </a:avLst>
          </a:prstGeom>
        </p:spPr>
      </p:pic>
      <p:pic>
        <p:nvPicPr>
          <p:cNvPr id="5" name="Picture 5"/>
          <p:cNvPicPr>
            <a:picLocks noChangeAspect="1"/>
          </p:cNvPicPr>
          <p:nvPr/>
        </p:nvPicPr>
        <p:blipFill>
          <a:blip r:embed="rId2"/>
          <a:srcRect l="2000" r="2000"/>
          <a:stretch>
            <a:fillRect/>
          </a:stretch>
        </p:blipFill>
        <p:spPr>
          <a:xfrm>
            <a:off x="3632200" y="1752600"/>
            <a:ext cx="3124200" cy="4140200"/>
          </a:xfrm>
          <a:prstGeom prst="roundRect">
            <a:avLst>
              <a:gd name="adj" fmla="val 4878"/>
            </a:avLst>
          </a:prstGeom>
        </p:spPr>
      </p:pic>
      <p:pic>
        <p:nvPicPr>
          <p:cNvPr id="6" name="Picture 6"/>
          <p:cNvPicPr>
            <a:picLocks noChangeAspect="1"/>
          </p:cNvPicPr>
          <p:nvPr/>
        </p:nvPicPr>
        <p:blipFill>
          <a:blip r:embed="rId2"/>
          <a:srcRect l="2000" r="2000"/>
          <a:stretch>
            <a:fillRect/>
          </a:stretch>
        </p:blipFill>
        <p:spPr>
          <a:xfrm>
            <a:off x="7010400" y="1752600"/>
            <a:ext cx="3124200" cy="4140200"/>
          </a:xfrm>
          <a:prstGeom prst="roundRect">
            <a:avLst>
              <a:gd name="adj" fmla="val 4878"/>
            </a:avLst>
          </a:prstGeom>
        </p:spPr>
      </p:pic>
      <p:sp>
        <p:nvSpPr>
          <p:cNvPr id="7" name="AutoShape 7"/>
          <p:cNvSpPr/>
          <p:nvPr/>
        </p:nvSpPr>
        <p:spPr>
          <a:xfrm>
            <a:off x="254000" y="1955800"/>
            <a:ext cx="0" cy="711200"/>
          </a:xfrm>
          <a:prstGeom prst="rect">
            <a:avLst/>
          </a:prstGeom>
          <a:solidFill>
            <a:srgbClr val="000000"/>
          </a:solidFill>
        </p:spPr>
      </p:sp>
      <p:sp>
        <p:nvSpPr>
          <p:cNvPr id="8" name="AutoShape 8"/>
          <p:cNvSpPr/>
          <p:nvPr/>
        </p:nvSpPr>
        <p:spPr>
          <a:xfrm>
            <a:off x="254000" y="1752600"/>
            <a:ext cx="3124200" cy="4140200"/>
          </a:xfrm>
          <a:prstGeom prst="roundRect">
            <a:avLst>
              <a:gd name="adj" fmla="val 4878"/>
            </a:avLst>
          </a:prstGeom>
          <a:solidFill>
            <a:srgbClr val="000000">
              <a:alpha val="0"/>
            </a:srgbClr>
          </a:solidFill>
          <a:ln w="12700">
            <a:solidFill>
              <a:srgbClr val="636363"/>
            </a:solidFill>
          </a:ln>
        </p:spPr>
      </p:sp>
      <p:sp>
        <p:nvSpPr>
          <p:cNvPr id="9" name="AutoShape 9"/>
          <p:cNvSpPr/>
          <p:nvPr/>
        </p:nvSpPr>
        <p:spPr>
          <a:xfrm>
            <a:off x="3632200" y="1955800"/>
            <a:ext cx="0" cy="711200"/>
          </a:xfrm>
          <a:prstGeom prst="rect">
            <a:avLst/>
          </a:prstGeom>
          <a:solidFill>
            <a:srgbClr val="000000"/>
          </a:solidFill>
        </p:spPr>
      </p:sp>
      <p:sp>
        <p:nvSpPr>
          <p:cNvPr id="10" name="AutoShape 10"/>
          <p:cNvSpPr/>
          <p:nvPr/>
        </p:nvSpPr>
        <p:spPr>
          <a:xfrm>
            <a:off x="3632200" y="1752600"/>
            <a:ext cx="3124200" cy="4140200"/>
          </a:xfrm>
          <a:prstGeom prst="roundRect">
            <a:avLst>
              <a:gd name="adj" fmla="val 4878"/>
            </a:avLst>
          </a:prstGeom>
          <a:solidFill>
            <a:srgbClr val="000000">
              <a:alpha val="0"/>
            </a:srgbClr>
          </a:solidFill>
          <a:ln w="12700">
            <a:solidFill>
              <a:srgbClr val="636363"/>
            </a:solidFill>
          </a:ln>
        </p:spPr>
      </p:sp>
      <p:sp>
        <p:nvSpPr>
          <p:cNvPr id="11" name="AutoShape 11"/>
          <p:cNvSpPr/>
          <p:nvPr/>
        </p:nvSpPr>
        <p:spPr>
          <a:xfrm>
            <a:off x="7010400" y="1955800"/>
            <a:ext cx="0" cy="711200"/>
          </a:xfrm>
          <a:prstGeom prst="rect">
            <a:avLst/>
          </a:prstGeom>
          <a:solidFill>
            <a:srgbClr val="000000"/>
          </a:solidFill>
        </p:spPr>
      </p:sp>
      <p:sp>
        <p:nvSpPr>
          <p:cNvPr id="12" name="AutoShape 12"/>
          <p:cNvSpPr/>
          <p:nvPr/>
        </p:nvSpPr>
        <p:spPr>
          <a:xfrm>
            <a:off x="7010400" y="1752600"/>
            <a:ext cx="3124200" cy="4140200"/>
          </a:xfrm>
          <a:prstGeom prst="roundRect">
            <a:avLst>
              <a:gd name="adj" fmla="val 4878"/>
            </a:avLst>
          </a:prstGeom>
          <a:solidFill>
            <a:srgbClr val="000000">
              <a:alpha val="0"/>
            </a:srgbClr>
          </a:solidFill>
          <a:ln w="12700">
            <a:solidFill>
              <a:srgbClr val="636363"/>
            </a:solidFill>
          </a:ln>
        </p:spPr>
      </p:sp>
      <p:sp>
        <p:nvSpPr>
          <p:cNvPr id="13" name="TextBox 13"/>
          <p:cNvSpPr txBox="1"/>
          <p:nvPr/>
        </p:nvSpPr>
        <p:spPr>
          <a:xfrm>
            <a:off x="774700" y="2273300"/>
            <a:ext cx="2082800" cy="508000"/>
          </a:xfrm>
          <a:prstGeom prst="rect">
            <a:avLst/>
          </a:prstGeom>
          <a:solidFill>
            <a:srgbClr val="000000">
              <a:alpha val="0"/>
            </a:srgbClr>
          </a:solidFill>
        </p:spPr>
        <p:txBody>
          <a:bodyPr lIns="0" tIns="0" rIns="0" bIns="0" rtlCol="0" anchor="ctr"/>
          <a:lstStyle/>
          <a:p>
            <a:pPr indent="0" algn="ctr">
              <a:lnSpc>
                <a:spcPct val="100000"/>
              </a:lnSpc>
              <a:defRPr/>
            </a:pPr>
            <a:r>
              <a:rPr lang="en-US" sz="3400" b="0">
                <a:solidFill>
                  <a:srgbClr val="FFFFFF"/>
                </a:solidFill>
                <a:latin typeface="苹方-简" panose="020B0400000000000000" charset="-122"/>
              </a:rPr>
              <a:t>01</a:t>
            </a:r>
            <a:endParaRPr lang="en-US" sz="1100"/>
          </a:p>
        </p:txBody>
      </p:sp>
      <p:sp>
        <p:nvSpPr>
          <p:cNvPr id="14" name="TextBox 14"/>
          <p:cNvSpPr txBox="1"/>
          <p:nvPr/>
        </p:nvSpPr>
        <p:spPr>
          <a:xfrm>
            <a:off x="4152900" y="2273300"/>
            <a:ext cx="2082800" cy="508000"/>
          </a:xfrm>
          <a:prstGeom prst="rect">
            <a:avLst/>
          </a:prstGeom>
          <a:solidFill>
            <a:srgbClr val="000000">
              <a:alpha val="0"/>
            </a:srgbClr>
          </a:solidFill>
        </p:spPr>
        <p:txBody>
          <a:bodyPr lIns="0" tIns="0" rIns="0" bIns="0" rtlCol="0" anchor="ctr"/>
          <a:lstStyle/>
          <a:p>
            <a:pPr indent="0" algn="ctr">
              <a:lnSpc>
                <a:spcPct val="100000"/>
              </a:lnSpc>
              <a:defRPr/>
            </a:pPr>
            <a:r>
              <a:rPr lang="en-US" sz="3400" b="0">
                <a:solidFill>
                  <a:srgbClr val="FFFFFF"/>
                </a:solidFill>
                <a:latin typeface="苹方-简" panose="020B0400000000000000" charset="-122"/>
              </a:rPr>
              <a:t>02</a:t>
            </a:r>
            <a:endParaRPr lang="en-US" sz="1100"/>
          </a:p>
        </p:txBody>
      </p:sp>
      <p:sp>
        <p:nvSpPr>
          <p:cNvPr id="15" name="TextBox 15"/>
          <p:cNvSpPr txBox="1"/>
          <p:nvPr/>
        </p:nvSpPr>
        <p:spPr>
          <a:xfrm>
            <a:off x="7531100" y="2273300"/>
            <a:ext cx="2082800" cy="508000"/>
          </a:xfrm>
          <a:prstGeom prst="rect">
            <a:avLst/>
          </a:prstGeom>
          <a:solidFill>
            <a:srgbClr val="000000">
              <a:alpha val="0"/>
            </a:srgbClr>
          </a:solidFill>
        </p:spPr>
        <p:txBody>
          <a:bodyPr lIns="0" tIns="0" rIns="0" bIns="0" rtlCol="0" anchor="ctr"/>
          <a:lstStyle/>
          <a:p>
            <a:pPr indent="0" algn="ctr">
              <a:lnSpc>
                <a:spcPct val="100000"/>
              </a:lnSpc>
              <a:defRPr/>
            </a:pPr>
            <a:r>
              <a:rPr lang="en-US" sz="3400" b="0">
                <a:solidFill>
                  <a:srgbClr val="FFFFFF"/>
                </a:solidFill>
                <a:latin typeface="苹方-简" panose="020B0400000000000000" charset="-122"/>
              </a:rPr>
              <a:t>03</a:t>
            </a:r>
            <a:endParaRPr lang="en-US" sz="1100"/>
          </a:p>
        </p:txBody>
      </p:sp>
      <p:sp>
        <p:nvSpPr>
          <p:cNvPr id="16" name="TextBox 16"/>
          <p:cNvSpPr txBox="1"/>
          <p:nvPr/>
        </p:nvSpPr>
        <p:spPr>
          <a:xfrm>
            <a:off x="254000" y="635000"/>
            <a:ext cx="9880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苹方-简" panose="020B0400000000000000" charset="-122"/>
              </a:rPr>
              <a:t>Marketing Strategy</a:t>
            </a:r>
            <a:endParaRPr lang="en-US" sz="1100"/>
          </a:p>
        </p:txBody>
      </p:sp>
      <p:sp>
        <p:nvSpPr>
          <p:cNvPr id="17" name="TextBox 17"/>
          <p:cNvSpPr txBox="1"/>
          <p:nvPr/>
        </p:nvSpPr>
        <p:spPr>
          <a:xfrm>
            <a:off x="774700" y="2921000"/>
            <a:ext cx="2082800" cy="4826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FFFFFF"/>
                </a:solidFill>
                <a:latin typeface="苹方-简" panose="020B0400000000000000" charset="-122"/>
              </a:rPr>
              <a:t>Target Audience Engagement</a:t>
            </a:r>
            <a:endParaRPr lang="en-US" sz="1100"/>
          </a:p>
        </p:txBody>
      </p:sp>
      <p:sp>
        <p:nvSpPr>
          <p:cNvPr id="18" name="TextBox 18"/>
          <p:cNvSpPr txBox="1"/>
          <p:nvPr/>
        </p:nvSpPr>
        <p:spPr>
          <a:xfrm>
            <a:off x="4152900" y="2921000"/>
            <a:ext cx="2082800" cy="4826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FFFFFF"/>
                </a:solidFill>
                <a:latin typeface="苹方-简" panose="020B0400000000000000" charset="-122"/>
              </a:rPr>
              <a:t>Innovative Digital Presence</a:t>
            </a:r>
            <a:endParaRPr lang="en-US" sz="1100"/>
          </a:p>
        </p:txBody>
      </p:sp>
      <p:sp>
        <p:nvSpPr>
          <p:cNvPr id="19" name="TextBox 19"/>
          <p:cNvSpPr txBox="1"/>
          <p:nvPr/>
        </p:nvSpPr>
        <p:spPr>
          <a:xfrm>
            <a:off x="7531100" y="2921000"/>
            <a:ext cx="2082800" cy="2413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FFFFFF"/>
                </a:solidFill>
                <a:latin typeface="苹方-简" panose="020B0400000000000000" charset="-122"/>
              </a:rPr>
              <a:t>Strategic Partnerships</a:t>
            </a:r>
            <a:endParaRPr lang="en-US" sz="1100"/>
          </a:p>
        </p:txBody>
      </p:sp>
      <p:sp>
        <p:nvSpPr>
          <p:cNvPr id="20" name="TextBox 20"/>
          <p:cNvSpPr txBox="1"/>
          <p:nvPr/>
        </p:nvSpPr>
        <p:spPr>
          <a:xfrm>
            <a:off x="774700" y="3530600"/>
            <a:ext cx="2082800" cy="18415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Implement targeted campaigns that resonate with science fiction enthusiasts and families, utilizing data analytics to refine messaging and optimize outreach efforts for maximum impact and engagement.</a:t>
            </a:r>
            <a:endParaRPr lang="en-US" sz="1100"/>
          </a:p>
        </p:txBody>
      </p:sp>
      <p:sp>
        <p:nvSpPr>
          <p:cNvPr id="21" name="TextBox 21"/>
          <p:cNvSpPr txBox="1"/>
          <p:nvPr/>
        </p:nvSpPr>
        <p:spPr>
          <a:xfrm>
            <a:off x="4152900" y="3530600"/>
            <a:ext cx="2082800" cy="1612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Leverage cutting-edge digital marketing techniques, including interactive content and immersive experiences, to create a buzz around the film and foster a strong online community of fans.</a:t>
            </a:r>
            <a:endParaRPr lang="en-US" sz="1100"/>
          </a:p>
        </p:txBody>
      </p:sp>
      <p:sp>
        <p:nvSpPr>
          <p:cNvPr id="22" name="TextBox 22"/>
          <p:cNvSpPr txBox="1"/>
          <p:nvPr/>
        </p:nvSpPr>
        <p:spPr>
          <a:xfrm>
            <a:off x="7531100" y="3289300"/>
            <a:ext cx="2082800" cy="18415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Form alliances with influential brands and franchises to enhance visibility, create co-branded marketing initiatives, and tap into established fan bases, driving interest and ticket sales for "Galactic Odyssey."</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00" r="2000"/>
          <a:stretch>
            <a:fillRect/>
          </a:stretch>
        </p:blipFill>
        <p:spPr>
          <a:xfrm>
            <a:off x="0" y="0"/>
            <a:ext cx="10388600" cy="6007100"/>
          </a:xfrm>
          <a:prstGeom prst="rect">
            <a:avLst/>
          </a:prstGeom>
        </p:spPr>
      </p:pic>
      <p:sp>
        <p:nvSpPr>
          <p:cNvPr id="3" name="AutoShape 3"/>
          <p:cNvSpPr/>
          <p:nvPr/>
        </p:nvSpPr>
        <p:spPr>
          <a:xfrm>
            <a:off x="0" y="0"/>
            <a:ext cx="10388600" cy="6007100"/>
          </a:xfrm>
          <a:prstGeom prst="rect">
            <a:avLst/>
          </a:prstGeom>
          <a:solidFill>
            <a:srgbClr val="000000">
              <a:alpha val="0"/>
            </a:srgbClr>
          </a:solidFill>
        </p:spPr>
      </p:sp>
      <p:sp>
        <p:nvSpPr>
          <p:cNvPr id="4" name="AutoShape 4"/>
          <p:cNvSpPr/>
          <p:nvPr/>
        </p:nvSpPr>
        <p:spPr>
          <a:xfrm>
            <a:off x="381000" y="1104900"/>
            <a:ext cx="3048000" cy="4394200"/>
          </a:xfrm>
          <a:prstGeom prst="roundRect">
            <a:avLst>
              <a:gd name="adj" fmla="val 5000"/>
            </a:avLst>
          </a:prstGeom>
          <a:solidFill>
            <a:srgbClr val="8C8C8C">
              <a:alpha val="9804"/>
            </a:srgbClr>
          </a:solidFill>
        </p:spPr>
      </p:sp>
      <p:sp>
        <p:nvSpPr>
          <p:cNvPr id="5" name="AutoShape 5"/>
          <p:cNvSpPr/>
          <p:nvPr/>
        </p:nvSpPr>
        <p:spPr>
          <a:xfrm>
            <a:off x="3594100" y="1104900"/>
            <a:ext cx="3048000" cy="4394200"/>
          </a:xfrm>
          <a:prstGeom prst="roundRect">
            <a:avLst>
              <a:gd name="adj" fmla="val 5000"/>
            </a:avLst>
          </a:prstGeom>
          <a:solidFill>
            <a:srgbClr val="8C8C8C">
              <a:alpha val="9804"/>
            </a:srgbClr>
          </a:solidFill>
        </p:spPr>
      </p:sp>
      <p:sp>
        <p:nvSpPr>
          <p:cNvPr id="6" name="AutoShape 6"/>
          <p:cNvSpPr/>
          <p:nvPr/>
        </p:nvSpPr>
        <p:spPr>
          <a:xfrm>
            <a:off x="6819900" y="1104900"/>
            <a:ext cx="3048000" cy="4394200"/>
          </a:xfrm>
          <a:prstGeom prst="roundRect">
            <a:avLst>
              <a:gd name="adj" fmla="val 5000"/>
            </a:avLst>
          </a:prstGeom>
          <a:solidFill>
            <a:srgbClr val="8C8C8C">
              <a:alpha val="9804"/>
            </a:srgbClr>
          </a:solidFill>
        </p:spPr>
      </p:sp>
      <p:sp>
        <p:nvSpPr>
          <p:cNvPr id="7" name="AutoShape 7"/>
          <p:cNvSpPr/>
          <p:nvPr/>
        </p:nvSpPr>
        <p:spPr>
          <a:xfrm>
            <a:off x="381000" y="5626100"/>
            <a:ext cx="3048000" cy="0"/>
          </a:xfrm>
          <a:prstGeom prst="rect">
            <a:avLst/>
          </a:prstGeom>
          <a:solidFill>
            <a:srgbClr val="000000"/>
          </a:solidFill>
        </p:spPr>
      </p:sp>
      <p:sp>
        <p:nvSpPr>
          <p:cNvPr id="8" name="AutoShape 8"/>
          <p:cNvSpPr/>
          <p:nvPr/>
        </p:nvSpPr>
        <p:spPr>
          <a:xfrm>
            <a:off x="3594100" y="5626100"/>
            <a:ext cx="3048000" cy="0"/>
          </a:xfrm>
          <a:prstGeom prst="rect">
            <a:avLst/>
          </a:prstGeom>
          <a:solidFill>
            <a:srgbClr val="000000"/>
          </a:solidFill>
        </p:spPr>
      </p:sp>
      <p:sp>
        <p:nvSpPr>
          <p:cNvPr id="9" name="AutoShape 9"/>
          <p:cNvSpPr/>
          <p:nvPr/>
        </p:nvSpPr>
        <p:spPr>
          <a:xfrm>
            <a:off x="6819900" y="5626100"/>
            <a:ext cx="3048000" cy="0"/>
          </a:xfrm>
          <a:prstGeom prst="rect">
            <a:avLst/>
          </a:prstGeom>
          <a:solidFill>
            <a:srgbClr val="000000"/>
          </a:solidFill>
        </p:spPr>
      </p:sp>
      <p:pic>
        <p:nvPicPr>
          <p:cNvPr id="10" name="Picture 10"/>
          <p:cNvPicPr>
            <a:picLocks noChangeAspect="1"/>
          </p:cNvPicPr>
          <p:nvPr/>
        </p:nvPicPr>
        <p:blipFill>
          <a:blip r:embed="rId2"/>
          <a:srcRect l="1000" r="1000"/>
          <a:stretch>
            <a:fillRect/>
          </a:stretch>
        </p:blipFill>
        <p:spPr>
          <a:xfrm>
            <a:off x="381000" y="1104900"/>
            <a:ext cx="3048000" cy="1714500"/>
          </a:xfrm>
          <a:prstGeom prst="roundRect">
            <a:avLst>
              <a:gd name="adj" fmla="val 8888"/>
            </a:avLst>
          </a:prstGeom>
        </p:spPr>
      </p:pic>
      <p:pic>
        <p:nvPicPr>
          <p:cNvPr id="11" name="Picture 11"/>
          <p:cNvPicPr>
            <a:picLocks noChangeAspect="1"/>
          </p:cNvPicPr>
          <p:nvPr/>
        </p:nvPicPr>
        <p:blipFill>
          <a:blip r:embed="rId3"/>
          <a:srcRect l="1000" r="1000"/>
          <a:stretch>
            <a:fillRect/>
          </a:stretch>
        </p:blipFill>
        <p:spPr>
          <a:xfrm>
            <a:off x="3594100" y="1104900"/>
            <a:ext cx="3048000" cy="1714500"/>
          </a:xfrm>
          <a:prstGeom prst="roundRect">
            <a:avLst>
              <a:gd name="adj" fmla="val 8888"/>
            </a:avLst>
          </a:prstGeom>
        </p:spPr>
      </p:pic>
      <p:pic>
        <p:nvPicPr>
          <p:cNvPr id="12" name="Picture 12"/>
          <p:cNvPicPr>
            <a:picLocks noChangeAspect="1"/>
          </p:cNvPicPr>
          <p:nvPr/>
        </p:nvPicPr>
        <p:blipFill>
          <a:blip r:embed="rId4"/>
          <a:srcRect l="1000" r="1000"/>
          <a:stretch>
            <a:fillRect/>
          </a:stretch>
        </p:blipFill>
        <p:spPr>
          <a:xfrm>
            <a:off x="6819900" y="1104900"/>
            <a:ext cx="3048000" cy="1714500"/>
          </a:xfrm>
          <a:prstGeom prst="roundRect">
            <a:avLst>
              <a:gd name="adj" fmla="val 8888"/>
            </a:avLst>
          </a:prstGeom>
        </p:spPr>
      </p:pic>
      <p:sp>
        <p:nvSpPr>
          <p:cNvPr id="13" name="TextBox 13"/>
          <p:cNvSpPr txBox="1"/>
          <p:nvPr/>
        </p:nvSpPr>
        <p:spPr>
          <a:xfrm>
            <a:off x="381000" y="444500"/>
            <a:ext cx="9499600" cy="406400"/>
          </a:xfrm>
          <a:prstGeom prst="rect">
            <a:avLst/>
          </a:prstGeom>
          <a:solidFill>
            <a:srgbClr val="000000">
              <a:alpha val="0"/>
            </a:srgbClr>
          </a:solidFill>
        </p:spPr>
        <p:txBody>
          <a:bodyPr lIns="0" tIns="0" rIns="0" bIns="0" rtlCol="0" anchor="ctr"/>
          <a:lstStyle/>
          <a:p>
            <a:pPr indent="0" algn="l">
              <a:lnSpc>
                <a:spcPct val="100000"/>
              </a:lnSpc>
              <a:defRPr/>
            </a:pPr>
            <a:r>
              <a:rPr lang="en-US" sz="2700" b="1">
                <a:solidFill>
                  <a:srgbClr val="FFFFFF"/>
                </a:solidFill>
                <a:latin typeface="苹方-简" panose="020B0400000000000000" charset="-122"/>
              </a:rPr>
              <a:t>Budget and Financials</a:t>
            </a:r>
            <a:endParaRPr lang="en-US" sz="1100"/>
          </a:p>
        </p:txBody>
      </p:sp>
      <p:sp>
        <p:nvSpPr>
          <p:cNvPr id="14" name="TextBox 14"/>
          <p:cNvSpPr txBox="1"/>
          <p:nvPr/>
        </p:nvSpPr>
        <p:spPr>
          <a:xfrm>
            <a:off x="508000" y="3073400"/>
            <a:ext cx="27940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0">
                <a:solidFill>
                  <a:srgbClr val="FFFFFF"/>
                </a:solidFill>
                <a:latin typeface="苹方-简" panose="020B0400000000000000" charset="-122"/>
              </a:rPr>
              <a:t>Comprehensive Financial Overview</a:t>
            </a:r>
            <a:endParaRPr lang="en-US" sz="1100"/>
          </a:p>
        </p:txBody>
      </p:sp>
      <p:sp>
        <p:nvSpPr>
          <p:cNvPr id="15" name="TextBox 15"/>
          <p:cNvSpPr txBox="1"/>
          <p:nvPr/>
        </p:nvSpPr>
        <p:spPr>
          <a:xfrm>
            <a:off x="3721100" y="3073400"/>
            <a:ext cx="2794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0">
                <a:solidFill>
                  <a:srgbClr val="FFFFFF"/>
                </a:solidFill>
                <a:latin typeface="苹方-简" panose="020B0400000000000000" charset="-122"/>
              </a:rPr>
              <a:t>Projected Revenue Streams</a:t>
            </a:r>
            <a:endParaRPr lang="en-US" sz="1100"/>
          </a:p>
        </p:txBody>
      </p:sp>
      <p:sp>
        <p:nvSpPr>
          <p:cNvPr id="16" name="TextBox 16"/>
          <p:cNvSpPr txBox="1"/>
          <p:nvPr/>
        </p:nvSpPr>
        <p:spPr>
          <a:xfrm>
            <a:off x="6946900" y="3073400"/>
            <a:ext cx="2794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0">
                <a:solidFill>
                  <a:srgbClr val="FFFFFF"/>
                </a:solidFill>
                <a:latin typeface="苹方-简" panose="020B0400000000000000" charset="-122"/>
              </a:rPr>
              <a:t>Risk Mitigation Strategies</a:t>
            </a:r>
            <a:endParaRPr lang="en-US" sz="1100"/>
          </a:p>
        </p:txBody>
      </p:sp>
      <p:sp>
        <p:nvSpPr>
          <p:cNvPr id="17" name="TextBox 17"/>
          <p:cNvSpPr txBox="1"/>
          <p:nvPr/>
        </p:nvSpPr>
        <p:spPr>
          <a:xfrm>
            <a:off x="508000" y="3746500"/>
            <a:ext cx="2794000" cy="1739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The budget breakdown provides a transparent view of all costs associated with "Galactic Odyssey," ensuring potential investors understand the allocation of funds across development, production, and marketing phases.</a:t>
            </a:r>
            <a:endParaRPr lang="en-US" sz="1100"/>
          </a:p>
        </p:txBody>
      </p:sp>
      <p:sp>
        <p:nvSpPr>
          <p:cNvPr id="18" name="TextBox 18"/>
          <p:cNvSpPr txBox="1"/>
          <p:nvPr/>
        </p:nvSpPr>
        <p:spPr>
          <a:xfrm>
            <a:off x="3721100" y="3479800"/>
            <a:ext cx="2794000" cy="1524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Anticipated earnings from various channels, including box office sales and merchandise, highlight the film's financial potential, showcasing a robust strategy for maximizing return on investment.</a:t>
            </a:r>
            <a:endParaRPr lang="en-US" sz="1100"/>
          </a:p>
        </p:txBody>
      </p:sp>
      <p:sp>
        <p:nvSpPr>
          <p:cNvPr id="19" name="TextBox 19"/>
          <p:cNvSpPr txBox="1"/>
          <p:nvPr/>
        </p:nvSpPr>
        <p:spPr>
          <a:xfrm>
            <a:off x="6946900" y="3479800"/>
            <a:ext cx="2794000" cy="1739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The inclusion of a contingency fund demonstrates proactive planning to address unforeseen expenses, reinforcing the project's financial stability and appealing to investors seeking secure investment opportunities.</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644900"/>
          </a:xfrm>
          <a:prstGeom prst="rect">
            <a:avLst/>
          </a:prstGeom>
          <a:solidFill>
            <a:srgbClr val="000000">
              <a:alpha val="0"/>
            </a:srgbClr>
          </a:solidFill>
        </p:spPr>
      </p:sp>
      <p:sp>
        <p:nvSpPr>
          <p:cNvPr id="5" name="AutoShape 5"/>
          <p:cNvSpPr/>
          <p:nvPr/>
        </p:nvSpPr>
        <p:spPr>
          <a:xfrm>
            <a:off x="3784600" y="1689100"/>
            <a:ext cx="2806700" cy="3378200"/>
          </a:xfrm>
          <a:prstGeom prst="rect">
            <a:avLst/>
          </a:prstGeom>
          <a:solidFill>
            <a:srgbClr val="000000">
              <a:alpha val="0"/>
            </a:srgbClr>
          </a:solidFill>
        </p:spPr>
      </p:sp>
      <p:sp>
        <p:nvSpPr>
          <p:cNvPr id="6" name="AutoShape 6"/>
          <p:cNvSpPr/>
          <p:nvPr/>
        </p:nvSpPr>
        <p:spPr>
          <a:xfrm>
            <a:off x="7061200" y="1689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8C8C8C">
              <a:alpha val="41961"/>
            </a:srgbClr>
          </a:solidFill>
          <a:ln w="12700">
            <a:solidFill>
              <a:srgbClr val="636363"/>
            </a:solidFill>
          </a:ln>
        </p:spPr>
        <p:txBody>
          <a:bodyPr lIns="0" tIns="0" rIns="0" bIns="0" rtlCol="0" anchor="ctr"/>
          <a:lstStyle/>
          <a:p>
            <a:pPr indent="0" algn="ctr">
              <a:lnSpc>
                <a:spcPct val="100000"/>
              </a:lnSpc>
              <a:defRPr/>
            </a:pPr>
            <a:r>
              <a:rPr lang="en-US" sz="2400" b="1">
                <a:solidFill>
                  <a:srgbClr val="FFFFFF"/>
                </a:solidFill>
                <a:latin typeface="苹方-简" panose="020B0400000000000000" charset="-122"/>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8C8C8C">
              <a:alpha val="41961"/>
            </a:srgbClr>
          </a:solidFill>
          <a:ln w="12700">
            <a:solidFill>
              <a:srgbClr val="636363"/>
            </a:solidFill>
          </a:ln>
        </p:spPr>
        <p:txBody>
          <a:bodyPr lIns="0" tIns="0" rIns="0" bIns="0" rtlCol="0" anchor="ctr"/>
          <a:lstStyle/>
          <a:p>
            <a:pPr indent="0" algn="ctr">
              <a:lnSpc>
                <a:spcPct val="100000"/>
              </a:lnSpc>
              <a:defRPr/>
            </a:pPr>
            <a:r>
              <a:rPr lang="en-US" sz="2400" b="1">
                <a:solidFill>
                  <a:srgbClr val="FFFFFF"/>
                </a:solidFill>
                <a:latin typeface="苹方-简" panose="020B0400000000000000" charset="-122"/>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8C8C8C">
              <a:alpha val="41961"/>
            </a:srgbClr>
          </a:solidFill>
          <a:ln w="12700">
            <a:solidFill>
              <a:srgbClr val="636363"/>
            </a:solidFill>
          </a:ln>
        </p:spPr>
        <p:txBody>
          <a:bodyPr lIns="0" tIns="0" rIns="0" bIns="0" rtlCol="0" anchor="ctr"/>
          <a:lstStyle/>
          <a:p>
            <a:pPr indent="0" algn="ctr">
              <a:lnSpc>
                <a:spcPct val="100000"/>
              </a:lnSpc>
              <a:defRPr/>
            </a:pPr>
            <a:r>
              <a:rPr lang="en-US" sz="2400" b="1">
                <a:solidFill>
                  <a:srgbClr val="FFFFFF"/>
                </a:solidFill>
                <a:latin typeface="苹方-简" panose="020B0400000000000000" charset="-122"/>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苹方-简" panose="020B0400000000000000" charset="-122"/>
              </a:rPr>
              <a:t>Distribution Plan</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苹方-简" panose="020B0400000000000000" charset="-122"/>
              </a:rPr>
              <a:t>Theatrical Release Strategy</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苹方-简" panose="020B0400000000000000" charset="-122"/>
              </a:rPr>
              <a:t>Digital Streaming Transition</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苹方-简" panose="020B0400000000000000" charset="-122"/>
              </a:rPr>
              <a:t>International Market Penetration</a:t>
            </a:r>
            <a:endParaRPr lang="en-US" sz="1100"/>
          </a:p>
        </p:txBody>
      </p:sp>
      <p:sp>
        <p:nvSpPr>
          <p:cNvPr id="17" name="TextBox 17"/>
          <p:cNvSpPr txBox="1"/>
          <p:nvPr/>
        </p:nvSpPr>
        <p:spPr>
          <a:xfrm>
            <a:off x="508000" y="3467100"/>
            <a:ext cx="2946400" cy="18669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Focus on premiering at prestigious film festivals to generate early buzz, followed by a targeted nationwide release in urban centers that align with the film's demographic profile, maximizing audience engagement and visibility.</a:t>
            </a:r>
            <a:endParaRPr lang="en-US" sz="1100"/>
          </a:p>
        </p:txBody>
      </p:sp>
      <p:sp>
        <p:nvSpPr>
          <p:cNvPr id="18" name="TextBox 18"/>
          <p:cNvSpPr txBox="1"/>
          <p:nvPr/>
        </p:nvSpPr>
        <p:spPr>
          <a:xfrm>
            <a:off x="37846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Post-theatrical, secure distribution deals with major streaming platforms to ensure broad accessibility, catering to the growing trend of digital content consumption and expanding international reach.</a:t>
            </a:r>
            <a:endParaRPr lang="en-US" sz="1100"/>
          </a:p>
        </p:txBody>
      </p:sp>
      <p:sp>
        <p:nvSpPr>
          <p:cNvPr id="19" name="TextBox 19"/>
          <p:cNvSpPr txBox="1"/>
          <p:nvPr/>
        </p:nvSpPr>
        <p:spPr>
          <a:xfrm>
            <a:off x="70612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Develop strategic partnerships with foreign distributors to adapt marketing efforts for local audiences, enhancing the film's appeal through subtitling and dubbing, thus tapping into diverse global markets.</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651000" y="1778000"/>
            <a:ext cx="7086600" cy="393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651000" y="26797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Conclusion</a:t>
            </a:r>
            <a:endParaRPr lang="en-US" sz="1100"/>
          </a:p>
        </p:txBody>
      </p:sp>
      <p:sp>
        <p:nvSpPr>
          <p:cNvPr id="9" name="TextBox 9"/>
          <p:cNvSpPr txBox="1"/>
          <p:nvPr/>
        </p:nvSpPr>
        <p:spPr>
          <a:xfrm>
            <a:off x="1651000" y="17780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Section 4</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1943100"/>
            <a:ext cx="3810000" cy="1638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1790700"/>
            <a:ext cx="635000" cy="25400"/>
          </a:xfrm>
          <a:prstGeom prst="rect">
            <a:avLst/>
          </a:prstGeom>
          <a:solidFill>
            <a:srgbClr val="FFFFFF"/>
          </a:solidFill>
        </p:spPr>
      </p:sp>
      <p:sp>
        <p:nvSpPr>
          <p:cNvPr id="8" name="TextBox 8"/>
          <p:cNvSpPr txBox="1"/>
          <p:nvPr/>
        </p:nvSpPr>
        <p:spPr>
          <a:xfrm>
            <a:off x="5410200" y="1270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苹方-简" panose="020B0400000000000000" charset="-122"/>
              </a:rPr>
              <a:t>Closing Slide</a:t>
            </a:r>
            <a:endParaRPr lang="en-US" sz="1100"/>
          </a:p>
        </p:txBody>
      </p:sp>
      <p:sp>
        <p:nvSpPr>
          <p:cNvPr id="9" name="TextBox 9"/>
          <p:cNvSpPr txBox="1"/>
          <p:nvPr/>
        </p:nvSpPr>
        <p:spPr>
          <a:xfrm>
            <a:off x="5410200" y="19431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FFFFFF"/>
                </a:solidFill>
                <a:latin typeface="苹方-简" panose="020B0400000000000000" charset="-122"/>
              </a:rPr>
              <a:t>Investment Opportunity Awaits</a:t>
            </a:r>
            <a:endParaRPr lang="en-US" sz="1100"/>
          </a:p>
        </p:txBody>
      </p:sp>
      <p:sp>
        <p:nvSpPr>
          <p:cNvPr id="10" name="TextBox 10"/>
          <p:cNvSpPr txBox="1"/>
          <p:nvPr/>
        </p:nvSpPr>
        <p:spPr>
          <a:xfrm>
            <a:off x="5410200" y="2311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Unique film concept</a:t>
            </a:r>
            <a:endParaRPr lang="en-US" sz="1100"/>
          </a:p>
        </p:txBody>
      </p:sp>
      <p:sp>
        <p:nvSpPr>
          <p:cNvPr id="11" name="TextBox 11"/>
          <p:cNvSpPr txBox="1"/>
          <p:nvPr/>
        </p:nvSpPr>
        <p:spPr>
          <a:xfrm>
            <a:off x="5410200" y="2527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Engaging storytelling elements</a:t>
            </a:r>
            <a:endParaRPr lang="en-US" sz="1100"/>
          </a:p>
        </p:txBody>
      </p:sp>
      <p:sp>
        <p:nvSpPr>
          <p:cNvPr id="12" name="TextBox 12"/>
          <p:cNvSpPr txBox="1"/>
          <p:nvPr/>
        </p:nvSpPr>
        <p:spPr>
          <a:xfrm>
            <a:off x="5410200" y="2743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Experienced production team</a:t>
            </a:r>
            <a:endParaRPr lang="en-US" sz="1100"/>
          </a:p>
        </p:txBody>
      </p:sp>
      <p:sp>
        <p:nvSpPr>
          <p:cNvPr id="13" name="TextBox 13"/>
          <p:cNvSpPr txBox="1"/>
          <p:nvPr/>
        </p:nvSpPr>
        <p:spPr>
          <a:xfrm>
            <a:off x="5410200" y="29591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Strong market potential</a:t>
            </a:r>
            <a:endParaRPr lang="en-US" sz="1100"/>
          </a:p>
        </p:txBody>
      </p:sp>
      <p:sp>
        <p:nvSpPr>
          <p:cNvPr id="14" name="TextBox 14"/>
          <p:cNvSpPr txBox="1"/>
          <p:nvPr/>
        </p:nvSpPr>
        <p:spPr>
          <a:xfrm>
            <a:off x="5410200" y="3162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Favorable financial projections</a:t>
            </a:r>
            <a:endParaRPr lang="en-US" sz="1100"/>
          </a:p>
        </p:txBody>
      </p:sp>
      <p:sp>
        <p:nvSpPr>
          <p:cNvPr id="15" name="TextBox 15"/>
          <p:cNvSpPr txBox="1"/>
          <p:nvPr/>
        </p:nvSpPr>
        <p:spPr>
          <a:xfrm>
            <a:off x="5410200" y="3378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Invitation for collaboration</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1689100"/>
            <a:ext cx="3810000" cy="14986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1663700"/>
            <a:ext cx="635000" cy="25400"/>
          </a:xfrm>
          <a:prstGeom prst="rect">
            <a:avLst/>
          </a:prstGeom>
          <a:solidFill>
            <a:srgbClr val="FFFFFF"/>
          </a:solidFill>
        </p:spPr>
      </p:sp>
      <p:sp>
        <p:nvSpPr>
          <p:cNvPr id="8" name="TextBox 8"/>
          <p:cNvSpPr txBox="1"/>
          <p:nvPr/>
        </p:nvSpPr>
        <p:spPr>
          <a:xfrm>
            <a:off x="1016000" y="1016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苹方-简" panose="020B0400000000000000" charset="-122"/>
              </a:rPr>
              <a:t>Contact Information</a:t>
            </a:r>
            <a:endParaRPr lang="en-US" sz="1100"/>
          </a:p>
        </p:txBody>
      </p:sp>
      <p:sp>
        <p:nvSpPr>
          <p:cNvPr id="9" name="TextBox 9"/>
          <p:cNvSpPr txBox="1"/>
          <p:nvPr/>
        </p:nvSpPr>
        <p:spPr>
          <a:xfrm>
            <a:off x="1016000" y="19431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苹方-简" panose="020B0400000000000000" charset="-122"/>
              </a:rPr>
              <a:t>Direct Communication Channels</a:t>
            </a:r>
            <a:endParaRPr lang="en-US" sz="1100"/>
          </a:p>
        </p:txBody>
      </p:sp>
      <p:sp>
        <p:nvSpPr>
          <p:cNvPr id="10" name="TextBox 10"/>
          <p:cNvSpPr txBox="1"/>
          <p:nvPr/>
        </p:nvSpPr>
        <p:spPr>
          <a:xfrm>
            <a:off x="1016000" y="23495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Utilize the provided contact details for prompt inquiries and discussions regarding investment opportunities, project insights, and potential collaborations related to "Galactic Odyssey".</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651000" y="1778000"/>
            <a:ext cx="7086600" cy="393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651000" y="26797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Introduction to "Galactic Odyssey"</a:t>
            </a:r>
            <a:endParaRPr lang="en-US" sz="1100"/>
          </a:p>
        </p:txBody>
      </p:sp>
      <p:sp>
        <p:nvSpPr>
          <p:cNvPr id="9" name="TextBox 9"/>
          <p:cNvSpPr txBox="1"/>
          <p:nvPr/>
        </p:nvSpPr>
        <p:spPr>
          <a:xfrm>
            <a:off x="1651000" y="17780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Section 1</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143000" y="2946400"/>
            <a:ext cx="4165600" cy="355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TextBox 7"/>
          <p:cNvSpPr txBox="1"/>
          <p:nvPr/>
        </p:nvSpPr>
        <p:spPr>
          <a:xfrm>
            <a:off x="1143000" y="2032000"/>
            <a:ext cx="4165600" cy="762000"/>
          </a:xfrm>
          <a:prstGeom prst="rect">
            <a:avLst/>
          </a:prstGeom>
          <a:solidFill>
            <a:srgbClr val="000000">
              <a:alpha val="0"/>
            </a:srgbClr>
          </a:solidFill>
        </p:spPr>
        <p:txBody>
          <a:bodyPr lIns="0" tIns="0" rIns="0" bIns="0" rtlCol="0" anchor="ctr"/>
          <a:lstStyle/>
          <a:p>
            <a:pPr indent="0" algn="l">
              <a:lnSpc>
                <a:spcPct val="100000"/>
              </a:lnSpc>
              <a:defRPr/>
            </a:pPr>
            <a:r>
              <a:rPr lang="en-US" sz="5000" b="1">
                <a:solidFill>
                  <a:srgbClr val="FFFFFF"/>
                </a:solidFill>
                <a:latin typeface="苹方-简" panose="020B0400000000000000" charset="-122"/>
              </a:rPr>
              <a:t>Thank You</a:t>
            </a:r>
            <a:endParaRPr lang="en-US" sz="1100"/>
          </a:p>
        </p:txBody>
      </p:sp>
      <p:sp>
        <p:nvSpPr>
          <p:cNvPr id="8" name="TextBox 8"/>
          <p:cNvSpPr txBox="1"/>
          <p:nvPr/>
        </p:nvSpPr>
        <p:spPr>
          <a:xfrm>
            <a:off x="1143000" y="2946400"/>
            <a:ext cx="4165600" cy="355600"/>
          </a:xfrm>
          <a:prstGeom prst="rect">
            <a:avLst/>
          </a:prstGeom>
          <a:solidFill>
            <a:srgbClr val="000000">
              <a:alpha val="0"/>
            </a:srgbClr>
          </a:solidFill>
        </p:spPr>
        <p:txBody>
          <a:bodyPr lIns="0" tIns="0" rIns="0" bIns="0" rtlCol="0" anchor="ctr"/>
          <a:lstStyle/>
          <a:p>
            <a:pPr indent="0" algn="l">
              <a:lnSpc>
                <a:spcPct val="100000"/>
              </a:lnSpc>
              <a:defRPr/>
            </a:pPr>
            <a:r>
              <a:rPr lang="en-US" sz="2400" b="0">
                <a:solidFill>
                  <a:srgbClr val="FFFFFF"/>
                </a:solidFill>
                <a:latin typeface="苹方-简" panose="020B0400000000000000" charset="-122"/>
              </a:rPr>
              <a:t>Contact:popai@example.com</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22000" r="22000"/>
          <a:stretch>
            <a:fillRect/>
          </a:stretch>
        </p:blipFill>
        <p:spPr>
          <a:xfrm>
            <a:off x="1016000" y="1016000"/>
            <a:ext cx="3810000" cy="3810000"/>
          </a:xfrm>
          <a:prstGeom prst="roundRect">
            <a:avLst>
              <a:gd name="adj" fmla="val 6000"/>
            </a:avLst>
          </a:prstGeom>
        </p:spPr>
      </p:pic>
      <p:sp>
        <p:nvSpPr>
          <p:cNvPr id="5" name="AutoShape 5"/>
          <p:cNvSpPr/>
          <p:nvPr/>
        </p:nvSpPr>
        <p:spPr>
          <a:xfrm>
            <a:off x="5410200" y="1943100"/>
            <a:ext cx="3810000" cy="1638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1790700"/>
            <a:ext cx="635000" cy="25400"/>
          </a:xfrm>
          <a:prstGeom prst="rect">
            <a:avLst/>
          </a:prstGeom>
          <a:solidFill>
            <a:srgbClr val="FFFFFF"/>
          </a:solidFill>
        </p:spPr>
      </p:sp>
      <p:sp>
        <p:nvSpPr>
          <p:cNvPr id="8" name="TextBox 8"/>
          <p:cNvSpPr txBox="1"/>
          <p:nvPr/>
        </p:nvSpPr>
        <p:spPr>
          <a:xfrm>
            <a:off x="5410200" y="1270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苹方-简" panose="020B0400000000000000" charset="-122"/>
              </a:rPr>
              <a:t>Title Slide</a:t>
            </a:r>
            <a:endParaRPr lang="en-US" sz="1100"/>
          </a:p>
        </p:txBody>
      </p:sp>
      <p:sp>
        <p:nvSpPr>
          <p:cNvPr id="9" name="TextBox 9"/>
          <p:cNvSpPr txBox="1"/>
          <p:nvPr/>
        </p:nvSpPr>
        <p:spPr>
          <a:xfrm>
            <a:off x="5410200" y="19431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FFFFFF"/>
                </a:solidFill>
                <a:latin typeface="苹方-简" panose="020B0400000000000000" charset="-122"/>
              </a:rPr>
              <a:t>Engaging Visual Presentation</a:t>
            </a:r>
            <a:endParaRPr lang="en-US" sz="1100"/>
          </a:p>
        </p:txBody>
      </p:sp>
      <p:sp>
        <p:nvSpPr>
          <p:cNvPr id="10" name="TextBox 10"/>
          <p:cNvSpPr txBox="1"/>
          <p:nvPr/>
        </p:nvSpPr>
        <p:spPr>
          <a:xfrm>
            <a:off x="5410200" y="2311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Captivating design elements</a:t>
            </a:r>
            <a:endParaRPr lang="en-US" sz="1100"/>
          </a:p>
        </p:txBody>
      </p:sp>
      <p:sp>
        <p:nvSpPr>
          <p:cNvPr id="11" name="TextBox 11"/>
          <p:cNvSpPr txBox="1"/>
          <p:nvPr/>
        </p:nvSpPr>
        <p:spPr>
          <a:xfrm>
            <a:off x="5410200" y="2527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Clear title visibility</a:t>
            </a:r>
            <a:endParaRPr lang="en-US" sz="1100"/>
          </a:p>
        </p:txBody>
      </p:sp>
      <p:sp>
        <p:nvSpPr>
          <p:cNvPr id="12" name="TextBox 12"/>
          <p:cNvSpPr txBox="1"/>
          <p:nvPr/>
        </p:nvSpPr>
        <p:spPr>
          <a:xfrm>
            <a:off x="5410200" y="2743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Evocative imagery selection</a:t>
            </a:r>
            <a:endParaRPr lang="en-US" sz="1100"/>
          </a:p>
        </p:txBody>
      </p:sp>
      <p:sp>
        <p:nvSpPr>
          <p:cNvPr id="13" name="TextBox 13"/>
          <p:cNvSpPr txBox="1"/>
          <p:nvPr/>
        </p:nvSpPr>
        <p:spPr>
          <a:xfrm>
            <a:off x="5410200" y="29591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Professional layout balance</a:t>
            </a:r>
            <a:endParaRPr lang="en-US" sz="1100"/>
          </a:p>
        </p:txBody>
      </p:sp>
      <p:sp>
        <p:nvSpPr>
          <p:cNvPr id="14" name="TextBox 14"/>
          <p:cNvSpPr txBox="1"/>
          <p:nvPr/>
        </p:nvSpPr>
        <p:spPr>
          <a:xfrm>
            <a:off x="5410200" y="3162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Strong thematic representation</a:t>
            </a:r>
            <a:endParaRPr lang="en-US" sz="1100"/>
          </a:p>
        </p:txBody>
      </p:sp>
      <p:sp>
        <p:nvSpPr>
          <p:cNvPr id="15" name="TextBox 15"/>
          <p:cNvSpPr txBox="1"/>
          <p:nvPr/>
        </p:nvSpPr>
        <p:spPr>
          <a:xfrm>
            <a:off x="5410200" y="3378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Immediate audience connection</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1689100"/>
            <a:ext cx="3810000" cy="17145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1663700"/>
            <a:ext cx="635000" cy="25400"/>
          </a:xfrm>
          <a:prstGeom prst="rect">
            <a:avLst/>
          </a:prstGeom>
          <a:solidFill>
            <a:srgbClr val="FFFFFF"/>
          </a:solidFill>
        </p:spPr>
      </p:sp>
      <p:sp>
        <p:nvSpPr>
          <p:cNvPr id="8" name="TextBox 8"/>
          <p:cNvSpPr txBox="1"/>
          <p:nvPr/>
        </p:nvSpPr>
        <p:spPr>
          <a:xfrm>
            <a:off x="1016000" y="1016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苹方-简" panose="020B0400000000000000" charset="-122"/>
              </a:rPr>
              <a:t>Logline</a:t>
            </a:r>
            <a:endParaRPr lang="en-US" sz="1100"/>
          </a:p>
        </p:txBody>
      </p:sp>
      <p:sp>
        <p:nvSpPr>
          <p:cNvPr id="9" name="TextBox 9"/>
          <p:cNvSpPr txBox="1"/>
          <p:nvPr/>
        </p:nvSpPr>
        <p:spPr>
          <a:xfrm>
            <a:off x="1016000" y="19431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苹方-简" panose="020B0400000000000000" charset="-122"/>
              </a:rPr>
              <a:t>Compelling Narrative Hook</a:t>
            </a:r>
            <a:endParaRPr lang="en-US" sz="1100"/>
          </a:p>
        </p:txBody>
      </p:sp>
      <p:sp>
        <p:nvSpPr>
          <p:cNvPr id="10" name="TextBox 10"/>
          <p:cNvSpPr txBox="1"/>
          <p:nvPr/>
        </p:nvSpPr>
        <p:spPr>
          <a:xfrm>
            <a:off x="1016000" y="23495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The logline effectively encapsulates the film's central conflict and character journey, enticing potential investors by highlighting the unique blend of adventure, moral dilemmas, and the high stakes of interstellar exploration.</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1689100"/>
            <a:ext cx="3810000" cy="2146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1663700"/>
            <a:ext cx="635000" cy="25400"/>
          </a:xfrm>
          <a:prstGeom prst="rect">
            <a:avLst/>
          </a:prstGeom>
          <a:solidFill>
            <a:srgbClr val="FFFFFF"/>
          </a:solidFill>
        </p:spPr>
      </p:sp>
      <p:sp>
        <p:nvSpPr>
          <p:cNvPr id="8" name="TextBox 8"/>
          <p:cNvSpPr txBox="1"/>
          <p:nvPr/>
        </p:nvSpPr>
        <p:spPr>
          <a:xfrm>
            <a:off x="5461000" y="1016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FFFFFF"/>
                </a:solidFill>
                <a:latin typeface="苹方-简" panose="020B0400000000000000" charset="-122"/>
              </a:rPr>
              <a:t>Synopsis</a:t>
            </a:r>
            <a:endParaRPr lang="en-US" sz="1100"/>
          </a:p>
        </p:txBody>
      </p:sp>
      <p:sp>
        <p:nvSpPr>
          <p:cNvPr id="9" name="TextBox 9"/>
          <p:cNvSpPr txBox="1"/>
          <p:nvPr/>
        </p:nvSpPr>
        <p:spPr>
          <a:xfrm>
            <a:off x="5461000" y="19431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苹方-简" panose="020B0400000000000000" charset="-122"/>
              </a:rPr>
              <a:t>Epic Journey of Unity</a:t>
            </a:r>
            <a:endParaRPr lang="en-US" sz="1100"/>
          </a:p>
        </p:txBody>
      </p:sp>
      <p:sp>
        <p:nvSpPr>
          <p:cNvPr id="10" name="TextBox 10"/>
          <p:cNvSpPr txBox="1"/>
          <p:nvPr/>
        </p:nvSpPr>
        <p:spPr>
          <a:xfrm>
            <a:off x="5461000" y="23495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"Galactic Odyssey" intricately weaves a narrative that not only showcases thrilling interstellar adventures but also delves into profound themes of cooperation and understanding, making it a compelling investment opportunity for those seeking to support a film that resonates on both emotional and philosophical levels.</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651000" y="1778000"/>
            <a:ext cx="7086600" cy="393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651000" y="26797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Film Elements</a:t>
            </a:r>
            <a:endParaRPr lang="en-US" sz="1100"/>
          </a:p>
        </p:txBody>
      </p:sp>
      <p:sp>
        <p:nvSpPr>
          <p:cNvPr id="9" name="TextBox 9"/>
          <p:cNvSpPr txBox="1"/>
          <p:nvPr/>
        </p:nvSpPr>
        <p:spPr>
          <a:xfrm>
            <a:off x="1651000" y="1778000"/>
            <a:ext cx="7086600" cy="393700"/>
          </a:xfrm>
          <a:prstGeom prst="rect">
            <a:avLst/>
          </a:prstGeom>
          <a:solidFill>
            <a:srgbClr val="000000">
              <a:alpha val="0"/>
            </a:srgbClr>
          </a:solidFill>
        </p:spPr>
        <p:txBody>
          <a:bodyPr lIns="0" tIns="0" rIns="0" bIns="0" rtlCol="0" anchor="ctr"/>
          <a:lstStyle/>
          <a:p>
            <a:pPr indent="0" algn="ctr">
              <a:lnSpc>
                <a:spcPct val="100000"/>
              </a:lnSpc>
              <a:defRPr/>
            </a:pPr>
            <a:r>
              <a:rPr lang="en-US" sz="2600" b="0">
                <a:solidFill>
                  <a:srgbClr val="FFFFFF"/>
                </a:solidFill>
                <a:latin typeface="苹方-简" panose="020B0400000000000000" charset="-122"/>
              </a:rPr>
              <a:t>Section 2</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2844800"/>
          </a:xfrm>
          <a:prstGeom prst="rect">
            <a:avLst/>
          </a:prstGeom>
          <a:solidFill>
            <a:srgbClr val="000000">
              <a:alpha val="0"/>
            </a:srgbClr>
          </a:solidFill>
        </p:spPr>
      </p:sp>
      <p:sp>
        <p:nvSpPr>
          <p:cNvPr id="5" name="AutoShape 5"/>
          <p:cNvSpPr/>
          <p:nvPr/>
        </p:nvSpPr>
        <p:spPr>
          <a:xfrm>
            <a:off x="3784600" y="1689100"/>
            <a:ext cx="2806700" cy="2844800"/>
          </a:xfrm>
          <a:prstGeom prst="rect">
            <a:avLst/>
          </a:prstGeom>
          <a:solidFill>
            <a:srgbClr val="000000">
              <a:alpha val="0"/>
            </a:srgbClr>
          </a:solidFill>
        </p:spPr>
      </p:sp>
      <p:sp>
        <p:nvSpPr>
          <p:cNvPr id="6" name="AutoShape 6"/>
          <p:cNvSpPr/>
          <p:nvPr/>
        </p:nvSpPr>
        <p:spPr>
          <a:xfrm>
            <a:off x="7061200" y="1689100"/>
            <a:ext cx="2806700" cy="31115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8C8C8C">
              <a:alpha val="41961"/>
            </a:srgbClr>
          </a:solidFill>
          <a:ln w="12700">
            <a:solidFill>
              <a:srgbClr val="636363"/>
            </a:solidFill>
          </a:ln>
        </p:spPr>
        <p:txBody>
          <a:bodyPr lIns="0" tIns="0" rIns="0" bIns="0" rtlCol="0" anchor="ctr"/>
          <a:lstStyle/>
          <a:p>
            <a:pPr indent="0" algn="ctr">
              <a:lnSpc>
                <a:spcPct val="100000"/>
              </a:lnSpc>
              <a:defRPr/>
            </a:pPr>
            <a:r>
              <a:rPr lang="en-US" sz="2400" b="1">
                <a:solidFill>
                  <a:srgbClr val="FFFFFF"/>
                </a:solidFill>
                <a:latin typeface="苹方-简" panose="020B0400000000000000" charset="-122"/>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8C8C8C">
              <a:alpha val="41961"/>
            </a:srgbClr>
          </a:solidFill>
          <a:ln w="12700">
            <a:solidFill>
              <a:srgbClr val="636363"/>
            </a:solidFill>
          </a:ln>
        </p:spPr>
        <p:txBody>
          <a:bodyPr lIns="0" tIns="0" rIns="0" bIns="0" rtlCol="0" anchor="ctr"/>
          <a:lstStyle/>
          <a:p>
            <a:pPr indent="0" algn="ctr">
              <a:lnSpc>
                <a:spcPct val="100000"/>
              </a:lnSpc>
              <a:defRPr/>
            </a:pPr>
            <a:r>
              <a:rPr lang="en-US" sz="2400" b="1">
                <a:solidFill>
                  <a:srgbClr val="FFFFFF"/>
                </a:solidFill>
                <a:latin typeface="苹方-简" panose="020B0400000000000000" charset="-122"/>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8C8C8C">
              <a:alpha val="41961"/>
            </a:srgbClr>
          </a:solidFill>
          <a:ln w="12700">
            <a:solidFill>
              <a:srgbClr val="636363"/>
            </a:solidFill>
          </a:ln>
        </p:spPr>
        <p:txBody>
          <a:bodyPr lIns="0" tIns="0" rIns="0" bIns="0" rtlCol="0" anchor="ctr"/>
          <a:lstStyle/>
          <a:p>
            <a:pPr indent="0" algn="ctr">
              <a:lnSpc>
                <a:spcPct val="100000"/>
              </a:lnSpc>
              <a:defRPr/>
            </a:pPr>
            <a:r>
              <a:rPr lang="en-US" sz="2400" b="1">
                <a:solidFill>
                  <a:srgbClr val="FFFFFF"/>
                </a:solidFill>
                <a:latin typeface="苹方-简" panose="020B0400000000000000" charset="-122"/>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苹方-简" panose="020B0400000000000000" charset="-122"/>
              </a:rPr>
              <a:t>Story World and Setting</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苹方-简" panose="020B0400000000000000" charset="-122"/>
              </a:rPr>
              <a:t>Diverse Planetary Ecosystems</a:t>
            </a:r>
            <a:endParaRPr lang="en-US" sz="1100"/>
          </a:p>
        </p:txBody>
      </p:sp>
      <p:sp>
        <p:nvSpPr>
          <p:cNvPr id="15" name="TextBox 15"/>
          <p:cNvSpPr txBox="1"/>
          <p:nvPr/>
        </p:nvSpPr>
        <p:spPr>
          <a:xfrm>
            <a:off x="3810000" y="2705100"/>
            <a:ext cx="27559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苹方-简" panose="020B0400000000000000" charset="-122"/>
              </a:rPr>
              <a:t>Innovative Travel System</a:t>
            </a:r>
            <a:endParaRPr lang="en-US" sz="1100"/>
          </a:p>
        </p:txBody>
      </p:sp>
      <p:sp>
        <p:nvSpPr>
          <p:cNvPr id="16" name="TextBox 16"/>
          <p:cNvSpPr txBox="1"/>
          <p:nvPr/>
        </p:nvSpPr>
        <p:spPr>
          <a:xfrm>
            <a:off x="7150100" y="2705100"/>
            <a:ext cx="26289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FFFFFF"/>
                </a:solidFill>
                <a:latin typeface="苹方-简" panose="020B0400000000000000" charset="-122"/>
              </a:rPr>
              <a:t>Rich Cultural Dynamics</a:t>
            </a:r>
            <a:endParaRPr lang="en-US" sz="1100"/>
          </a:p>
        </p:txBody>
      </p:sp>
      <p:sp>
        <p:nvSpPr>
          <p:cNvPr id="17" name="TextBox 17"/>
          <p:cNvSpPr txBox="1"/>
          <p:nvPr/>
        </p:nvSpPr>
        <p:spPr>
          <a:xfrm>
            <a:off x="609600" y="3467100"/>
            <a:ext cx="27305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Unique planets with distinct cultures</a:t>
            </a:r>
            <a:endParaRPr lang="en-US" sz="1100"/>
          </a:p>
        </p:txBody>
      </p:sp>
      <p:sp>
        <p:nvSpPr>
          <p:cNvPr id="18" name="TextBox 18"/>
          <p:cNvSpPr txBox="1"/>
          <p:nvPr/>
        </p:nvSpPr>
        <p:spPr>
          <a:xfrm>
            <a:off x="508000" y="37338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Aetheria's harmony of nature and technology</a:t>
            </a:r>
            <a:endParaRPr lang="en-US" sz="1100"/>
          </a:p>
        </p:txBody>
      </p:sp>
      <p:sp>
        <p:nvSpPr>
          <p:cNvPr id="19" name="TextBox 19"/>
          <p:cNvSpPr txBox="1"/>
          <p:nvPr/>
        </p:nvSpPr>
        <p:spPr>
          <a:xfrm>
            <a:off x="584200" y="4267200"/>
            <a:ext cx="2781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Mechara's cautionary tale of progress</a:t>
            </a:r>
            <a:endParaRPr lang="en-US" sz="1100"/>
          </a:p>
        </p:txBody>
      </p:sp>
      <p:sp>
        <p:nvSpPr>
          <p:cNvPr id="20" name="TextBox 20"/>
          <p:cNvSpPr txBox="1"/>
          <p:nvPr/>
        </p:nvSpPr>
        <p:spPr>
          <a:xfrm>
            <a:off x="4013200" y="3467100"/>
            <a:ext cx="24765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Elysium Network for swift travel</a:t>
            </a:r>
            <a:endParaRPr lang="en-US" sz="1100"/>
          </a:p>
        </p:txBody>
      </p:sp>
      <p:sp>
        <p:nvSpPr>
          <p:cNvPr id="21" name="TextBox 21"/>
          <p:cNvSpPr txBox="1"/>
          <p:nvPr/>
        </p:nvSpPr>
        <p:spPr>
          <a:xfrm>
            <a:off x="3784600" y="37338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Energy-based portals enhance narrative connectivity</a:t>
            </a:r>
            <a:endParaRPr lang="en-US" sz="1100"/>
          </a:p>
        </p:txBody>
      </p:sp>
      <p:sp>
        <p:nvSpPr>
          <p:cNvPr id="22" name="TextBox 22"/>
          <p:cNvSpPr txBox="1"/>
          <p:nvPr/>
        </p:nvSpPr>
        <p:spPr>
          <a:xfrm>
            <a:off x="3873500" y="4267200"/>
            <a:ext cx="2755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Visual spectacle of Luminite crystals</a:t>
            </a:r>
            <a:endParaRPr lang="en-US" sz="1100"/>
          </a:p>
        </p:txBody>
      </p:sp>
      <p:sp>
        <p:nvSpPr>
          <p:cNvPr id="23" name="TextBox 23"/>
          <p:cNvSpPr txBox="1"/>
          <p:nvPr/>
        </p:nvSpPr>
        <p:spPr>
          <a:xfrm>
            <a:off x="7264400" y="3467100"/>
            <a:ext cx="2527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Distinct species with unique traits</a:t>
            </a:r>
            <a:endParaRPr lang="en-US" sz="1100"/>
          </a:p>
        </p:txBody>
      </p:sp>
      <p:sp>
        <p:nvSpPr>
          <p:cNvPr id="24" name="TextBox 24"/>
          <p:cNvSpPr txBox="1"/>
          <p:nvPr/>
        </p:nvSpPr>
        <p:spPr>
          <a:xfrm>
            <a:off x="7061200" y="37338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Opportunities for character development and conflict</a:t>
            </a:r>
            <a:endParaRPr lang="en-US" sz="1100"/>
          </a:p>
        </p:txBody>
      </p:sp>
      <p:sp>
        <p:nvSpPr>
          <p:cNvPr id="25" name="TextBox 25"/>
          <p:cNvSpPr txBox="1"/>
          <p:nvPr/>
        </p:nvSpPr>
        <p:spPr>
          <a:xfrm>
            <a:off x="7061200" y="42672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C6C6C6"/>
                </a:solidFill>
                <a:latin typeface="苹方-简" panose="020B0400000000000000" charset="-122"/>
              </a:rPr>
              <a:t>Themes of unity and understanding differences</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5000" r="5000"/>
          <a:stretch>
            <a:fillRect/>
          </a:stretch>
        </p:blipFill>
        <p:spPr>
          <a:xfrm>
            <a:off x="0" y="0"/>
            <a:ext cx="10388600" cy="6413500"/>
          </a:xfrm>
          <a:prstGeom prst="rect">
            <a:avLst/>
          </a:prstGeom>
        </p:spPr>
      </p:pic>
      <p:sp>
        <p:nvSpPr>
          <p:cNvPr id="3" name="AutoShape 3"/>
          <p:cNvSpPr/>
          <p:nvPr/>
        </p:nvSpPr>
        <p:spPr>
          <a:xfrm>
            <a:off x="0" y="0"/>
            <a:ext cx="10388600" cy="6413500"/>
          </a:xfrm>
          <a:prstGeom prst="rect">
            <a:avLst/>
          </a:prstGeom>
          <a:solidFill>
            <a:srgbClr val="000000">
              <a:alpha val="0"/>
            </a:srgbClr>
          </a:solidFill>
        </p:spPr>
      </p:sp>
      <p:pic>
        <p:nvPicPr>
          <p:cNvPr id="4" name="Picture 4"/>
          <p:cNvPicPr>
            <a:picLocks noChangeAspect="1"/>
          </p:cNvPicPr>
          <p:nvPr/>
        </p:nvPicPr>
        <p:blipFill>
          <a:blip r:embed="rId2"/>
          <a:srcRect l="2000" r="2000"/>
          <a:stretch>
            <a:fillRect/>
          </a:stretch>
        </p:blipFill>
        <p:spPr>
          <a:xfrm>
            <a:off x="254000" y="1752600"/>
            <a:ext cx="3124200" cy="4140200"/>
          </a:xfrm>
          <a:prstGeom prst="roundRect">
            <a:avLst>
              <a:gd name="adj" fmla="val 4878"/>
            </a:avLst>
          </a:prstGeom>
        </p:spPr>
      </p:pic>
      <p:pic>
        <p:nvPicPr>
          <p:cNvPr id="5" name="Picture 5"/>
          <p:cNvPicPr>
            <a:picLocks noChangeAspect="1"/>
          </p:cNvPicPr>
          <p:nvPr/>
        </p:nvPicPr>
        <p:blipFill>
          <a:blip r:embed="rId2"/>
          <a:srcRect l="2000" r="2000"/>
          <a:stretch>
            <a:fillRect/>
          </a:stretch>
        </p:blipFill>
        <p:spPr>
          <a:xfrm>
            <a:off x="3632200" y="1752600"/>
            <a:ext cx="3124200" cy="4140200"/>
          </a:xfrm>
          <a:prstGeom prst="roundRect">
            <a:avLst>
              <a:gd name="adj" fmla="val 4878"/>
            </a:avLst>
          </a:prstGeom>
        </p:spPr>
      </p:pic>
      <p:pic>
        <p:nvPicPr>
          <p:cNvPr id="6" name="Picture 6"/>
          <p:cNvPicPr>
            <a:picLocks noChangeAspect="1"/>
          </p:cNvPicPr>
          <p:nvPr/>
        </p:nvPicPr>
        <p:blipFill>
          <a:blip r:embed="rId2"/>
          <a:srcRect l="2000" r="2000"/>
          <a:stretch>
            <a:fillRect/>
          </a:stretch>
        </p:blipFill>
        <p:spPr>
          <a:xfrm>
            <a:off x="7010400" y="1752600"/>
            <a:ext cx="3124200" cy="4140200"/>
          </a:xfrm>
          <a:prstGeom prst="roundRect">
            <a:avLst>
              <a:gd name="adj" fmla="val 4878"/>
            </a:avLst>
          </a:prstGeom>
        </p:spPr>
      </p:pic>
      <p:sp>
        <p:nvSpPr>
          <p:cNvPr id="7" name="AutoShape 7"/>
          <p:cNvSpPr/>
          <p:nvPr/>
        </p:nvSpPr>
        <p:spPr>
          <a:xfrm>
            <a:off x="254000" y="1955800"/>
            <a:ext cx="0" cy="711200"/>
          </a:xfrm>
          <a:prstGeom prst="rect">
            <a:avLst/>
          </a:prstGeom>
          <a:solidFill>
            <a:srgbClr val="000000"/>
          </a:solidFill>
        </p:spPr>
      </p:sp>
      <p:sp>
        <p:nvSpPr>
          <p:cNvPr id="8" name="AutoShape 8"/>
          <p:cNvSpPr/>
          <p:nvPr/>
        </p:nvSpPr>
        <p:spPr>
          <a:xfrm>
            <a:off x="254000" y="1752600"/>
            <a:ext cx="3124200" cy="4140200"/>
          </a:xfrm>
          <a:prstGeom prst="roundRect">
            <a:avLst>
              <a:gd name="adj" fmla="val 4878"/>
            </a:avLst>
          </a:prstGeom>
          <a:solidFill>
            <a:srgbClr val="000000">
              <a:alpha val="0"/>
            </a:srgbClr>
          </a:solidFill>
          <a:ln w="12700">
            <a:solidFill>
              <a:srgbClr val="636363"/>
            </a:solidFill>
          </a:ln>
        </p:spPr>
      </p:sp>
      <p:sp>
        <p:nvSpPr>
          <p:cNvPr id="9" name="AutoShape 9"/>
          <p:cNvSpPr/>
          <p:nvPr/>
        </p:nvSpPr>
        <p:spPr>
          <a:xfrm>
            <a:off x="3632200" y="1955800"/>
            <a:ext cx="0" cy="711200"/>
          </a:xfrm>
          <a:prstGeom prst="rect">
            <a:avLst/>
          </a:prstGeom>
          <a:solidFill>
            <a:srgbClr val="000000"/>
          </a:solidFill>
        </p:spPr>
      </p:sp>
      <p:sp>
        <p:nvSpPr>
          <p:cNvPr id="10" name="AutoShape 10"/>
          <p:cNvSpPr/>
          <p:nvPr/>
        </p:nvSpPr>
        <p:spPr>
          <a:xfrm>
            <a:off x="3632200" y="1752600"/>
            <a:ext cx="3124200" cy="4140200"/>
          </a:xfrm>
          <a:prstGeom prst="roundRect">
            <a:avLst>
              <a:gd name="adj" fmla="val 4878"/>
            </a:avLst>
          </a:prstGeom>
          <a:solidFill>
            <a:srgbClr val="000000">
              <a:alpha val="0"/>
            </a:srgbClr>
          </a:solidFill>
          <a:ln w="12700">
            <a:solidFill>
              <a:srgbClr val="636363"/>
            </a:solidFill>
          </a:ln>
        </p:spPr>
      </p:sp>
      <p:sp>
        <p:nvSpPr>
          <p:cNvPr id="11" name="AutoShape 11"/>
          <p:cNvSpPr/>
          <p:nvPr/>
        </p:nvSpPr>
        <p:spPr>
          <a:xfrm>
            <a:off x="7010400" y="1955800"/>
            <a:ext cx="0" cy="711200"/>
          </a:xfrm>
          <a:prstGeom prst="rect">
            <a:avLst/>
          </a:prstGeom>
          <a:solidFill>
            <a:srgbClr val="000000"/>
          </a:solidFill>
        </p:spPr>
      </p:sp>
      <p:sp>
        <p:nvSpPr>
          <p:cNvPr id="12" name="AutoShape 12"/>
          <p:cNvSpPr/>
          <p:nvPr/>
        </p:nvSpPr>
        <p:spPr>
          <a:xfrm>
            <a:off x="7010400" y="1752600"/>
            <a:ext cx="3124200" cy="4140200"/>
          </a:xfrm>
          <a:prstGeom prst="roundRect">
            <a:avLst>
              <a:gd name="adj" fmla="val 4878"/>
            </a:avLst>
          </a:prstGeom>
          <a:solidFill>
            <a:srgbClr val="000000">
              <a:alpha val="0"/>
            </a:srgbClr>
          </a:solidFill>
          <a:ln w="12700">
            <a:solidFill>
              <a:srgbClr val="636363"/>
            </a:solidFill>
          </a:ln>
        </p:spPr>
      </p:sp>
      <p:sp>
        <p:nvSpPr>
          <p:cNvPr id="13" name="TextBox 13"/>
          <p:cNvSpPr txBox="1"/>
          <p:nvPr/>
        </p:nvSpPr>
        <p:spPr>
          <a:xfrm>
            <a:off x="774700" y="2273300"/>
            <a:ext cx="2082800" cy="508000"/>
          </a:xfrm>
          <a:prstGeom prst="rect">
            <a:avLst/>
          </a:prstGeom>
          <a:solidFill>
            <a:srgbClr val="000000">
              <a:alpha val="0"/>
            </a:srgbClr>
          </a:solidFill>
        </p:spPr>
        <p:txBody>
          <a:bodyPr lIns="0" tIns="0" rIns="0" bIns="0" rtlCol="0" anchor="ctr"/>
          <a:lstStyle/>
          <a:p>
            <a:pPr indent="0" algn="ctr">
              <a:lnSpc>
                <a:spcPct val="100000"/>
              </a:lnSpc>
              <a:defRPr/>
            </a:pPr>
            <a:r>
              <a:rPr lang="en-US" sz="3400" b="0">
                <a:solidFill>
                  <a:srgbClr val="FFFFFF"/>
                </a:solidFill>
                <a:latin typeface="苹方-简" panose="020B0400000000000000" charset="-122"/>
              </a:rPr>
              <a:t>01</a:t>
            </a:r>
            <a:endParaRPr lang="en-US" sz="1100"/>
          </a:p>
        </p:txBody>
      </p:sp>
      <p:sp>
        <p:nvSpPr>
          <p:cNvPr id="14" name="TextBox 14"/>
          <p:cNvSpPr txBox="1"/>
          <p:nvPr/>
        </p:nvSpPr>
        <p:spPr>
          <a:xfrm>
            <a:off x="4152900" y="2273300"/>
            <a:ext cx="2082800" cy="508000"/>
          </a:xfrm>
          <a:prstGeom prst="rect">
            <a:avLst/>
          </a:prstGeom>
          <a:solidFill>
            <a:srgbClr val="000000">
              <a:alpha val="0"/>
            </a:srgbClr>
          </a:solidFill>
        </p:spPr>
        <p:txBody>
          <a:bodyPr lIns="0" tIns="0" rIns="0" bIns="0" rtlCol="0" anchor="ctr"/>
          <a:lstStyle/>
          <a:p>
            <a:pPr indent="0" algn="ctr">
              <a:lnSpc>
                <a:spcPct val="100000"/>
              </a:lnSpc>
              <a:defRPr/>
            </a:pPr>
            <a:r>
              <a:rPr lang="en-US" sz="3400" b="0">
                <a:solidFill>
                  <a:srgbClr val="FFFFFF"/>
                </a:solidFill>
                <a:latin typeface="苹方-简" panose="020B0400000000000000" charset="-122"/>
              </a:rPr>
              <a:t>02</a:t>
            </a:r>
            <a:endParaRPr lang="en-US" sz="1100"/>
          </a:p>
        </p:txBody>
      </p:sp>
      <p:sp>
        <p:nvSpPr>
          <p:cNvPr id="15" name="TextBox 15"/>
          <p:cNvSpPr txBox="1"/>
          <p:nvPr/>
        </p:nvSpPr>
        <p:spPr>
          <a:xfrm>
            <a:off x="7531100" y="2273300"/>
            <a:ext cx="2082800" cy="508000"/>
          </a:xfrm>
          <a:prstGeom prst="rect">
            <a:avLst/>
          </a:prstGeom>
          <a:solidFill>
            <a:srgbClr val="000000">
              <a:alpha val="0"/>
            </a:srgbClr>
          </a:solidFill>
        </p:spPr>
        <p:txBody>
          <a:bodyPr lIns="0" tIns="0" rIns="0" bIns="0" rtlCol="0" anchor="ctr"/>
          <a:lstStyle/>
          <a:p>
            <a:pPr indent="0" algn="ctr">
              <a:lnSpc>
                <a:spcPct val="100000"/>
              </a:lnSpc>
              <a:defRPr/>
            </a:pPr>
            <a:r>
              <a:rPr lang="en-US" sz="3400" b="0">
                <a:solidFill>
                  <a:srgbClr val="FFFFFF"/>
                </a:solidFill>
                <a:latin typeface="苹方-简" panose="020B0400000000000000" charset="-122"/>
              </a:rPr>
              <a:t>03</a:t>
            </a:r>
            <a:endParaRPr lang="en-US" sz="1100"/>
          </a:p>
        </p:txBody>
      </p:sp>
      <p:sp>
        <p:nvSpPr>
          <p:cNvPr id="16" name="TextBox 16"/>
          <p:cNvSpPr txBox="1"/>
          <p:nvPr/>
        </p:nvSpPr>
        <p:spPr>
          <a:xfrm>
            <a:off x="254000" y="635000"/>
            <a:ext cx="9880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FFFFFF"/>
                </a:solidFill>
                <a:latin typeface="苹方-简" panose="020B0400000000000000" charset="-122"/>
              </a:rPr>
              <a:t>Characters</a:t>
            </a:r>
            <a:endParaRPr lang="en-US" sz="1100"/>
          </a:p>
        </p:txBody>
      </p:sp>
      <p:sp>
        <p:nvSpPr>
          <p:cNvPr id="17" name="TextBox 17"/>
          <p:cNvSpPr txBox="1"/>
          <p:nvPr/>
        </p:nvSpPr>
        <p:spPr>
          <a:xfrm>
            <a:off x="774700" y="2921000"/>
            <a:ext cx="2082800" cy="4826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FFFFFF"/>
                </a:solidFill>
                <a:latin typeface="苹方-简" panose="020B0400000000000000" charset="-122"/>
              </a:rPr>
              <a:t>Diverse Character Dynamics</a:t>
            </a:r>
            <a:endParaRPr lang="en-US" sz="1100"/>
          </a:p>
        </p:txBody>
      </p:sp>
      <p:sp>
        <p:nvSpPr>
          <p:cNvPr id="18" name="TextBox 18"/>
          <p:cNvSpPr txBox="1"/>
          <p:nvPr/>
        </p:nvSpPr>
        <p:spPr>
          <a:xfrm>
            <a:off x="4152900" y="2921000"/>
            <a:ext cx="2082800" cy="2413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FFFFFF"/>
                </a:solidFill>
                <a:latin typeface="苹方-简" panose="020B0400000000000000" charset="-122"/>
              </a:rPr>
              <a:t>Thematic Representation</a:t>
            </a:r>
            <a:endParaRPr lang="en-US" sz="1100"/>
          </a:p>
        </p:txBody>
      </p:sp>
      <p:sp>
        <p:nvSpPr>
          <p:cNvPr id="19" name="TextBox 19"/>
          <p:cNvSpPr txBox="1"/>
          <p:nvPr/>
        </p:nvSpPr>
        <p:spPr>
          <a:xfrm>
            <a:off x="7531100" y="2921000"/>
            <a:ext cx="2082800" cy="4826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FFFFFF"/>
                </a:solidFill>
                <a:latin typeface="苹方-简" panose="020B0400000000000000" charset="-122"/>
              </a:rPr>
              <a:t>Visual Identity and Design</a:t>
            </a:r>
            <a:endParaRPr lang="en-US" sz="1100"/>
          </a:p>
        </p:txBody>
      </p:sp>
      <p:sp>
        <p:nvSpPr>
          <p:cNvPr id="20" name="TextBox 20"/>
          <p:cNvSpPr txBox="1"/>
          <p:nvPr/>
        </p:nvSpPr>
        <p:spPr>
          <a:xfrm>
            <a:off x="774700" y="3530600"/>
            <a:ext cx="2082800" cy="18415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Each character in "Galactic Odyssey" represents unique traits and backgrounds, fostering rich interactions that drive the narrative and enhance emotional engagement with the audience.</a:t>
            </a:r>
            <a:endParaRPr lang="en-US" sz="1100"/>
          </a:p>
        </p:txBody>
      </p:sp>
      <p:sp>
        <p:nvSpPr>
          <p:cNvPr id="21" name="TextBox 21"/>
          <p:cNvSpPr txBox="1"/>
          <p:nvPr/>
        </p:nvSpPr>
        <p:spPr>
          <a:xfrm>
            <a:off x="4152900" y="3289300"/>
            <a:ext cx="2082800" cy="1612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Characters embody key themes such as exploration, sacrifice, and the pursuit of knowledge, making their journeys relatable and thought-provoking for viewers.</a:t>
            </a:r>
            <a:endParaRPr lang="en-US" sz="1100"/>
          </a:p>
        </p:txBody>
      </p:sp>
      <p:sp>
        <p:nvSpPr>
          <p:cNvPr id="22" name="TextBox 22"/>
          <p:cNvSpPr txBox="1"/>
          <p:nvPr/>
        </p:nvSpPr>
        <p:spPr>
          <a:xfrm>
            <a:off x="7531100" y="3530600"/>
            <a:ext cx="2082800" cy="18415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Distinctive visual representations of characters not only enhance their individuality but also reflect their roles and contributions to the overarching story, appealing to both investors and audiences.</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381000" y="1104900"/>
            <a:ext cx="3048000" cy="4178300"/>
          </a:xfrm>
          <a:prstGeom prst="roundRect">
            <a:avLst>
              <a:gd name="adj" fmla="val 5000"/>
            </a:avLst>
          </a:prstGeom>
          <a:solidFill>
            <a:srgbClr val="8C8C8C">
              <a:alpha val="9804"/>
            </a:srgbClr>
          </a:solidFill>
        </p:spPr>
      </p:sp>
      <p:sp>
        <p:nvSpPr>
          <p:cNvPr id="5" name="AutoShape 5"/>
          <p:cNvSpPr/>
          <p:nvPr/>
        </p:nvSpPr>
        <p:spPr>
          <a:xfrm>
            <a:off x="3594100" y="1104900"/>
            <a:ext cx="3048000" cy="4178300"/>
          </a:xfrm>
          <a:prstGeom prst="roundRect">
            <a:avLst>
              <a:gd name="adj" fmla="val 5000"/>
            </a:avLst>
          </a:prstGeom>
          <a:solidFill>
            <a:srgbClr val="8C8C8C">
              <a:alpha val="9804"/>
            </a:srgbClr>
          </a:solidFill>
        </p:spPr>
      </p:sp>
      <p:sp>
        <p:nvSpPr>
          <p:cNvPr id="6" name="AutoShape 6"/>
          <p:cNvSpPr/>
          <p:nvPr/>
        </p:nvSpPr>
        <p:spPr>
          <a:xfrm>
            <a:off x="6819900" y="1104900"/>
            <a:ext cx="3048000" cy="4178300"/>
          </a:xfrm>
          <a:prstGeom prst="roundRect">
            <a:avLst>
              <a:gd name="adj" fmla="val 5000"/>
            </a:avLst>
          </a:prstGeom>
          <a:solidFill>
            <a:srgbClr val="8C8C8C">
              <a:alpha val="9804"/>
            </a:srgbClr>
          </a:solidFill>
        </p:spPr>
      </p:sp>
      <p:sp>
        <p:nvSpPr>
          <p:cNvPr id="7" name="AutoShape 7"/>
          <p:cNvSpPr/>
          <p:nvPr/>
        </p:nvSpPr>
        <p:spPr>
          <a:xfrm>
            <a:off x="381000" y="5410200"/>
            <a:ext cx="3048000" cy="0"/>
          </a:xfrm>
          <a:prstGeom prst="rect">
            <a:avLst/>
          </a:prstGeom>
          <a:solidFill>
            <a:srgbClr val="000000"/>
          </a:solidFill>
        </p:spPr>
      </p:sp>
      <p:sp>
        <p:nvSpPr>
          <p:cNvPr id="8" name="AutoShape 8"/>
          <p:cNvSpPr/>
          <p:nvPr/>
        </p:nvSpPr>
        <p:spPr>
          <a:xfrm>
            <a:off x="3594100" y="5410200"/>
            <a:ext cx="3048000" cy="0"/>
          </a:xfrm>
          <a:prstGeom prst="rect">
            <a:avLst/>
          </a:prstGeom>
          <a:solidFill>
            <a:srgbClr val="000000"/>
          </a:solidFill>
        </p:spPr>
      </p:sp>
      <p:sp>
        <p:nvSpPr>
          <p:cNvPr id="9" name="AutoShape 9"/>
          <p:cNvSpPr/>
          <p:nvPr/>
        </p:nvSpPr>
        <p:spPr>
          <a:xfrm>
            <a:off x="6819900" y="5410200"/>
            <a:ext cx="3048000" cy="0"/>
          </a:xfrm>
          <a:prstGeom prst="rect">
            <a:avLst/>
          </a:prstGeom>
          <a:solidFill>
            <a:srgbClr val="000000"/>
          </a:solidFill>
        </p:spPr>
      </p:sp>
      <p:pic>
        <p:nvPicPr>
          <p:cNvPr id="10" name="Picture 10"/>
          <p:cNvPicPr>
            <a:picLocks noChangeAspect="1"/>
          </p:cNvPicPr>
          <p:nvPr/>
        </p:nvPicPr>
        <p:blipFill>
          <a:blip r:embed="rId2"/>
          <a:srcRect l="1000" r="1000"/>
          <a:stretch>
            <a:fillRect/>
          </a:stretch>
        </p:blipFill>
        <p:spPr>
          <a:xfrm>
            <a:off x="381000" y="1104900"/>
            <a:ext cx="3048000" cy="1714500"/>
          </a:xfrm>
          <a:prstGeom prst="roundRect">
            <a:avLst>
              <a:gd name="adj" fmla="val 8888"/>
            </a:avLst>
          </a:prstGeom>
        </p:spPr>
      </p:pic>
      <p:pic>
        <p:nvPicPr>
          <p:cNvPr id="11" name="Picture 11"/>
          <p:cNvPicPr>
            <a:picLocks noChangeAspect="1"/>
          </p:cNvPicPr>
          <p:nvPr/>
        </p:nvPicPr>
        <p:blipFill>
          <a:blip r:embed="rId3"/>
          <a:srcRect l="1000" r="1000"/>
          <a:stretch>
            <a:fillRect/>
          </a:stretch>
        </p:blipFill>
        <p:spPr>
          <a:xfrm>
            <a:off x="3594100" y="1104900"/>
            <a:ext cx="3048000" cy="1714500"/>
          </a:xfrm>
          <a:prstGeom prst="roundRect">
            <a:avLst>
              <a:gd name="adj" fmla="val 8888"/>
            </a:avLst>
          </a:prstGeom>
        </p:spPr>
      </p:pic>
      <p:pic>
        <p:nvPicPr>
          <p:cNvPr id="12" name="Picture 12"/>
          <p:cNvPicPr>
            <a:picLocks noChangeAspect="1"/>
          </p:cNvPicPr>
          <p:nvPr/>
        </p:nvPicPr>
        <p:blipFill>
          <a:blip r:embed="rId4"/>
          <a:srcRect t="14000" b="14000"/>
          <a:stretch>
            <a:fillRect/>
          </a:stretch>
        </p:blipFill>
        <p:spPr>
          <a:xfrm>
            <a:off x="6819900" y="1104900"/>
            <a:ext cx="3048000" cy="1714500"/>
          </a:xfrm>
          <a:prstGeom prst="roundRect">
            <a:avLst>
              <a:gd name="adj" fmla="val 8888"/>
            </a:avLst>
          </a:prstGeom>
        </p:spPr>
      </p:pic>
      <p:sp>
        <p:nvSpPr>
          <p:cNvPr id="13" name="TextBox 13"/>
          <p:cNvSpPr txBox="1"/>
          <p:nvPr/>
        </p:nvSpPr>
        <p:spPr>
          <a:xfrm>
            <a:off x="381000" y="444500"/>
            <a:ext cx="9499600" cy="406400"/>
          </a:xfrm>
          <a:prstGeom prst="rect">
            <a:avLst/>
          </a:prstGeom>
          <a:solidFill>
            <a:srgbClr val="000000">
              <a:alpha val="0"/>
            </a:srgbClr>
          </a:solidFill>
        </p:spPr>
        <p:txBody>
          <a:bodyPr lIns="0" tIns="0" rIns="0" bIns="0" rtlCol="0" anchor="ctr"/>
          <a:lstStyle/>
          <a:p>
            <a:pPr indent="0" algn="l">
              <a:lnSpc>
                <a:spcPct val="100000"/>
              </a:lnSpc>
              <a:defRPr/>
            </a:pPr>
            <a:r>
              <a:rPr lang="en-US" sz="2700" b="1">
                <a:solidFill>
                  <a:srgbClr val="FFFFFF"/>
                </a:solidFill>
                <a:latin typeface="苹方-简" panose="020B0400000000000000" charset="-122"/>
              </a:rPr>
              <a:t>Director’s Vision</a:t>
            </a:r>
            <a:endParaRPr lang="en-US" sz="1100"/>
          </a:p>
        </p:txBody>
      </p:sp>
      <p:sp>
        <p:nvSpPr>
          <p:cNvPr id="14" name="TextBox 14"/>
          <p:cNvSpPr txBox="1"/>
          <p:nvPr/>
        </p:nvSpPr>
        <p:spPr>
          <a:xfrm>
            <a:off x="508000" y="3073400"/>
            <a:ext cx="27940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0">
                <a:solidFill>
                  <a:srgbClr val="FFFFFF"/>
                </a:solidFill>
                <a:latin typeface="苹方-简" panose="020B0400000000000000" charset="-122"/>
              </a:rPr>
              <a:t>Exploration of Humanity's Essence</a:t>
            </a:r>
            <a:endParaRPr lang="en-US" sz="1100"/>
          </a:p>
        </p:txBody>
      </p:sp>
      <p:sp>
        <p:nvSpPr>
          <p:cNvPr id="15" name="TextBox 15"/>
          <p:cNvSpPr txBox="1"/>
          <p:nvPr/>
        </p:nvSpPr>
        <p:spPr>
          <a:xfrm>
            <a:off x="3721100" y="3073400"/>
            <a:ext cx="2794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0">
                <a:solidFill>
                  <a:srgbClr val="FFFFFF"/>
                </a:solidFill>
                <a:latin typeface="苹方-简" panose="020B0400000000000000" charset="-122"/>
              </a:rPr>
              <a:t>Visual and Emotional Duality</a:t>
            </a:r>
            <a:endParaRPr lang="en-US" sz="1100"/>
          </a:p>
        </p:txBody>
      </p:sp>
      <p:sp>
        <p:nvSpPr>
          <p:cNvPr id="16" name="TextBox 16"/>
          <p:cNvSpPr txBox="1"/>
          <p:nvPr/>
        </p:nvSpPr>
        <p:spPr>
          <a:xfrm>
            <a:off x="6946900" y="3073400"/>
            <a:ext cx="27940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0">
                <a:solidFill>
                  <a:srgbClr val="FFFFFF"/>
                </a:solidFill>
                <a:latin typeface="苹方-简" panose="020B0400000000000000" charset="-122"/>
              </a:rPr>
              <a:t>Authentic Character Development</a:t>
            </a:r>
            <a:endParaRPr lang="en-US" sz="1100"/>
          </a:p>
        </p:txBody>
      </p:sp>
      <p:sp>
        <p:nvSpPr>
          <p:cNvPr id="17" name="TextBox 17"/>
          <p:cNvSpPr txBox="1"/>
          <p:nvPr/>
        </p:nvSpPr>
        <p:spPr>
          <a:xfrm>
            <a:off x="508000" y="3746500"/>
            <a:ext cx="2794000" cy="1308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The film transcends traditional sci-fi, delving into profound themes of identity and belonging, inviting audiences to reflect on their own existence within the vast universe.</a:t>
            </a:r>
            <a:endParaRPr lang="en-US" sz="1100"/>
          </a:p>
        </p:txBody>
      </p:sp>
      <p:sp>
        <p:nvSpPr>
          <p:cNvPr id="18" name="TextBox 18"/>
          <p:cNvSpPr txBox="1"/>
          <p:nvPr/>
        </p:nvSpPr>
        <p:spPr>
          <a:xfrm>
            <a:off x="3721100" y="3479800"/>
            <a:ext cx="2794000" cy="1524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A striking visual narrative combines awe-inspiring cosmic vistas with intimate character moments, ensuring a deeply emotional journey that resonates with viewers on multiple levels.</a:t>
            </a:r>
            <a:endParaRPr lang="en-US" sz="1100"/>
          </a:p>
        </p:txBody>
      </p:sp>
      <p:sp>
        <p:nvSpPr>
          <p:cNvPr id="19" name="TextBox 19"/>
          <p:cNvSpPr txBox="1"/>
          <p:nvPr/>
        </p:nvSpPr>
        <p:spPr>
          <a:xfrm>
            <a:off x="6946900" y="3746500"/>
            <a:ext cx="2794000" cy="1524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C6C6C6"/>
                </a:solidFill>
                <a:latin typeface="苹方-简" panose="020B0400000000000000" charset="-122"/>
              </a:rPr>
              <a:t>The protagonist's relatable struggles are central to the narrative, with performances crafted through workshops to evoke genuine emotional connections, enhancing audience engagement and investment.</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7088</Words>
  <Application>WPS 表格</Application>
  <PresentationFormat>On-screen Show (4:3)</PresentationFormat>
  <Paragraphs>244</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Poppins</vt:lpstr>
      <vt:lpstr>Thonburi</vt:lpstr>
      <vt:lpstr>苹方-简</vt:lpstr>
      <vt:lpstr>Calibri</vt:lpstr>
      <vt:lpstr>Helvetica Neue</vt:lpstr>
      <vt:lpstr>微软雅黑</vt:lpstr>
      <vt:lpstr>汉仪旗黑</vt:lpstr>
      <vt:lpstr>宋体</vt:lpstr>
      <vt:lpstr>Arial Unicode MS</vt:lpstr>
      <vt:lpstr>汉仪书宋二KW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tzk</cp:lastModifiedBy>
  <cp:revision>3</cp:revision>
  <dcterms:created xsi:type="dcterms:W3CDTF">2024-12-10T08:58:30Z</dcterms:created>
  <dcterms:modified xsi:type="dcterms:W3CDTF">2024-12-10T08:58:30Z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C9B7C4538DBF916FC8FA5767E976CCDA_42</vt:lpwstr>
  </property>
  <property fmtid="{D5CDD505-2E9C-101B-9397-08002B2CF9AE}" pid="3" name="KSOProductBuildVer">
    <vt:lpwstr>2052-6.7.1.8828</vt:lpwstr>
  </property>
</Properties>
</file>