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10388600" cy="58547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ing" id="{D98AE93B-83B5-4886-93A4-98AC8D874FEA}">
          <p14:sldIdLst>
            <p14:sldId id="256"/>
          </p14:sldIdLst>
        </p14:section>
        <p14:section name="The Introduction" id="{68E9CB54-22B7-4FBF-952B-96BCF3368026}">
          <p14:sldIdLst>
            <p14:sldId id="257"/>
            <p14:sldId id="258"/>
            <p14:sldId id="259"/>
            <p14:sldId id="260"/>
          </p14:sldIdLst>
        </p14:section>
        <p14:section name="The Problem Statement" id="{4EC5FCC5-AFA3-438A-9898-9E04CF03146B}">
          <p14:sldIdLst>
            <p14:sldId id="261"/>
            <p14:sldId id="262"/>
            <p14:sldId id="263"/>
          </p14:sldIdLst>
        </p14:section>
        <p14:section name="The Solution" id="{09417237-6D31-4632-9FE7-BF810B5C253F}">
          <p14:sldIdLst>
            <p14:sldId id="264"/>
            <p14:sldId id="265"/>
            <p14:sldId id="266"/>
            <p14:sldId id="267"/>
          </p14:sldIdLst>
        </p14:section>
        <p14:section name="The Market Opportunity" id="{D177C091-32B2-4050-834B-8A4AB8A4AE98}">
          <p14:sldIdLst>
            <p14:sldId id="268"/>
            <p14:sldId id="269"/>
            <p14:sldId id="270"/>
            <p14:sldId id="271"/>
          </p14:sldIdLst>
        </p14:section>
        <p14:section name="The Product Demonstration" id="{B4C22455-867F-413A-B504-71D02E4526BC}">
          <p14:sldIdLst>
            <p14:sldId id="272"/>
            <p14:sldId id="273"/>
            <p14:sldId id="274"/>
            <p14:sldId id="275"/>
          </p14:sldIdLst>
        </p14:section>
        <p14:section name="The Business Model" id="{04BE2E10-669C-4912-B47C-5BBF0525A99D}">
          <p14:sldIdLst>
            <p14:sldId id="276"/>
            <p14:sldId id="277"/>
            <p14:sldId id="278"/>
            <p14:sldId id="279"/>
          </p14:sldIdLst>
        </p14:section>
        <p14:section name="The Traction" id="{2876317D-C20A-4808-862F-94948AFF12A2}">
          <p14:sldIdLst>
            <p14:sldId id="280"/>
            <p14:sldId id="281"/>
            <p14:sldId id="282"/>
            <p14:sldId id="283"/>
          </p14:sldIdLst>
        </p14:section>
        <p14:section name="The Competitive Landscape" id="{ECA35A7C-4B6A-4BCE-87FB-74CBD26C8C3D}">
          <p14:sldIdLst>
            <p14:sldId id="284"/>
            <p14:sldId id="285"/>
            <p14:sldId id="286"/>
            <p14:sldId id="287"/>
          </p14:sldIdLst>
        </p14:section>
        <p14:section name="The Financial Projections" id="{8EE8E8DC-0CC9-4727-8BCC-717B1B76C6A1}">
          <p14:sldIdLst>
            <p14:sldId id="288"/>
            <p14:sldId id="289"/>
            <p14:sldId id="290"/>
            <p14:sldId id="291"/>
          </p14:sldIdLst>
        </p14:section>
        <p14:section name="The Team" id="{84F2466E-8E58-4DC7-AA72-40F92DE19920}">
          <p14:sldIdLst>
            <p14:sldId id="292"/>
            <p14:sldId id="293"/>
            <p14:sldId id="294"/>
            <p14:sldId id="295"/>
          </p14:sldIdLst>
        </p14:section>
        <p14:section name="The Investment Ask" id="{5BDEAB39-3E89-4919-8036-99C71BB904C6}">
          <p14:sldIdLst>
            <p14:sldId id="296"/>
            <p14:sldId id="297"/>
            <p14:sldId id="298"/>
            <p14:sldId id="299"/>
          </p14:sldIdLst>
        </p14:section>
        <p14:section name="The Closing" id="{538F6961-B6E2-4715-AF78-F20E5ACCEE57}">
          <p14:sldIdLst>
            <p14:sldId id="300"/>
            <p14:sldId id="301"/>
            <p14:sldId id="302"/>
            <p14:sldId id="303"/>
          </p14:sldIdLst>
        </p14:section>
        <p14:section name="Ending" id="{2D78A6CF-C4D3-431E-AC90-610F64603B52}">
          <p14:sldIdLst>
            <p14:sldId id="30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1"/>
          <a:srcRect l="1000" r="1000"/>
          <a:stretch>
            <a:fillRect/>
          </a:stretch>
        </p:blipFill>
        <p:spPr>
          <a:xfrm>
            <a:off x="0" y="0"/>
            <a:ext cx="10388600" cy="5854700"/>
          </a:xfrm>
          <a:prstGeom prst="rect">
            <a:avLst/>
          </a:prstGeom>
        </p:spPr>
      </p:pic>
      <p:sp>
        <p:nvSpPr>
          <p:cNvPr id="4" name="AutoShape 4"/>
          <p:cNvSpPr/>
          <p:nvPr/>
        </p:nvSpPr>
        <p:spPr>
          <a:xfrm>
            <a:off x="774700" y="2235200"/>
            <a:ext cx="8851900" cy="266700"/>
          </a:xfrm>
          <a:prstGeom prst="rect">
            <a:avLst/>
          </a:prstGeom>
          <a:solidFill>
            <a:srgbClr val="000000">
              <a:alpha val="0"/>
            </a:srgbClr>
          </a:solidFill>
        </p:spPr>
      </p:sp>
      <p:sp>
        <p:nvSpPr>
          <p:cNvPr id="5" name="AutoShape 5"/>
          <p:cNvSpPr/>
          <p:nvPr/>
        </p:nvSpPr>
        <p:spPr>
          <a:xfrm>
            <a:off x="0" y="0"/>
            <a:ext cx="10388600" cy="5854700"/>
          </a:xfrm>
          <a:prstGeom prst="rect">
            <a:avLst/>
          </a:prstGeom>
          <a:solidFill>
            <a:srgbClr val="000000">
              <a:alpha val="0"/>
            </a:srgbClr>
          </a:solidFill>
        </p:spPr>
      </p:sp>
      <p:sp>
        <p:nvSpPr>
          <p:cNvPr id="6" name="AutoShape 6"/>
          <p:cNvSpPr/>
          <p:nvPr/>
        </p:nvSpPr>
        <p:spPr>
          <a:xfrm>
            <a:off x="3632200" y="762000"/>
            <a:ext cx="3111500" cy="0"/>
          </a:xfrm>
          <a:prstGeom prst="rect">
            <a:avLst/>
          </a:prstGeom>
          <a:solidFill>
            <a:srgbClr val="000000"/>
          </a:solidFill>
        </p:spPr>
      </p:sp>
      <p:sp>
        <p:nvSpPr>
          <p:cNvPr id="7" name="AutoShape 7"/>
          <p:cNvSpPr/>
          <p:nvPr/>
        </p:nvSpPr>
        <p:spPr>
          <a:xfrm>
            <a:off x="774700" y="1143000"/>
            <a:ext cx="8851900" cy="1358900"/>
          </a:xfrm>
          <a:prstGeom prst="rect">
            <a:avLst/>
          </a:prstGeom>
          <a:solidFill>
            <a:srgbClr val="3FB447">
              <a:alpha val="0"/>
            </a:srgbClr>
          </a:solidFill>
        </p:spPr>
      </p:sp>
      <p:sp>
        <p:nvSpPr>
          <p:cNvPr id="8" name="TextBox 8"/>
          <p:cNvSpPr txBox="1"/>
          <p:nvPr/>
        </p:nvSpPr>
        <p:spPr>
          <a:xfrm>
            <a:off x="2146300" y="1974850"/>
            <a:ext cx="6120765" cy="787400"/>
          </a:xfrm>
          <a:prstGeom prst="rect">
            <a:avLst/>
          </a:prstGeom>
          <a:solidFill>
            <a:srgbClr val="000000">
              <a:alpha val="0"/>
            </a:srgbClr>
          </a:solidFill>
        </p:spPr>
        <p:txBody>
          <a:bodyPr lIns="0" tIns="0" rIns="0" bIns="0" rtlCol="0" anchor="ctr"/>
          <a:lstStyle/>
          <a:p>
            <a:pPr indent="0" algn="l">
              <a:lnSpc>
                <a:spcPct val="100000"/>
              </a:lnSpc>
              <a:defRPr/>
            </a:pPr>
            <a:r>
              <a:rPr lang="en-US" sz="4800" b="1">
                <a:solidFill>
                  <a:srgbClr val="000000"/>
                </a:solidFill>
                <a:latin typeface="Poppins ExtraBold" panose="00000900000000000000" charset="0"/>
                <a:cs typeface="Poppins ExtraBold" panose="00000900000000000000" charset="0"/>
              </a:rPr>
              <a:t>Investor </a:t>
            </a:r>
            <a:r>
              <a:rPr lang="en-US" sz="4800" b="1">
                <a:solidFill>
                  <a:srgbClr val="000000"/>
                </a:solidFill>
                <a:latin typeface="Poppins" panose="00000500000000000000"/>
              </a:rPr>
              <a:t>Pitch Deck</a:t>
            </a:r>
            <a:endParaRPr lang="en-US" sz="1100"/>
          </a:p>
        </p:txBody>
      </p:sp>
      <p:sp>
        <p:nvSpPr>
          <p:cNvPr id="9" name="TextBox 9"/>
          <p:cNvSpPr txBox="1"/>
          <p:nvPr/>
        </p:nvSpPr>
        <p:spPr>
          <a:xfrm>
            <a:off x="2134235" y="3003550"/>
            <a:ext cx="88519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Poppins Light" panose="00000400000000000000" charset="0"/>
                <a:cs typeface="Poppins Light" panose="00000400000000000000" charset="0"/>
              </a:rPr>
              <a:t>Presenter: Your Name</a:t>
            </a:r>
            <a:endParaRPr lang="en-US" sz="1100">
              <a:latin typeface="Poppins Light" panose="00000400000000000000" charset="0"/>
              <a:cs typeface="Poppins Light" panose="0000040000000000000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9000" r="9000"/>
          <a:stretch>
            <a:fillRect/>
          </a:stretch>
        </p:blipFill>
        <p:spPr>
          <a:xfrm>
            <a:off x="0" y="0"/>
            <a:ext cx="10388600" cy="7023100"/>
          </a:xfrm>
          <a:prstGeom prst="rect">
            <a:avLst/>
          </a:prstGeom>
        </p:spPr>
      </p:pic>
      <p:sp>
        <p:nvSpPr>
          <p:cNvPr id="3" name="AutoShape 3"/>
          <p:cNvSpPr/>
          <p:nvPr/>
        </p:nvSpPr>
        <p:spPr>
          <a:xfrm>
            <a:off x="0" y="0"/>
            <a:ext cx="10388600" cy="7023100"/>
          </a:xfrm>
          <a:prstGeom prst="rect">
            <a:avLst/>
          </a:prstGeom>
          <a:solidFill>
            <a:srgbClr val="000000">
              <a:alpha val="0"/>
            </a:srgbClr>
          </a:solidFill>
        </p:spPr>
      </p:sp>
      <p:pic>
        <p:nvPicPr>
          <p:cNvPr id="4" name="Picture 4"/>
          <p:cNvPicPr>
            <a:picLocks noChangeAspect="1"/>
          </p:cNvPicPr>
          <p:nvPr/>
        </p:nvPicPr>
        <p:blipFill>
          <a:blip r:embed="rId2"/>
          <a:srcRect l="11000" r="11000"/>
          <a:stretch>
            <a:fillRect/>
          </a:stretch>
        </p:blipFill>
        <p:spPr>
          <a:xfrm>
            <a:off x="762000" y="1968500"/>
            <a:ext cx="2743200" cy="4292600"/>
          </a:xfrm>
          <a:prstGeom prst="roundRect">
            <a:avLst>
              <a:gd name="adj" fmla="val 9259"/>
            </a:avLst>
          </a:prstGeom>
        </p:spPr>
      </p:pic>
      <p:pic>
        <p:nvPicPr>
          <p:cNvPr id="5" name="Picture 5"/>
          <p:cNvPicPr>
            <a:picLocks noChangeAspect="1"/>
          </p:cNvPicPr>
          <p:nvPr/>
        </p:nvPicPr>
        <p:blipFill>
          <a:blip r:embed="rId3"/>
          <a:srcRect l="11000" r="11000"/>
          <a:stretch>
            <a:fillRect/>
          </a:stretch>
        </p:blipFill>
        <p:spPr>
          <a:xfrm>
            <a:off x="3810000" y="1968500"/>
            <a:ext cx="2743200" cy="4292600"/>
          </a:xfrm>
          <a:prstGeom prst="roundRect">
            <a:avLst>
              <a:gd name="adj" fmla="val 9259"/>
            </a:avLst>
          </a:prstGeom>
        </p:spPr>
      </p:pic>
      <p:pic>
        <p:nvPicPr>
          <p:cNvPr id="6" name="Picture 6"/>
          <p:cNvPicPr>
            <a:picLocks noChangeAspect="1"/>
          </p:cNvPicPr>
          <p:nvPr/>
        </p:nvPicPr>
        <p:blipFill>
          <a:blip r:embed="rId2"/>
          <a:srcRect l="11000" r="11000"/>
          <a:stretch>
            <a:fillRect/>
          </a:stretch>
        </p:blipFill>
        <p:spPr>
          <a:xfrm>
            <a:off x="6870700" y="1968500"/>
            <a:ext cx="2743200" cy="4292600"/>
          </a:xfrm>
          <a:prstGeom prst="roundRect">
            <a:avLst>
              <a:gd name="adj" fmla="val 9259"/>
            </a:avLst>
          </a:prstGeom>
        </p:spPr>
      </p:pic>
      <p:sp>
        <p:nvSpPr>
          <p:cNvPr id="7" name="AutoShape 7"/>
          <p:cNvSpPr/>
          <p:nvPr/>
        </p:nvSpPr>
        <p:spPr>
          <a:xfrm>
            <a:off x="762000" y="2171700"/>
            <a:ext cx="0" cy="711200"/>
          </a:xfrm>
          <a:prstGeom prst="rect">
            <a:avLst/>
          </a:prstGeom>
          <a:solidFill>
            <a:srgbClr val="000000"/>
          </a:solidFill>
        </p:spPr>
      </p:sp>
      <p:sp>
        <p:nvSpPr>
          <p:cNvPr id="8" name="AutoShape 8"/>
          <p:cNvSpPr/>
          <p:nvPr/>
        </p:nvSpPr>
        <p:spPr>
          <a:xfrm>
            <a:off x="762000" y="1968500"/>
            <a:ext cx="2743200" cy="4292600"/>
          </a:xfrm>
          <a:prstGeom prst="roundRect">
            <a:avLst>
              <a:gd name="adj" fmla="val 9259"/>
            </a:avLst>
          </a:prstGeom>
          <a:solidFill>
            <a:srgbClr val="000000">
              <a:alpha val="0"/>
            </a:srgbClr>
          </a:solidFill>
          <a:ln w="25400">
            <a:solidFill>
              <a:srgbClr val="FFBABA">
                <a:alpha val="29804"/>
              </a:srgbClr>
            </a:solidFill>
          </a:ln>
        </p:spPr>
      </p:sp>
      <p:sp>
        <p:nvSpPr>
          <p:cNvPr id="9" name="AutoShape 9"/>
          <p:cNvSpPr/>
          <p:nvPr/>
        </p:nvSpPr>
        <p:spPr>
          <a:xfrm>
            <a:off x="3810000" y="2171700"/>
            <a:ext cx="0" cy="711200"/>
          </a:xfrm>
          <a:prstGeom prst="rect">
            <a:avLst/>
          </a:prstGeom>
          <a:solidFill>
            <a:srgbClr val="000000"/>
          </a:solidFill>
        </p:spPr>
      </p:sp>
      <p:sp>
        <p:nvSpPr>
          <p:cNvPr id="10" name="AutoShape 10"/>
          <p:cNvSpPr/>
          <p:nvPr/>
        </p:nvSpPr>
        <p:spPr>
          <a:xfrm>
            <a:off x="3810000" y="1968500"/>
            <a:ext cx="2743200" cy="4292600"/>
          </a:xfrm>
          <a:prstGeom prst="roundRect">
            <a:avLst>
              <a:gd name="adj" fmla="val 9259"/>
            </a:avLst>
          </a:prstGeom>
          <a:solidFill>
            <a:srgbClr val="000000">
              <a:alpha val="0"/>
            </a:srgbClr>
          </a:solidFill>
          <a:ln w="25400">
            <a:solidFill>
              <a:srgbClr val="FF002D">
                <a:alpha val="20000"/>
              </a:srgbClr>
            </a:solidFill>
          </a:ln>
        </p:spPr>
      </p:sp>
      <p:sp>
        <p:nvSpPr>
          <p:cNvPr id="11" name="AutoShape 11"/>
          <p:cNvSpPr/>
          <p:nvPr/>
        </p:nvSpPr>
        <p:spPr>
          <a:xfrm>
            <a:off x="6870700" y="2171700"/>
            <a:ext cx="0" cy="711200"/>
          </a:xfrm>
          <a:prstGeom prst="rect">
            <a:avLst/>
          </a:prstGeom>
          <a:solidFill>
            <a:srgbClr val="000000"/>
          </a:solidFill>
        </p:spPr>
      </p:sp>
      <p:sp>
        <p:nvSpPr>
          <p:cNvPr id="12" name="AutoShape 12"/>
          <p:cNvSpPr/>
          <p:nvPr/>
        </p:nvSpPr>
        <p:spPr>
          <a:xfrm>
            <a:off x="6870700" y="1968500"/>
            <a:ext cx="2743200" cy="4292600"/>
          </a:xfrm>
          <a:prstGeom prst="roundRect">
            <a:avLst>
              <a:gd name="adj" fmla="val 9259"/>
            </a:avLst>
          </a:prstGeom>
          <a:solidFill>
            <a:srgbClr val="000000">
              <a:alpha val="0"/>
            </a:srgbClr>
          </a:solidFill>
          <a:ln w="25400">
            <a:solidFill>
              <a:srgbClr val="FFBABA">
                <a:alpha val="29804"/>
              </a:srgbClr>
            </a:solidFill>
          </a:ln>
        </p:spPr>
      </p:sp>
      <p:sp>
        <p:nvSpPr>
          <p:cNvPr id="13" name="TextBox 13"/>
          <p:cNvSpPr txBox="1"/>
          <p:nvPr/>
        </p:nvSpPr>
        <p:spPr>
          <a:xfrm>
            <a:off x="1092200" y="22987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EE788F"/>
                </a:solidFill>
                <a:latin typeface="苹方-简"/>
              </a:rPr>
              <a:t>01</a:t>
            </a:r>
            <a:endParaRPr lang="en-US" sz="1100"/>
          </a:p>
        </p:txBody>
      </p:sp>
      <p:sp>
        <p:nvSpPr>
          <p:cNvPr id="14" name="TextBox 14"/>
          <p:cNvSpPr txBox="1"/>
          <p:nvPr/>
        </p:nvSpPr>
        <p:spPr>
          <a:xfrm>
            <a:off x="4140200" y="22987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苹方-简"/>
              </a:rPr>
              <a:t>02</a:t>
            </a:r>
            <a:endParaRPr lang="en-US" sz="1100"/>
          </a:p>
        </p:txBody>
      </p:sp>
      <p:sp>
        <p:nvSpPr>
          <p:cNvPr id="15" name="TextBox 15"/>
          <p:cNvSpPr txBox="1"/>
          <p:nvPr/>
        </p:nvSpPr>
        <p:spPr>
          <a:xfrm>
            <a:off x="7200900" y="22987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EE788F"/>
                </a:solidFill>
                <a:latin typeface="苹方-简"/>
              </a:rPr>
              <a:t>03</a:t>
            </a:r>
            <a:endParaRPr lang="en-US" sz="1100"/>
          </a:p>
        </p:txBody>
      </p:sp>
      <p:sp>
        <p:nvSpPr>
          <p:cNvPr id="16" name="TextBox 16"/>
          <p:cNvSpPr txBox="1"/>
          <p:nvPr/>
        </p:nvSpPr>
        <p:spPr>
          <a:xfrm>
            <a:off x="762000" y="406400"/>
            <a:ext cx="8864600" cy="850900"/>
          </a:xfrm>
          <a:prstGeom prst="rect">
            <a:avLst/>
          </a:prstGeom>
          <a:solidFill>
            <a:srgbClr val="000000">
              <a:alpha val="0"/>
            </a:srgbClr>
          </a:solidFill>
        </p:spPr>
        <p:txBody>
          <a:bodyPr lIns="0" tIns="0" rIns="0" bIns="0" rtlCol="0" anchor="ctr"/>
          <a:lstStyle/>
          <a:p>
            <a:pPr indent="1016000" algn="l">
              <a:lnSpc>
                <a:spcPct val="100000"/>
              </a:lnSpc>
              <a:defRPr/>
            </a:pPr>
            <a:r>
              <a:rPr lang="en-US" sz="2800" b="1">
                <a:solidFill>
                  <a:srgbClr val="000000"/>
                </a:solidFill>
                <a:latin typeface="苹方-简"/>
              </a:rPr>
              <a:t>Overview of EcoTech Solutions' Products and Technology</a:t>
            </a:r>
            <a:endParaRPr lang="en-US" sz="1100"/>
          </a:p>
        </p:txBody>
      </p:sp>
      <p:sp>
        <p:nvSpPr>
          <p:cNvPr id="17" name="TextBox 17"/>
          <p:cNvSpPr txBox="1"/>
          <p:nvPr/>
        </p:nvSpPr>
        <p:spPr>
          <a:xfrm>
            <a:off x="1092200" y="36449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D64864"/>
                </a:solidFill>
                <a:latin typeface="苹方-简"/>
              </a:rPr>
              <a:t>Emission Reduction Systems Overview</a:t>
            </a:r>
            <a:endParaRPr lang="en-US" sz="1100"/>
          </a:p>
        </p:txBody>
      </p:sp>
      <p:sp>
        <p:nvSpPr>
          <p:cNvPr id="18" name="TextBox 18"/>
          <p:cNvSpPr txBox="1"/>
          <p:nvPr/>
        </p:nvSpPr>
        <p:spPr>
          <a:xfrm>
            <a:off x="4140200" y="36449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苹方-简"/>
              </a:rPr>
              <a:t>Monitoring Software Features</a:t>
            </a:r>
            <a:endParaRPr lang="en-US" sz="1100"/>
          </a:p>
        </p:txBody>
      </p:sp>
      <p:sp>
        <p:nvSpPr>
          <p:cNvPr id="19" name="TextBox 19"/>
          <p:cNvSpPr txBox="1"/>
          <p:nvPr/>
        </p:nvSpPr>
        <p:spPr>
          <a:xfrm>
            <a:off x="7200900" y="36449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D64864"/>
                </a:solidFill>
                <a:latin typeface="苹方-简"/>
              </a:rPr>
              <a:t>Carbon Offset Programs</a:t>
            </a:r>
            <a:endParaRPr lang="en-US" sz="1100"/>
          </a:p>
        </p:txBody>
      </p:sp>
      <p:sp>
        <p:nvSpPr>
          <p:cNvPr id="20" name="TextBox 20"/>
          <p:cNvSpPr txBox="1"/>
          <p:nvPr/>
        </p:nvSpPr>
        <p:spPr>
          <a:xfrm>
            <a:off x="1092200" y="43434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Advanced filtration technologies utilized</a:t>
            </a:r>
            <a:endParaRPr lang="en-US" sz="1100"/>
          </a:p>
        </p:txBody>
      </p:sp>
      <p:sp>
        <p:nvSpPr>
          <p:cNvPr id="21" name="TextBox 21"/>
          <p:cNvSpPr txBox="1"/>
          <p:nvPr/>
        </p:nvSpPr>
        <p:spPr>
          <a:xfrm>
            <a:off x="1092200" y="49276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Catalytic converters for efficiency</a:t>
            </a:r>
            <a:endParaRPr lang="en-US" sz="1100"/>
          </a:p>
        </p:txBody>
      </p:sp>
      <p:sp>
        <p:nvSpPr>
          <p:cNvPr id="22" name="TextBox 22"/>
          <p:cNvSpPr txBox="1"/>
          <p:nvPr/>
        </p:nvSpPr>
        <p:spPr>
          <a:xfrm>
            <a:off x="1092200" y="54991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Compliance with environmental regulations</a:t>
            </a:r>
            <a:endParaRPr lang="en-US" sz="1100"/>
          </a:p>
        </p:txBody>
      </p:sp>
      <p:sp>
        <p:nvSpPr>
          <p:cNvPr id="23" name="TextBox 23"/>
          <p:cNvSpPr txBox="1"/>
          <p:nvPr/>
        </p:nvSpPr>
        <p:spPr>
          <a:xfrm>
            <a:off x="4140200" y="43434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苹方-简"/>
              </a:rPr>
              <a:t>Real-time emission tracking capabilities</a:t>
            </a:r>
            <a:endParaRPr lang="en-US" sz="1100"/>
          </a:p>
        </p:txBody>
      </p:sp>
      <p:sp>
        <p:nvSpPr>
          <p:cNvPr id="24" name="TextBox 24"/>
          <p:cNvSpPr txBox="1"/>
          <p:nvPr/>
        </p:nvSpPr>
        <p:spPr>
          <a:xfrm>
            <a:off x="4140200" y="49276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苹方-简"/>
              </a:rPr>
              <a:t>Actionable insights for optimization</a:t>
            </a:r>
            <a:endParaRPr lang="en-US" sz="1100"/>
          </a:p>
        </p:txBody>
      </p:sp>
      <p:sp>
        <p:nvSpPr>
          <p:cNvPr id="25" name="TextBox 25"/>
          <p:cNvSpPr txBox="1"/>
          <p:nvPr/>
        </p:nvSpPr>
        <p:spPr>
          <a:xfrm>
            <a:off x="4140200" y="54991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苹方-简"/>
              </a:rPr>
              <a:t>AI-driven data analytics integration</a:t>
            </a:r>
            <a:endParaRPr lang="en-US" sz="1100"/>
          </a:p>
        </p:txBody>
      </p:sp>
      <p:sp>
        <p:nvSpPr>
          <p:cNvPr id="26" name="TextBox 26"/>
          <p:cNvSpPr txBox="1"/>
          <p:nvPr/>
        </p:nvSpPr>
        <p:spPr>
          <a:xfrm>
            <a:off x="7200900" y="43434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Investment in reforestation projects</a:t>
            </a:r>
            <a:endParaRPr lang="en-US" sz="1100"/>
          </a:p>
        </p:txBody>
      </p:sp>
      <p:sp>
        <p:nvSpPr>
          <p:cNvPr id="27" name="TextBox 27"/>
          <p:cNvSpPr txBox="1"/>
          <p:nvPr/>
        </p:nvSpPr>
        <p:spPr>
          <a:xfrm>
            <a:off x="7200900" y="49276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Support for renewable energy initiatives</a:t>
            </a:r>
            <a:endParaRPr lang="en-US" sz="1100"/>
          </a:p>
        </p:txBody>
      </p:sp>
      <p:sp>
        <p:nvSpPr>
          <p:cNvPr id="28" name="TextBox 28"/>
          <p:cNvSpPr txBox="1"/>
          <p:nvPr/>
        </p:nvSpPr>
        <p:spPr>
          <a:xfrm>
            <a:off x="7200900" y="54991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Balancing unavoidable emissions effectively</a:t>
            </a:r>
            <a:endParaRPr lang="en-US"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000000">
              <a:alpha val="0"/>
            </a:srgbClr>
          </a:solidFill>
        </p:spPr>
      </p:sp>
      <p:pic>
        <p:nvPicPr>
          <p:cNvPr id="3" name="Picture 3"/>
          <p:cNvPicPr>
            <a:picLocks noChangeAspect="1"/>
          </p:cNvPicPr>
          <p:nvPr/>
        </p:nvPicPr>
        <p:blipFill>
          <a:blip r:embed="rId1"/>
          <a:srcRect t="9000" b="9000"/>
          <a:stretch>
            <a:fillRect/>
          </a:stretch>
        </p:blipFill>
        <p:spPr>
          <a:xfrm>
            <a:off x="1016000" y="1016000"/>
            <a:ext cx="3810000" cy="3810000"/>
          </a:xfrm>
          <a:prstGeom prst="roundRect">
            <a:avLst>
              <a:gd name="adj" fmla="val 6000"/>
            </a:avLst>
          </a:prstGeom>
        </p:spPr>
      </p:pic>
      <p:sp>
        <p:nvSpPr>
          <p:cNvPr id="4" name="AutoShape 4"/>
          <p:cNvSpPr/>
          <p:nvPr/>
        </p:nvSpPr>
        <p:spPr>
          <a:xfrm>
            <a:off x="5410200" y="2374900"/>
            <a:ext cx="3810000" cy="1638300"/>
          </a:xfrm>
          <a:prstGeom prst="rect">
            <a:avLst/>
          </a:prstGeom>
          <a:solidFill>
            <a:srgbClr val="000000">
              <a:alpha val="0"/>
            </a:srgbClr>
          </a:solidFill>
        </p:spPr>
      </p:sp>
      <p:sp>
        <p:nvSpPr>
          <p:cNvPr id="5" name="AutoShape 5"/>
          <p:cNvSpPr/>
          <p:nvPr/>
        </p:nvSpPr>
        <p:spPr>
          <a:xfrm>
            <a:off x="1016000" y="1016000"/>
            <a:ext cx="3810000" cy="3810000"/>
          </a:xfrm>
          <a:prstGeom prst="rect">
            <a:avLst/>
          </a:prstGeom>
          <a:solidFill>
            <a:srgbClr val="000000">
              <a:alpha val="0"/>
            </a:srgbClr>
          </a:solidFill>
        </p:spPr>
      </p:sp>
      <p:sp>
        <p:nvSpPr>
          <p:cNvPr id="6" name="AutoShape 6"/>
          <p:cNvSpPr/>
          <p:nvPr/>
        </p:nvSpPr>
        <p:spPr>
          <a:xfrm>
            <a:off x="5410200" y="2222500"/>
            <a:ext cx="635000" cy="25400"/>
          </a:xfrm>
          <a:prstGeom prst="rect">
            <a:avLst/>
          </a:prstGeom>
          <a:solidFill>
            <a:srgbClr val="000000"/>
          </a:solidFill>
        </p:spPr>
      </p:sp>
      <p:sp>
        <p:nvSpPr>
          <p:cNvPr id="7" name="TextBox 7"/>
          <p:cNvSpPr txBox="1"/>
          <p:nvPr/>
        </p:nvSpPr>
        <p:spPr>
          <a:xfrm>
            <a:off x="5410200" y="1270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Addressing the Problem Effectively</a:t>
            </a:r>
            <a:endParaRPr lang="en-US" sz="1100"/>
          </a:p>
        </p:txBody>
      </p:sp>
      <p:sp>
        <p:nvSpPr>
          <p:cNvPr id="8" name="TextBox 8"/>
          <p:cNvSpPr txBox="1"/>
          <p:nvPr/>
        </p:nvSpPr>
        <p:spPr>
          <a:xfrm>
            <a:off x="5410200" y="23749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Comprehensive Emission Solutions</a:t>
            </a:r>
            <a:endParaRPr lang="en-US" sz="1100"/>
          </a:p>
        </p:txBody>
      </p:sp>
      <p:sp>
        <p:nvSpPr>
          <p:cNvPr id="9" name="TextBox 9"/>
          <p:cNvSpPr txBox="1"/>
          <p:nvPr/>
        </p:nvSpPr>
        <p:spPr>
          <a:xfrm>
            <a:off x="5410200" y="27432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EcoTech Solutions employs a strategic, multi-layered approach to effectively tackle industrial carbon emissions, integrating advanced technologies with tailored implementation strategies that ensure compliance, operational efficiency, and measurable environmental impact.</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1"/>
          <a:srcRect/>
          <a:stretch>
            <a:fillRect/>
          </a:stretch>
        </p:blipFill>
        <p:spPr>
          <a:xfrm>
            <a:off x="5410200" y="1016000"/>
            <a:ext cx="3810000" cy="3810000"/>
          </a:xfrm>
          <a:prstGeom prst="roundRect">
            <a:avLst>
              <a:gd name="adj" fmla="val 6000"/>
            </a:avLst>
          </a:prstGeom>
        </p:spPr>
      </p:pic>
      <p:sp>
        <p:nvSpPr>
          <p:cNvPr id="4" name="AutoShape 4"/>
          <p:cNvSpPr/>
          <p:nvPr/>
        </p:nvSpPr>
        <p:spPr>
          <a:xfrm>
            <a:off x="1016000" y="2120900"/>
            <a:ext cx="3810000" cy="1930400"/>
          </a:xfrm>
          <a:prstGeom prst="rect">
            <a:avLst/>
          </a:prstGeom>
          <a:solidFill>
            <a:srgbClr val="000000">
              <a:alpha val="0"/>
            </a:srgbClr>
          </a:solidFill>
        </p:spPr>
      </p:sp>
      <p:sp>
        <p:nvSpPr>
          <p:cNvPr id="5" name="AutoShape 5"/>
          <p:cNvSpPr/>
          <p:nvPr/>
        </p:nvSpPr>
        <p:spPr>
          <a:xfrm>
            <a:off x="5410200" y="1016000"/>
            <a:ext cx="3810000" cy="3810000"/>
          </a:xfrm>
          <a:prstGeom prst="rect">
            <a:avLst/>
          </a:prstGeom>
          <a:solidFill>
            <a:srgbClr val="000000">
              <a:alpha val="0"/>
            </a:srgbClr>
          </a:solidFill>
        </p:spPr>
      </p:sp>
      <p:sp>
        <p:nvSpPr>
          <p:cNvPr id="6" name="AutoShape 6"/>
          <p:cNvSpPr/>
          <p:nvPr/>
        </p:nvSpPr>
        <p:spPr>
          <a:xfrm>
            <a:off x="1016000" y="2095500"/>
            <a:ext cx="635000" cy="25400"/>
          </a:xfrm>
          <a:prstGeom prst="rect">
            <a:avLst/>
          </a:prstGeom>
          <a:solidFill>
            <a:srgbClr val="000000"/>
          </a:solidFill>
        </p:spPr>
      </p:sp>
      <p:sp>
        <p:nvSpPr>
          <p:cNvPr id="7" name="TextBox 7"/>
          <p:cNvSpPr txBox="1"/>
          <p:nvPr/>
        </p:nvSpPr>
        <p:spPr>
          <a:xfrm>
            <a:off x="1016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Differentiators from Existing Solutions</a:t>
            </a:r>
            <a:endParaRPr lang="en-US" sz="1100"/>
          </a:p>
        </p:txBody>
      </p:sp>
      <p:sp>
        <p:nvSpPr>
          <p:cNvPr id="8" name="TextBox 8"/>
          <p:cNvSpPr txBox="1"/>
          <p:nvPr/>
        </p:nvSpPr>
        <p:spPr>
          <a:xfrm>
            <a:off x="1016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Advanced Integration Capabilities</a:t>
            </a:r>
            <a:endParaRPr lang="en-US" sz="1100"/>
          </a:p>
        </p:txBody>
      </p:sp>
      <p:sp>
        <p:nvSpPr>
          <p:cNvPr id="9" name="TextBox 9"/>
          <p:cNvSpPr txBox="1"/>
          <p:nvPr/>
        </p:nvSpPr>
        <p:spPr>
          <a:xfrm>
            <a:off x="1016000" y="27686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EcoTech Solutions' technology is designed for seamless integration into existing industrial frameworks, significantly reducing implementation time and costs while enhancing operational sustainability without the need for extensive infrastructure modifications.</a:t>
            </a:r>
            <a:endParaRPr lang="en-US"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latin typeface="苹方-简"/>
              </a:rPr>
              <a:t>The Market Opportunity</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000000"/>
                </a:solidFill>
                <a:latin typeface="苹方-简"/>
              </a:rPr>
              <a:t>Section 4</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1000" r="11000"/>
          <a:stretch>
            <a:fillRect/>
          </a:stretch>
        </p:blipFill>
        <p:spPr>
          <a:xfrm>
            <a:off x="0" y="0"/>
            <a:ext cx="10388600" cy="7416800"/>
          </a:xfrm>
          <a:prstGeom prst="rect">
            <a:avLst/>
          </a:prstGeom>
        </p:spPr>
      </p:pic>
      <p:sp>
        <p:nvSpPr>
          <p:cNvPr id="3" name="AutoShape 3"/>
          <p:cNvSpPr/>
          <p:nvPr/>
        </p:nvSpPr>
        <p:spPr>
          <a:xfrm>
            <a:off x="0" y="0"/>
            <a:ext cx="10388600" cy="7416800"/>
          </a:xfrm>
          <a:prstGeom prst="rect">
            <a:avLst/>
          </a:prstGeom>
          <a:solidFill>
            <a:srgbClr val="000000">
              <a:alpha val="0"/>
            </a:srgbClr>
          </a:solidFill>
        </p:spPr>
      </p:sp>
      <p:sp>
        <p:nvSpPr>
          <p:cNvPr id="4" name="AutoShape 4"/>
          <p:cNvSpPr/>
          <p:nvPr/>
        </p:nvSpPr>
        <p:spPr>
          <a:xfrm>
            <a:off x="774700" y="1689100"/>
            <a:ext cx="4216400" cy="5334000"/>
          </a:xfrm>
          <a:prstGeom prst="roundRect">
            <a:avLst>
              <a:gd name="adj" fmla="val 3614"/>
            </a:avLst>
          </a:prstGeom>
          <a:solidFill>
            <a:srgbClr val="FFFFFF"/>
          </a:solidFill>
          <a:ln w="25400">
            <a:solidFill>
              <a:srgbClr val="000000">
                <a:alpha val="0"/>
              </a:srgbClr>
            </a:solidFill>
          </a:ln>
        </p:spPr>
      </p:sp>
      <p:sp>
        <p:nvSpPr>
          <p:cNvPr id="5" name="AutoShape 5"/>
          <p:cNvSpPr/>
          <p:nvPr/>
        </p:nvSpPr>
        <p:spPr>
          <a:xfrm>
            <a:off x="5384800" y="1917700"/>
            <a:ext cx="4216400" cy="4876800"/>
          </a:xfrm>
          <a:prstGeom prst="roundRect">
            <a:avLst>
              <a:gd name="adj" fmla="val 3614"/>
            </a:avLst>
          </a:prstGeom>
          <a:solidFill>
            <a:srgbClr val="FFFFFF"/>
          </a:solidFill>
          <a:ln w="25400">
            <a:solidFill>
              <a:srgbClr val="000000">
                <a:alpha val="0"/>
              </a:srgbClr>
            </a:solidFill>
          </a:ln>
        </p:spPr>
      </p:sp>
      <p:sp>
        <p:nvSpPr>
          <p:cNvPr id="6" name="TextBox 6"/>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000000"/>
                </a:solidFill>
                <a:latin typeface="苹方-简"/>
              </a:rPr>
              <a:t>Market Size and Growth Potential</a:t>
            </a:r>
            <a:endParaRPr lang="en-US" sz="1100"/>
          </a:p>
        </p:txBody>
      </p:sp>
      <p:sp>
        <p:nvSpPr>
          <p:cNvPr id="7" name="TextBox 7"/>
          <p:cNvSpPr txBox="1"/>
          <p:nvPr/>
        </p:nvSpPr>
        <p:spPr>
          <a:xfrm>
            <a:off x="1422400" y="2222500"/>
            <a:ext cx="2921000" cy="13843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07A7E"/>
                </a:solidFill>
                <a:latin typeface="苹方-简"/>
              </a:rPr>
              <a:t>Significant Economic Opportunity</a:t>
            </a:r>
            <a:endParaRPr lang="en-US" sz="1100"/>
          </a:p>
        </p:txBody>
      </p:sp>
      <p:sp>
        <p:nvSpPr>
          <p:cNvPr id="8" name="TextBox 8"/>
          <p:cNvSpPr txBox="1"/>
          <p:nvPr/>
        </p:nvSpPr>
        <p:spPr>
          <a:xfrm>
            <a:off x="6019800" y="24511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07A7E"/>
                </a:solidFill>
                <a:latin typeface="苹方-简"/>
              </a:rPr>
              <a:t>Investment-Driven Market Expansion</a:t>
            </a:r>
            <a:endParaRPr lang="en-US" sz="1100"/>
          </a:p>
        </p:txBody>
      </p:sp>
      <p:sp>
        <p:nvSpPr>
          <p:cNvPr id="9" name="TextBox 9"/>
          <p:cNvSpPr txBox="1"/>
          <p:nvPr/>
        </p:nvSpPr>
        <p:spPr>
          <a:xfrm>
            <a:off x="1054100" y="37338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苹方-简"/>
              </a:rPr>
              <a:t>The environmental technology market is projected to reach $1 trillion by 2025, with carbon emission reduction technologies experiencing a 15% CAGR. This growth reflects the urgent need for industries to adopt sustainable practices amid increasing regulatory pressures and consumer demand for eco-friendly solutions.</a:t>
            </a:r>
            <a:endParaRPr lang="en-US" sz="1100"/>
          </a:p>
        </p:txBody>
      </p:sp>
      <p:sp>
        <p:nvSpPr>
          <p:cNvPr id="10" name="TextBox 10"/>
          <p:cNvSpPr txBox="1"/>
          <p:nvPr/>
        </p:nvSpPr>
        <p:spPr>
          <a:xfrm>
            <a:off x="5664200" y="35052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苹方-简"/>
              </a:rPr>
              <a:t>North America's environmental technology market is expected to grow from $150 billion in 2023 to $250 billion by 2027, fueled by stringent regulations and rising investments in green technologies. This trend presents a compelling opportunity for investors to engage in a rapidly evolving sector focused on sustainability.</a:t>
            </a:r>
            <a:endParaRPr lang="en-US"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8000" r="8000"/>
          <a:stretch>
            <a:fillRect/>
          </a:stretch>
        </p:blipFill>
        <p:spPr>
          <a:xfrm>
            <a:off x="0" y="0"/>
            <a:ext cx="10388600" cy="6870700"/>
          </a:xfrm>
          <a:prstGeom prst="rect">
            <a:avLst/>
          </a:prstGeom>
        </p:spPr>
      </p:pic>
      <p:sp>
        <p:nvSpPr>
          <p:cNvPr id="3" name="AutoShape 3"/>
          <p:cNvSpPr/>
          <p:nvPr/>
        </p:nvSpPr>
        <p:spPr>
          <a:xfrm>
            <a:off x="0" y="0"/>
            <a:ext cx="10388600" cy="6870700"/>
          </a:xfrm>
          <a:prstGeom prst="rect">
            <a:avLst/>
          </a:prstGeom>
          <a:solidFill>
            <a:srgbClr val="000000">
              <a:alpha val="0"/>
            </a:srgbClr>
          </a:solidFill>
        </p:spPr>
      </p:sp>
      <p:pic>
        <p:nvPicPr>
          <p:cNvPr id="4" name="Picture 4"/>
          <p:cNvPicPr>
            <a:picLocks noChangeAspect="1"/>
          </p:cNvPicPr>
          <p:nvPr/>
        </p:nvPicPr>
        <p:blipFill>
          <a:blip r:embed="rId2"/>
          <a:srcRect l="13000" r="13000"/>
          <a:stretch>
            <a:fillRect/>
          </a:stretch>
        </p:blipFill>
        <p:spPr>
          <a:xfrm>
            <a:off x="762000" y="1536700"/>
            <a:ext cx="2743200" cy="4559300"/>
          </a:xfrm>
          <a:prstGeom prst="roundRect">
            <a:avLst>
              <a:gd name="adj" fmla="val 9259"/>
            </a:avLst>
          </a:prstGeom>
        </p:spPr>
      </p:pic>
      <p:pic>
        <p:nvPicPr>
          <p:cNvPr id="5" name="Picture 5"/>
          <p:cNvPicPr>
            <a:picLocks noChangeAspect="1"/>
          </p:cNvPicPr>
          <p:nvPr/>
        </p:nvPicPr>
        <p:blipFill>
          <a:blip r:embed="rId3"/>
          <a:srcRect l="13000" r="13000"/>
          <a:stretch>
            <a:fillRect/>
          </a:stretch>
        </p:blipFill>
        <p:spPr>
          <a:xfrm>
            <a:off x="3810000" y="1536700"/>
            <a:ext cx="2743200" cy="4559300"/>
          </a:xfrm>
          <a:prstGeom prst="roundRect">
            <a:avLst>
              <a:gd name="adj" fmla="val 9259"/>
            </a:avLst>
          </a:prstGeom>
        </p:spPr>
      </p:pic>
      <p:pic>
        <p:nvPicPr>
          <p:cNvPr id="6" name="Picture 6"/>
          <p:cNvPicPr>
            <a:picLocks noChangeAspect="1"/>
          </p:cNvPicPr>
          <p:nvPr/>
        </p:nvPicPr>
        <p:blipFill>
          <a:blip r:embed="rId2"/>
          <a:srcRect l="13000" r="13000"/>
          <a:stretch>
            <a:fillRect/>
          </a:stretch>
        </p:blipFill>
        <p:spPr>
          <a:xfrm>
            <a:off x="6870700" y="1536700"/>
            <a:ext cx="2743200" cy="4559300"/>
          </a:xfrm>
          <a:prstGeom prst="roundRect">
            <a:avLst>
              <a:gd name="adj" fmla="val 9259"/>
            </a:avLst>
          </a:prstGeom>
        </p:spPr>
      </p:pic>
      <p:sp>
        <p:nvSpPr>
          <p:cNvPr id="7" name="AutoShape 7"/>
          <p:cNvSpPr/>
          <p:nvPr/>
        </p:nvSpPr>
        <p:spPr>
          <a:xfrm>
            <a:off x="762000" y="1739900"/>
            <a:ext cx="0" cy="711200"/>
          </a:xfrm>
          <a:prstGeom prst="rect">
            <a:avLst/>
          </a:prstGeom>
          <a:solidFill>
            <a:srgbClr val="000000"/>
          </a:solidFill>
        </p:spPr>
      </p:sp>
      <p:sp>
        <p:nvSpPr>
          <p:cNvPr id="8" name="AutoShape 8"/>
          <p:cNvSpPr/>
          <p:nvPr/>
        </p:nvSpPr>
        <p:spPr>
          <a:xfrm>
            <a:off x="762000" y="1536700"/>
            <a:ext cx="2743200" cy="4559300"/>
          </a:xfrm>
          <a:prstGeom prst="roundRect">
            <a:avLst>
              <a:gd name="adj" fmla="val 9259"/>
            </a:avLst>
          </a:prstGeom>
          <a:solidFill>
            <a:srgbClr val="000000">
              <a:alpha val="0"/>
            </a:srgbClr>
          </a:solidFill>
          <a:ln w="25400">
            <a:solidFill>
              <a:srgbClr val="FFBABA">
                <a:alpha val="29804"/>
              </a:srgbClr>
            </a:solidFill>
          </a:ln>
        </p:spPr>
      </p:sp>
      <p:sp>
        <p:nvSpPr>
          <p:cNvPr id="9" name="AutoShape 9"/>
          <p:cNvSpPr/>
          <p:nvPr/>
        </p:nvSpPr>
        <p:spPr>
          <a:xfrm>
            <a:off x="3810000" y="1739900"/>
            <a:ext cx="0" cy="711200"/>
          </a:xfrm>
          <a:prstGeom prst="rect">
            <a:avLst/>
          </a:prstGeom>
          <a:solidFill>
            <a:srgbClr val="000000"/>
          </a:solidFill>
        </p:spPr>
      </p:sp>
      <p:sp>
        <p:nvSpPr>
          <p:cNvPr id="10" name="AutoShape 10"/>
          <p:cNvSpPr/>
          <p:nvPr/>
        </p:nvSpPr>
        <p:spPr>
          <a:xfrm>
            <a:off x="3810000" y="1536700"/>
            <a:ext cx="2743200" cy="4559300"/>
          </a:xfrm>
          <a:prstGeom prst="roundRect">
            <a:avLst>
              <a:gd name="adj" fmla="val 9259"/>
            </a:avLst>
          </a:prstGeom>
          <a:solidFill>
            <a:srgbClr val="000000">
              <a:alpha val="0"/>
            </a:srgbClr>
          </a:solidFill>
          <a:ln w="25400">
            <a:solidFill>
              <a:srgbClr val="FF002D">
                <a:alpha val="20000"/>
              </a:srgbClr>
            </a:solidFill>
          </a:ln>
        </p:spPr>
      </p:sp>
      <p:sp>
        <p:nvSpPr>
          <p:cNvPr id="11" name="AutoShape 11"/>
          <p:cNvSpPr/>
          <p:nvPr/>
        </p:nvSpPr>
        <p:spPr>
          <a:xfrm>
            <a:off x="6870700" y="1739900"/>
            <a:ext cx="0" cy="711200"/>
          </a:xfrm>
          <a:prstGeom prst="rect">
            <a:avLst/>
          </a:prstGeom>
          <a:solidFill>
            <a:srgbClr val="000000"/>
          </a:solidFill>
        </p:spPr>
      </p:sp>
      <p:sp>
        <p:nvSpPr>
          <p:cNvPr id="12" name="AutoShape 12"/>
          <p:cNvSpPr/>
          <p:nvPr/>
        </p:nvSpPr>
        <p:spPr>
          <a:xfrm>
            <a:off x="6870700" y="1536700"/>
            <a:ext cx="2743200" cy="4559300"/>
          </a:xfrm>
          <a:prstGeom prst="roundRect">
            <a:avLst>
              <a:gd name="adj" fmla="val 9259"/>
            </a:avLst>
          </a:prstGeom>
          <a:solidFill>
            <a:srgbClr val="000000">
              <a:alpha val="0"/>
            </a:srgbClr>
          </a:solidFill>
          <a:ln w="25400">
            <a:solidFill>
              <a:srgbClr val="FFBABA">
                <a:alpha val="29804"/>
              </a:srgbClr>
            </a:solidFill>
          </a:ln>
        </p:spPr>
      </p:sp>
      <p:sp>
        <p:nvSpPr>
          <p:cNvPr id="13" name="TextBox 13"/>
          <p:cNvSpPr txBox="1"/>
          <p:nvPr/>
        </p:nvSpPr>
        <p:spPr>
          <a:xfrm>
            <a:off x="1092200" y="1866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EE788F"/>
                </a:solidFill>
                <a:latin typeface="苹方-简"/>
              </a:rPr>
              <a:t>01</a:t>
            </a:r>
            <a:endParaRPr lang="en-US" sz="1100"/>
          </a:p>
        </p:txBody>
      </p:sp>
      <p:sp>
        <p:nvSpPr>
          <p:cNvPr id="14" name="TextBox 14"/>
          <p:cNvSpPr txBox="1"/>
          <p:nvPr/>
        </p:nvSpPr>
        <p:spPr>
          <a:xfrm>
            <a:off x="4140200" y="1866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苹方-简"/>
              </a:rPr>
              <a:t>02</a:t>
            </a:r>
            <a:endParaRPr lang="en-US" sz="1100"/>
          </a:p>
        </p:txBody>
      </p:sp>
      <p:sp>
        <p:nvSpPr>
          <p:cNvPr id="15" name="TextBox 15"/>
          <p:cNvSpPr txBox="1"/>
          <p:nvPr/>
        </p:nvSpPr>
        <p:spPr>
          <a:xfrm>
            <a:off x="7200900" y="1866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EE788F"/>
                </a:solidFill>
                <a:latin typeface="苹方-简"/>
              </a:rPr>
              <a:t>03</a:t>
            </a:r>
            <a:endParaRPr lang="en-US" sz="1100"/>
          </a:p>
        </p:txBody>
      </p:sp>
      <p:sp>
        <p:nvSpPr>
          <p:cNvPr id="16" name="TextBox 16"/>
          <p:cNvSpPr txBox="1"/>
          <p:nvPr/>
        </p:nvSpPr>
        <p:spPr>
          <a:xfrm>
            <a:off x="762000" y="406400"/>
            <a:ext cx="8864600" cy="419100"/>
          </a:xfrm>
          <a:prstGeom prst="rect">
            <a:avLst/>
          </a:prstGeom>
          <a:solidFill>
            <a:srgbClr val="000000">
              <a:alpha val="0"/>
            </a:srgbClr>
          </a:solidFill>
        </p:spPr>
        <p:txBody>
          <a:bodyPr lIns="0" tIns="0" rIns="0" bIns="0" rtlCol="0" anchor="ctr"/>
          <a:lstStyle/>
          <a:p>
            <a:pPr indent="1016000" algn="l">
              <a:lnSpc>
                <a:spcPct val="100000"/>
              </a:lnSpc>
              <a:defRPr/>
            </a:pPr>
            <a:r>
              <a:rPr lang="en-US" sz="2800" b="1">
                <a:solidFill>
                  <a:srgbClr val="000000"/>
                </a:solidFill>
                <a:latin typeface="苹方-简"/>
              </a:rPr>
              <a:t>Target Audience and Customer Segments</a:t>
            </a:r>
            <a:endParaRPr lang="en-US" sz="1100"/>
          </a:p>
        </p:txBody>
      </p:sp>
      <p:sp>
        <p:nvSpPr>
          <p:cNvPr id="17" name="TextBox 17"/>
          <p:cNvSpPr txBox="1"/>
          <p:nvPr/>
        </p:nvSpPr>
        <p:spPr>
          <a:xfrm>
            <a:off x="1092200" y="32131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D64864"/>
                </a:solidFill>
                <a:latin typeface="苹方-简"/>
              </a:rPr>
              <a:t>Industrial Enterprises Focus</a:t>
            </a:r>
            <a:endParaRPr lang="en-US" sz="1100"/>
          </a:p>
        </p:txBody>
      </p:sp>
      <p:sp>
        <p:nvSpPr>
          <p:cNvPr id="18" name="TextBox 18"/>
          <p:cNvSpPr txBox="1"/>
          <p:nvPr/>
        </p:nvSpPr>
        <p:spPr>
          <a:xfrm>
            <a:off x="4140200" y="3213100"/>
            <a:ext cx="2082800" cy="8128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苹方-简"/>
              </a:rPr>
              <a:t>Sustainability Corporations Engagement</a:t>
            </a:r>
            <a:endParaRPr lang="en-US" sz="1100"/>
          </a:p>
        </p:txBody>
      </p:sp>
      <p:sp>
        <p:nvSpPr>
          <p:cNvPr id="19" name="TextBox 19"/>
          <p:cNvSpPr txBox="1"/>
          <p:nvPr/>
        </p:nvSpPr>
        <p:spPr>
          <a:xfrm>
            <a:off x="7200900" y="3213100"/>
            <a:ext cx="2082800" cy="8128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D64864"/>
                </a:solidFill>
                <a:latin typeface="苹方-简"/>
              </a:rPr>
              <a:t>Government Partnerships Importance</a:t>
            </a:r>
            <a:endParaRPr lang="en-US" sz="1100"/>
          </a:p>
        </p:txBody>
      </p:sp>
      <p:sp>
        <p:nvSpPr>
          <p:cNvPr id="20" name="TextBox 20"/>
          <p:cNvSpPr txBox="1"/>
          <p:nvPr/>
        </p:nvSpPr>
        <p:spPr>
          <a:xfrm>
            <a:off x="1092200" y="39243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Large enterprises seek compliance</a:t>
            </a:r>
            <a:endParaRPr lang="en-US" sz="1100"/>
          </a:p>
        </p:txBody>
      </p:sp>
      <p:sp>
        <p:nvSpPr>
          <p:cNvPr id="21" name="TextBox 21"/>
          <p:cNvSpPr txBox="1"/>
          <p:nvPr/>
        </p:nvSpPr>
        <p:spPr>
          <a:xfrm>
            <a:off x="1092200" y="44958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Advanced emission solutions required</a:t>
            </a:r>
            <a:endParaRPr lang="en-US" sz="1100"/>
          </a:p>
        </p:txBody>
      </p:sp>
      <p:sp>
        <p:nvSpPr>
          <p:cNvPr id="22" name="TextBox 22"/>
          <p:cNvSpPr txBox="1"/>
          <p:nvPr/>
        </p:nvSpPr>
        <p:spPr>
          <a:xfrm>
            <a:off x="1092200" y="50800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Financial risks drive investment</a:t>
            </a:r>
            <a:endParaRPr lang="en-US" sz="1100"/>
          </a:p>
        </p:txBody>
      </p:sp>
      <p:sp>
        <p:nvSpPr>
          <p:cNvPr id="23" name="TextBox 23"/>
          <p:cNvSpPr txBox="1"/>
          <p:nvPr/>
        </p:nvSpPr>
        <p:spPr>
          <a:xfrm>
            <a:off x="4140200" y="41910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苹方-简"/>
              </a:rPr>
              <a:t>Corporations pursue net-zero goals</a:t>
            </a:r>
            <a:endParaRPr lang="en-US" sz="1100"/>
          </a:p>
        </p:txBody>
      </p:sp>
      <p:sp>
        <p:nvSpPr>
          <p:cNvPr id="24" name="TextBox 24"/>
          <p:cNvSpPr txBox="1"/>
          <p:nvPr/>
        </p:nvSpPr>
        <p:spPr>
          <a:xfrm>
            <a:off x="4140200" y="47752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苹方-简"/>
              </a:rPr>
              <a:t>Innovative technologies enhance reputation</a:t>
            </a:r>
            <a:endParaRPr lang="en-US" sz="1100"/>
          </a:p>
        </p:txBody>
      </p:sp>
      <p:sp>
        <p:nvSpPr>
          <p:cNvPr id="25" name="TextBox 25"/>
          <p:cNvSpPr txBox="1"/>
          <p:nvPr/>
        </p:nvSpPr>
        <p:spPr>
          <a:xfrm>
            <a:off x="4140200" y="53467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苹方-简"/>
              </a:rPr>
              <a:t>Willingness to invest in solutions</a:t>
            </a:r>
            <a:endParaRPr lang="en-US" sz="1100"/>
          </a:p>
        </p:txBody>
      </p:sp>
      <p:sp>
        <p:nvSpPr>
          <p:cNvPr id="26" name="TextBox 26"/>
          <p:cNvSpPr txBox="1"/>
          <p:nvPr/>
        </p:nvSpPr>
        <p:spPr>
          <a:xfrm>
            <a:off x="7200900" y="41910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Regulatory agencies enforce standards</a:t>
            </a:r>
            <a:endParaRPr lang="en-US" sz="1100"/>
          </a:p>
        </p:txBody>
      </p:sp>
      <p:sp>
        <p:nvSpPr>
          <p:cNvPr id="27" name="TextBox 27"/>
          <p:cNvSpPr txBox="1"/>
          <p:nvPr/>
        </p:nvSpPr>
        <p:spPr>
          <a:xfrm>
            <a:off x="7200900" y="47752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Advanced monitoring technologies needed</a:t>
            </a:r>
            <a:endParaRPr lang="en-US" sz="1100"/>
          </a:p>
        </p:txBody>
      </p:sp>
      <p:sp>
        <p:nvSpPr>
          <p:cNvPr id="28" name="TextBox 28"/>
          <p:cNvSpPr txBox="1"/>
          <p:nvPr/>
        </p:nvSpPr>
        <p:spPr>
          <a:xfrm>
            <a:off x="7200900" y="53467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Potential for government-funded projects</a:t>
            </a:r>
            <a:endParaRPr lang="en-US"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3644900"/>
          </a:xfrm>
          <a:prstGeom prst="rect">
            <a:avLst/>
          </a:prstGeom>
          <a:solidFill>
            <a:srgbClr val="000000">
              <a:alpha val="0"/>
            </a:srgbClr>
          </a:solidFill>
        </p:spPr>
      </p:sp>
      <p:sp>
        <p:nvSpPr>
          <p:cNvPr id="5" name="AutoShape 5"/>
          <p:cNvSpPr/>
          <p:nvPr/>
        </p:nvSpPr>
        <p:spPr>
          <a:xfrm>
            <a:off x="3784600" y="1689100"/>
            <a:ext cx="2806700" cy="3644900"/>
          </a:xfrm>
          <a:prstGeom prst="rect">
            <a:avLst/>
          </a:prstGeom>
          <a:solidFill>
            <a:srgbClr val="000000">
              <a:alpha val="0"/>
            </a:srgbClr>
          </a:solidFill>
        </p:spPr>
      </p:sp>
      <p:sp>
        <p:nvSpPr>
          <p:cNvPr id="6" name="AutoShape 6"/>
          <p:cNvSpPr/>
          <p:nvPr/>
        </p:nvSpPr>
        <p:spPr>
          <a:xfrm>
            <a:off x="7061200" y="1689100"/>
            <a:ext cx="2806700" cy="36449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F07A7E"/>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F07A7E"/>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F07A7E"/>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000000"/>
                </a:solidFill>
                <a:latin typeface="苹方-简"/>
              </a:rPr>
              <a:t>Market Trends and Regulatory Environment</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苹方-简"/>
              </a:rPr>
              <a:t>Sustainability as a Business Imperative</a:t>
            </a:r>
            <a:endParaRPr lang="en-US" sz="1100"/>
          </a:p>
        </p:txBody>
      </p:sp>
      <p:sp>
        <p:nvSpPr>
          <p:cNvPr id="15" name="TextBox 15"/>
          <p:cNvSpPr txBox="1"/>
          <p:nvPr/>
        </p:nvSpPr>
        <p:spPr>
          <a:xfrm>
            <a:off x="37846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苹方-简"/>
              </a:rPr>
              <a:t>Investment Surge in Green Tech</a:t>
            </a:r>
            <a:endParaRPr lang="en-US" sz="1100"/>
          </a:p>
        </p:txBody>
      </p:sp>
      <p:sp>
        <p:nvSpPr>
          <p:cNvPr id="16" name="TextBox 16"/>
          <p:cNvSpPr txBox="1"/>
          <p:nvPr/>
        </p:nvSpPr>
        <p:spPr>
          <a:xfrm>
            <a:off x="70612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苹方-简"/>
              </a:rPr>
              <a:t>Evolving Regulatory Frameworks</a:t>
            </a:r>
            <a:endParaRPr lang="en-US" sz="1100"/>
          </a:p>
        </p:txBody>
      </p:sp>
      <p:sp>
        <p:nvSpPr>
          <p:cNvPr id="17" name="TextBox 17"/>
          <p:cNvSpPr txBox="1"/>
          <p:nvPr/>
        </p:nvSpPr>
        <p:spPr>
          <a:xfrm>
            <a:off x="508000" y="3467100"/>
            <a:ext cx="2946400" cy="18669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Companies are increasingly recognizing sustainability not just as a regulatory requirement but as a core business strategy, driving demand for innovative technologies that enhance operational efficiency while meeting environmental goals.</a:t>
            </a:r>
            <a:endParaRPr lang="en-US" sz="1100"/>
          </a:p>
        </p:txBody>
      </p:sp>
      <p:sp>
        <p:nvSpPr>
          <p:cNvPr id="18" name="TextBox 18"/>
          <p:cNvSpPr txBox="1"/>
          <p:nvPr/>
        </p:nvSpPr>
        <p:spPr>
          <a:xfrm>
            <a:off x="3784600" y="3467100"/>
            <a:ext cx="2946400" cy="18669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The influx of venture capital into green technology startups indicates a robust market potential, with investors actively seeking opportunities in companies that provide solutions for carbon reduction and sustainable practices.</a:t>
            </a:r>
            <a:endParaRPr lang="en-US" sz="1100"/>
          </a:p>
        </p:txBody>
      </p:sp>
      <p:sp>
        <p:nvSpPr>
          <p:cNvPr id="19" name="TextBox 19"/>
          <p:cNvSpPr txBox="1"/>
          <p:nvPr/>
        </p:nvSpPr>
        <p:spPr>
          <a:xfrm>
            <a:off x="7061200" y="3467100"/>
            <a:ext cx="2946400" cy="18669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As governments implement stricter environmental regulations, businesses must adapt quickly to comply, creating a significant market for technologies that facilitate compliance and enhance sustainability efforts across various industries.</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latin typeface="苹方-简"/>
              </a:rPr>
              <a:t>The Product Demonstration</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000000"/>
                </a:solidFill>
                <a:latin typeface="苹方-简"/>
              </a:rPr>
              <a:t>Section 5</a:t>
            </a: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6845300"/>
          </a:xfrm>
          <a:prstGeom prst="rect">
            <a:avLst/>
          </a:prstGeom>
          <a:solidFill>
            <a:srgbClr val="FFFFFF"/>
          </a:solidFill>
        </p:spPr>
      </p:sp>
      <p:pic>
        <p:nvPicPr>
          <p:cNvPr id="3" name="Picture 3"/>
          <p:cNvPicPr>
            <a:picLocks noChangeAspect="1"/>
          </p:cNvPicPr>
          <p:nvPr/>
        </p:nvPicPr>
        <p:blipFill>
          <a:blip r:embed="rId1"/>
          <a:srcRect l="5000" r="5000"/>
          <a:stretch>
            <a:fillRect/>
          </a:stretch>
        </p:blipFill>
        <p:spPr>
          <a:xfrm>
            <a:off x="0" y="0"/>
            <a:ext cx="3454400" cy="6845300"/>
          </a:xfrm>
          <a:prstGeom prst="rect">
            <a:avLst/>
          </a:prstGeom>
        </p:spPr>
      </p:pic>
      <p:sp>
        <p:nvSpPr>
          <p:cNvPr id="4" name="AutoShape 4"/>
          <p:cNvSpPr/>
          <p:nvPr/>
        </p:nvSpPr>
        <p:spPr>
          <a:xfrm>
            <a:off x="4064000" y="1333500"/>
            <a:ext cx="5829300" cy="1435100"/>
          </a:xfrm>
          <a:prstGeom prst="roundRect">
            <a:avLst>
              <a:gd name="adj" fmla="val 14159"/>
            </a:avLst>
          </a:prstGeom>
          <a:solidFill>
            <a:srgbClr val="FFF0F3"/>
          </a:solidFill>
          <a:ln w="12700">
            <a:solidFill>
              <a:srgbClr val="FEE1E3"/>
            </a:solidFill>
          </a:ln>
        </p:spPr>
      </p:sp>
      <p:sp>
        <p:nvSpPr>
          <p:cNvPr id="5" name="AutoShape 5"/>
          <p:cNvSpPr/>
          <p:nvPr/>
        </p:nvSpPr>
        <p:spPr>
          <a:xfrm>
            <a:off x="4064000" y="2984500"/>
            <a:ext cx="5829300" cy="1435100"/>
          </a:xfrm>
          <a:prstGeom prst="roundRect">
            <a:avLst>
              <a:gd name="adj" fmla="val 14159"/>
            </a:avLst>
          </a:prstGeom>
          <a:solidFill>
            <a:srgbClr val="FFF0F3"/>
          </a:solidFill>
          <a:ln w="12700">
            <a:solidFill>
              <a:srgbClr val="FEE1E3"/>
            </a:solidFill>
          </a:ln>
        </p:spPr>
      </p:sp>
      <p:sp>
        <p:nvSpPr>
          <p:cNvPr id="6" name="AutoShape 6"/>
          <p:cNvSpPr/>
          <p:nvPr/>
        </p:nvSpPr>
        <p:spPr>
          <a:xfrm>
            <a:off x="4064000" y="4635500"/>
            <a:ext cx="5829300" cy="1435100"/>
          </a:xfrm>
          <a:prstGeom prst="roundRect">
            <a:avLst>
              <a:gd name="adj" fmla="val 14159"/>
            </a:avLst>
          </a:prstGeom>
          <a:solidFill>
            <a:srgbClr val="FFF0F3"/>
          </a:solidFill>
          <a:ln w="12700">
            <a:solidFill>
              <a:srgbClr val="FEE1E3"/>
            </a:solidFill>
          </a:ln>
        </p:spPr>
      </p:sp>
      <p:sp>
        <p:nvSpPr>
          <p:cNvPr id="7" name="AutoShape 7"/>
          <p:cNvSpPr/>
          <p:nvPr/>
        </p:nvSpPr>
        <p:spPr>
          <a:xfrm>
            <a:off x="0" y="0"/>
            <a:ext cx="3454400" cy="6845300"/>
          </a:xfrm>
          <a:prstGeom prst="rect">
            <a:avLst/>
          </a:prstGeom>
          <a:solidFill>
            <a:srgbClr val="000000">
              <a:alpha val="0"/>
            </a:srgbClr>
          </a:solidFill>
        </p:spPr>
      </p:sp>
      <p:sp>
        <p:nvSpPr>
          <p:cNvPr id="8" name="AutoShape 8"/>
          <p:cNvSpPr/>
          <p:nvPr/>
        </p:nvSpPr>
        <p:spPr>
          <a:xfrm>
            <a:off x="4064000" y="1473200"/>
            <a:ext cx="0" cy="1130300"/>
          </a:xfrm>
          <a:prstGeom prst="rect">
            <a:avLst/>
          </a:prstGeom>
          <a:solidFill>
            <a:srgbClr val="FFFFFF"/>
          </a:solidFill>
        </p:spPr>
      </p:sp>
      <p:sp>
        <p:nvSpPr>
          <p:cNvPr id="9" name="AutoShape 9"/>
          <p:cNvSpPr/>
          <p:nvPr/>
        </p:nvSpPr>
        <p:spPr>
          <a:xfrm>
            <a:off x="4064000" y="3124200"/>
            <a:ext cx="0" cy="1130300"/>
          </a:xfrm>
          <a:prstGeom prst="rect">
            <a:avLst/>
          </a:prstGeom>
          <a:solidFill>
            <a:srgbClr val="FFFFFF"/>
          </a:solidFill>
        </p:spPr>
      </p:sp>
      <p:sp>
        <p:nvSpPr>
          <p:cNvPr id="10" name="AutoShape 10"/>
          <p:cNvSpPr/>
          <p:nvPr/>
        </p:nvSpPr>
        <p:spPr>
          <a:xfrm>
            <a:off x="4064000" y="4775200"/>
            <a:ext cx="0" cy="1130300"/>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064000" y="457200"/>
            <a:ext cx="58293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Product Features and Benefits</a:t>
            </a:r>
            <a:endParaRPr lang="en-US" sz="1100"/>
          </a:p>
        </p:txBody>
      </p:sp>
      <p:sp>
        <p:nvSpPr>
          <p:cNvPr id="13" name="TextBox 13"/>
          <p:cNvSpPr txBox="1"/>
          <p:nvPr/>
        </p:nvSpPr>
        <p:spPr>
          <a:xfrm>
            <a:off x="4279900" y="1549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Innovative Carbon Reduction</a:t>
            </a:r>
            <a:endParaRPr lang="en-US" sz="1100"/>
          </a:p>
        </p:txBody>
      </p:sp>
      <p:sp>
        <p:nvSpPr>
          <p:cNvPr id="14" name="TextBox 14"/>
          <p:cNvSpPr txBox="1"/>
          <p:nvPr/>
        </p:nvSpPr>
        <p:spPr>
          <a:xfrm>
            <a:off x="4279900" y="3200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Data-Driven Decision Making</a:t>
            </a:r>
            <a:endParaRPr lang="en-US" sz="1100"/>
          </a:p>
        </p:txBody>
      </p:sp>
      <p:sp>
        <p:nvSpPr>
          <p:cNvPr id="15" name="TextBox 15"/>
          <p:cNvSpPr txBox="1"/>
          <p:nvPr/>
        </p:nvSpPr>
        <p:spPr>
          <a:xfrm>
            <a:off x="4279900" y="4851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Flexible Integration Options</a:t>
            </a:r>
            <a:endParaRPr lang="en-US" sz="1100"/>
          </a:p>
        </p:txBody>
      </p:sp>
      <p:sp>
        <p:nvSpPr>
          <p:cNvPr id="16" name="TextBox 16"/>
          <p:cNvSpPr txBox="1"/>
          <p:nvPr/>
        </p:nvSpPr>
        <p:spPr>
          <a:xfrm>
            <a:off x="4279900" y="1930400"/>
            <a:ext cx="5397500" cy="635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Our advanced carbon capture technology not only minimizes emissions but also enhances operational efficiency, allowing industries to meet and exceed environmental standards seamlessly.</a:t>
            </a:r>
            <a:endParaRPr lang="en-US" sz="1100"/>
          </a:p>
        </p:txBody>
      </p:sp>
      <p:sp>
        <p:nvSpPr>
          <p:cNvPr id="17" name="TextBox 17"/>
          <p:cNvSpPr txBox="1"/>
          <p:nvPr/>
        </p:nvSpPr>
        <p:spPr>
          <a:xfrm>
            <a:off x="4279900" y="3581400"/>
            <a:ext cx="5397500" cy="635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The real-time monitoring system empowers businesses with actionable insights, enabling proactive adjustments to emissions strategies and ensuring compliance with evolving regulations.</a:t>
            </a:r>
            <a:endParaRPr lang="en-US" sz="1100"/>
          </a:p>
        </p:txBody>
      </p:sp>
      <p:sp>
        <p:nvSpPr>
          <p:cNvPr id="18" name="TextBox 18"/>
          <p:cNvSpPr txBox="1"/>
          <p:nvPr/>
        </p:nvSpPr>
        <p:spPr>
          <a:xfrm>
            <a:off x="4279900" y="5232400"/>
            <a:ext cx="5397500" cy="635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The modular design of our solutions allows for tailored implementation across various industrial settings, facilitating scalable adoption without significant upfront costs or operational disruptions.</a:t>
            </a:r>
            <a:endParaRPr lang="en-US" sz="1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1000" r="11000"/>
          <a:stretch>
            <a:fillRect/>
          </a:stretch>
        </p:blipFill>
        <p:spPr>
          <a:xfrm>
            <a:off x="0" y="0"/>
            <a:ext cx="10388600" cy="7404100"/>
          </a:xfrm>
          <a:prstGeom prst="rect">
            <a:avLst/>
          </a:prstGeom>
        </p:spPr>
      </p:pic>
      <p:sp>
        <p:nvSpPr>
          <p:cNvPr id="3" name="AutoShape 3"/>
          <p:cNvSpPr/>
          <p:nvPr/>
        </p:nvSpPr>
        <p:spPr>
          <a:xfrm>
            <a:off x="0" y="0"/>
            <a:ext cx="10388600" cy="7404100"/>
          </a:xfrm>
          <a:prstGeom prst="rect">
            <a:avLst/>
          </a:prstGeom>
          <a:solidFill>
            <a:srgbClr val="000000">
              <a:alpha val="0"/>
            </a:srgbClr>
          </a:solidFill>
        </p:spPr>
      </p:sp>
      <p:sp>
        <p:nvSpPr>
          <p:cNvPr id="4" name="AutoShape 4"/>
          <p:cNvSpPr/>
          <p:nvPr/>
        </p:nvSpPr>
        <p:spPr>
          <a:xfrm>
            <a:off x="508000" y="4102100"/>
            <a:ext cx="1562100" cy="0"/>
          </a:xfrm>
          <a:prstGeom prst="rect">
            <a:avLst/>
          </a:prstGeom>
          <a:solidFill>
            <a:srgbClr val="000000">
              <a:alpha val="0"/>
            </a:srgbClr>
          </a:solidFill>
        </p:spPr>
      </p:sp>
      <p:sp>
        <p:nvSpPr>
          <p:cNvPr id="5" name="AutoShape 5"/>
          <p:cNvSpPr/>
          <p:nvPr/>
        </p:nvSpPr>
        <p:spPr>
          <a:xfrm>
            <a:off x="2070100" y="4102100"/>
            <a:ext cx="1562100" cy="0"/>
          </a:xfrm>
          <a:prstGeom prst="rect">
            <a:avLst/>
          </a:prstGeom>
          <a:solidFill>
            <a:srgbClr val="000000">
              <a:alpha val="0"/>
            </a:srgbClr>
          </a:solidFill>
        </p:spPr>
      </p:sp>
      <p:sp>
        <p:nvSpPr>
          <p:cNvPr id="6" name="AutoShape 6"/>
          <p:cNvSpPr/>
          <p:nvPr/>
        </p:nvSpPr>
        <p:spPr>
          <a:xfrm>
            <a:off x="3632200" y="4102100"/>
            <a:ext cx="1562100" cy="0"/>
          </a:xfrm>
          <a:prstGeom prst="rect">
            <a:avLst/>
          </a:prstGeom>
          <a:solidFill>
            <a:srgbClr val="000000">
              <a:alpha val="0"/>
            </a:srgbClr>
          </a:solidFill>
        </p:spPr>
      </p:sp>
      <p:sp>
        <p:nvSpPr>
          <p:cNvPr id="7" name="AutoShape 7"/>
          <p:cNvSpPr/>
          <p:nvPr/>
        </p:nvSpPr>
        <p:spPr>
          <a:xfrm>
            <a:off x="5194300" y="4102100"/>
            <a:ext cx="1562100" cy="0"/>
          </a:xfrm>
          <a:prstGeom prst="rect">
            <a:avLst/>
          </a:prstGeom>
          <a:solidFill>
            <a:srgbClr val="000000">
              <a:alpha val="0"/>
            </a:srgbClr>
          </a:solidFill>
        </p:spPr>
      </p:sp>
      <p:sp>
        <p:nvSpPr>
          <p:cNvPr id="8" name="AutoShape 8"/>
          <p:cNvSpPr/>
          <p:nvPr/>
        </p:nvSpPr>
        <p:spPr>
          <a:xfrm>
            <a:off x="6756400" y="4102100"/>
            <a:ext cx="1562100" cy="0"/>
          </a:xfrm>
          <a:prstGeom prst="rect">
            <a:avLst/>
          </a:prstGeom>
          <a:solidFill>
            <a:srgbClr val="000000">
              <a:alpha val="0"/>
            </a:srgbClr>
          </a:solidFill>
        </p:spPr>
      </p:sp>
      <p:sp>
        <p:nvSpPr>
          <p:cNvPr id="9" name="AutoShape 9"/>
          <p:cNvSpPr/>
          <p:nvPr/>
        </p:nvSpPr>
        <p:spPr>
          <a:xfrm>
            <a:off x="8318500" y="4102100"/>
            <a:ext cx="1562100" cy="0"/>
          </a:xfrm>
          <a:prstGeom prst="rect">
            <a:avLst/>
          </a:prstGeom>
          <a:solidFill>
            <a:srgbClr val="000000">
              <a:alpha val="0"/>
            </a:srgbClr>
          </a:solidFill>
        </p:spPr>
      </p:sp>
      <p:sp>
        <p:nvSpPr>
          <p:cNvPr id="10" name="AutoShape 10"/>
          <p:cNvSpPr/>
          <p:nvPr/>
        </p:nvSpPr>
        <p:spPr>
          <a:xfrm>
            <a:off x="508000" y="4102100"/>
            <a:ext cx="9372600" cy="50800"/>
          </a:xfrm>
          <a:prstGeom prst="roundRect">
            <a:avLst>
              <a:gd name="adj" fmla="val 50000"/>
            </a:avLst>
          </a:prstGeom>
          <a:solidFill>
            <a:srgbClr val="FD9A94"/>
          </a:solidFill>
        </p:spPr>
      </p:sp>
      <p:sp>
        <p:nvSpPr>
          <p:cNvPr id="11" name="TextBox 11"/>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latin typeface="苹方-简"/>
              </a:rPr>
              <a:t>Product Development Roadmap</a:t>
            </a:r>
            <a:endParaRPr lang="en-US" sz="1100"/>
          </a:p>
        </p:txBody>
      </p:sp>
      <p:sp>
        <p:nvSpPr>
          <p:cNvPr id="12" name="TextBox 12"/>
          <p:cNvSpPr txBox="1"/>
          <p:nvPr/>
        </p:nvSpPr>
        <p:spPr>
          <a:xfrm>
            <a:off x="774700" y="2832100"/>
            <a:ext cx="1016000" cy="952500"/>
          </a:xfrm>
          <a:prstGeom prst="roundRect">
            <a:avLst>
              <a:gd name="adj" fmla="val 26666"/>
            </a:avLst>
          </a:prstGeom>
          <a:solidFill>
            <a:srgbClr val="FD9A94"/>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苹方-简"/>
              </a:rPr>
              <a:t>Months 1-6</a:t>
            </a:r>
            <a:endParaRPr lang="en-US" sz="1100"/>
          </a:p>
        </p:txBody>
      </p:sp>
      <p:sp>
        <p:nvSpPr>
          <p:cNvPr id="13" name="TextBox 13"/>
          <p:cNvSpPr txBox="1"/>
          <p:nvPr/>
        </p:nvSpPr>
        <p:spPr>
          <a:xfrm>
            <a:off x="2336800" y="4419600"/>
            <a:ext cx="1016000" cy="952500"/>
          </a:xfrm>
          <a:prstGeom prst="roundRect">
            <a:avLst>
              <a:gd name="adj" fmla="val 26666"/>
            </a:avLst>
          </a:prstGeom>
          <a:solidFill>
            <a:srgbClr val="F07A7E"/>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苹方-简"/>
              </a:rPr>
              <a:t>Months 7-12</a:t>
            </a:r>
            <a:endParaRPr lang="en-US" sz="1100"/>
          </a:p>
        </p:txBody>
      </p:sp>
      <p:sp>
        <p:nvSpPr>
          <p:cNvPr id="14" name="TextBox 14"/>
          <p:cNvSpPr txBox="1"/>
          <p:nvPr/>
        </p:nvSpPr>
        <p:spPr>
          <a:xfrm>
            <a:off x="3898900" y="2832100"/>
            <a:ext cx="1016000" cy="952500"/>
          </a:xfrm>
          <a:prstGeom prst="roundRect">
            <a:avLst>
              <a:gd name="adj" fmla="val 26666"/>
            </a:avLst>
          </a:prstGeom>
          <a:solidFill>
            <a:srgbClr val="FD9A94"/>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苹方-简"/>
              </a:rPr>
              <a:t>Months 13-18</a:t>
            </a:r>
            <a:endParaRPr lang="en-US" sz="1100"/>
          </a:p>
        </p:txBody>
      </p:sp>
      <p:sp>
        <p:nvSpPr>
          <p:cNvPr id="15" name="TextBox 15"/>
          <p:cNvSpPr txBox="1"/>
          <p:nvPr/>
        </p:nvSpPr>
        <p:spPr>
          <a:xfrm>
            <a:off x="5461000" y="4419600"/>
            <a:ext cx="1016000" cy="952500"/>
          </a:xfrm>
          <a:prstGeom prst="roundRect">
            <a:avLst>
              <a:gd name="adj" fmla="val 26666"/>
            </a:avLst>
          </a:prstGeom>
          <a:solidFill>
            <a:srgbClr val="F07A7E"/>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苹方-简"/>
              </a:rPr>
              <a:t>Months 19-24</a:t>
            </a:r>
            <a:endParaRPr lang="en-US" sz="1100"/>
          </a:p>
        </p:txBody>
      </p:sp>
      <p:sp>
        <p:nvSpPr>
          <p:cNvPr id="16" name="TextBox 16"/>
          <p:cNvSpPr txBox="1"/>
          <p:nvPr/>
        </p:nvSpPr>
        <p:spPr>
          <a:xfrm>
            <a:off x="7023100" y="3035300"/>
            <a:ext cx="1016000" cy="736600"/>
          </a:xfrm>
          <a:prstGeom prst="roundRect">
            <a:avLst>
              <a:gd name="adj" fmla="val 34482"/>
            </a:avLst>
          </a:prstGeom>
          <a:solidFill>
            <a:srgbClr val="FD9A94"/>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苹方-简"/>
              </a:rPr>
              <a:t>Month 25</a:t>
            </a:r>
            <a:endParaRPr lang="en-US" sz="1100"/>
          </a:p>
        </p:txBody>
      </p:sp>
      <p:sp>
        <p:nvSpPr>
          <p:cNvPr id="17" name="TextBox 17"/>
          <p:cNvSpPr txBox="1"/>
          <p:nvPr/>
        </p:nvSpPr>
        <p:spPr>
          <a:xfrm>
            <a:off x="8585200" y="4419600"/>
            <a:ext cx="1016000" cy="1168400"/>
          </a:xfrm>
          <a:prstGeom prst="roundRect">
            <a:avLst>
              <a:gd name="adj" fmla="val 25000"/>
            </a:avLst>
          </a:prstGeom>
          <a:solidFill>
            <a:srgbClr val="F07A7E"/>
          </a:solidFill>
          <a:ln w="12700">
            <a:solidFill>
              <a:srgbClr val="000000">
                <a:alpha val="0"/>
              </a:srgbClr>
            </a:solidFill>
          </a:ln>
        </p:spPr>
        <p:txBody>
          <a:bodyPr lIns="0" tIns="0" rIns="0" bIns="0" rtlCol="0" anchor="ctr"/>
          <a:lstStyle/>
          <a:p>
            <a:pPr indent="127000" algn="ctr">
              <a:lnSpc>
                <a:spcPct val="100000"/>
              </a:lnSpc>
              <a:defRPr/>
            </a:pPr>
            <a:r>
              <a:rPr lang="en-US" sz="1400" b="1">
                <a:solidFill>
                  <a:srgbClr val="FFFFFF"/>
                </a:solidFill>
                <a:latin typeface="苹方-简"/>
              </a:rPr>
              <a:t>Months 26 onward</a:t>
            </a:r>
            <a:endParaRPr lang="en-US" sz="1100"/>
          </a:p>
        </p:txBody>
      </p:sp>
      <p:sp>
        <p:nvSpPr>
          <p:cNvPr id="18" name="TextBox 18"/>
          <p:cNvSpPr txBox="1"/>
          <p:nvPr/>
        </p:nvSpPr>
        <p:spPr>
          <a:xfrm>
            <a:off x="381000" y="4419600"/>
            <a:ext cx="1803400" cy="1803400"/>
          </a:xfrm>
          <a:prstGeom prst="roundRect">
            <a:avLst>
              <a:gd name="adj" fmla="val 14084"/>
            </a:avLst>
          </a:prstGeom>
          <a:solidFill>
            <a:srgbClr val="FD9A94"/>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苹方-简"/>
              </a:rPr>
              <a:t>Conducted extensive research to identify technological requirements and environmental standards.</a:t>
            </a:r>
            <a:endParaRPr lang="en-US" sz="1100"/>
          </a:p>
        </p:txBody>
      </p:sp>
      <p:sp>
        <p:nvSpPr>
          <p:cNvPr id="19" name="TextBox 19"/>
          <p:cNvSpPr txBox="1"/>
          <p:nvPr/>
        </p:nvSpPr>
        <p:spPr>
          <a:xfrm>
            <a:off x="1943100" y="2400300"/>
            <a:ext cx="1803400" cy="1384300"/>
          </a:xfrm>
          <a:prstGeom prst="roundRect">
            <a:avLst>
              <a:gd name="adj" fmla="val 18348"/>
            </a:avLst>
          </a:prstGeom>
          <a:solidFill>
            <a:srgbClr val="F07A7E"/>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苹方-简"/>
              </a:rPr>
              <a:t>Developed functional prototypes and executed controlled trials to evaluate performance.</a:t>
            </a:r>
            <a:endParaRPr lang="en-US" sz="1100"/>
          </a:p>
        </p:txBody>
      </p:sp>
      <p:sp>
        <p:nvSpPr>
          <p:cNvPr id="20" name="TextBox 20"/>
          <p:cNvSpPr txBox="1"/>
          <p:nvPr/>
        </p:nvSpPr>
        <p:spPr>
          <a:xfrm>
            <a:off x="3505200" y="4419600"/>
            <a:ext cx="1803400" cy="1587500"/>
          </a:xfrm>
          <a:prstGeom prst="roundRect">
            <a:avLst>
              <a:gd name="adj" fmla="val 16000"/>
            </a:avLst>
          </a:prstGeom>
          <a:solidFill>
            <a:srgbClr val="FD9A94"/>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苹方-简"/>
              </a:rPr>
              <a:t>Launched pilot programs with industrial partners to assess usability and gather feedback.</a:t>
            </a:r>
            <a:endParaRPr lang="en-US" sz="1100"/>
          </a:p>
        </p:txBody>
      </p:sp>
      <p:sp>
        <p:nvSpPr>
          <p:cNvPr id="21" name="TextBox 21"/>
          <p:cNvSpPr txBox="1"/>
          <p:nvPr/>
        </p:nvSpPr>
        <p:spPr>
          <a:xfrm>
            <a:off x="5067300" y="2184400"/>
            <a:ext cx="1803400" cy="1587500"/>
          </a:xfrm>
          <a:prstGeom prst="roundRect">
            <a:avLst>
              <a:gd name="adj" fmla="val 16000"/>
            </a:avLst>
          </a:prstGeom>
          <a:solidFill>
            <a:srgbClr val="F07A7E"/>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苹方-简"/>
              </a:rPr>
              <a:t>Focused on product optimization and secured necessary regulatory approvals for market entry.</a:t>
            </a:r>
            <a:endParaRPr lang="en-US" sz="1100"/>
          </a:p>
        </p:txBody>
      </p:sp>
      <p:sp>
        <p:nvSpPr>
          <p:cNvPr id="22" name="TextBox 22"/>
          <p:cNvSpPr txBox="1"/>
          <p:nvPr/>
        </p:nvSpPr>
        <p:spPr>
          <a:xfrm>
            <a:off x="6629400" y="4419600"/>
            <a:ext cx="1803400" cy="1384300"/>
          </a:xfrm>
          <a:prstGeom prst="roundRect">
            <a:avLst>
              <a:gd name="adj" fmla="val 18348"/>
            </a:avLst>
          </a:prstGeom>
          <a:solidFill>
            <a:srgbClr val="FD9A94"/>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苹方-简"/>
              </a:rPr>
              <a:t>Successfully executed the commercial launch with a comprehensive go-to-market strategy.</a:t>
            </a:r>
            <a:endParaRPr lang="en-US" sz="1100"/>
          </a:p>
        </p:txBody>
      </p:sp>
      <p:sp>
        <p:nvSpPr>
          <p:cNvPr id="23" name="TextBox 23"/>
          <p:cNvSpPr txBox="1"/>
          <p:nvPr/>
        </p:nvSpPr>
        <p:spPr>
          <a:xfrm>
            <a:off x="8191500" y="2184400"/>
            <a:ext cx="1803400" cy="1587500"/>
          </a:xfrm>
          <a:prstGeom prst="roundRect">
            <a:avLst>
              <a:gd name="adj" fmla="val 16000"/>
            </a:avLst>
          </a:prstGeom>
          <a:solidFill>
            <a:srgbClr val="F07A7E"/>
          </a:solidFill>
          <a:ln w="12700">
            <a:solidFill>
              <a:srgbClr val="000000">
                <a:alpha val="0"/>
              </a:srgbClr>
            </a:solidFill>
          </a:ln>
        </p:spPr>
        <p:txBody>
          <a:bodyPr lIns="0" tIns="0" rIns="0" bIns="0" rtlCol="0" anchor="ctr"/>
          <a:lstStyle/>
          <a:p>
            <a:pPr indent="127000" algn="ctr">
              <a:lnSpc>
                <a:spcPct val="100000"/>
              </a:lnSpc>
              <a:defRPr/>
            </a:pPr>
            <a:r>
              <a:rPr lang="en-US" sz="1200" b="0">
                <a:solidFill>
                  <a:srgbClr val="FFFFFF"/>
                </a:solidFill>
                <a:latin typeface="苹方-简"/>
              </a:rPr>
              <a:t>Engaged in post-launch evaluation to monitor performance and implement iterative improvements.</a:t>
            </a:r>
            <a:endParaRPr lang="en-US" sz="1100"/>
          </a:p>
        </p:txBody>
      </p:sp>
      <p:sp>
        <p:nvSpPr>
          <p:cNvPr id="24" name="TextBox 24"/>
          <p:cNvSpPr txBox="1"/>
          <p:nvPr/>
        </p:nvSpPr>
        <p:spPr>
          <a:xfrm>
            <a:off x="1041400" y="3949700"/>
            <a:ext cx="381000" cy="381000"/>
          </a:xfrm>
          <a:prstGeom prst="roundRect">
            <a:avLst>
              <a:gd name="adj" fmla="val 50000"/>
            </a:avLst>
          </a:prstGeom>
          <a:solidFill>
            <a:srgbClr val="FD9A94"/>
          </a:solidFill>
        </p:spPr>
        <p:txBody>
          <a:bodyPr lIns="0" tIns="0" rIns="0" bIns="0" rtlCol="0" anchor="ctr"/>
          <a:lstStyle/>
          <a:p>
            <a:pPr indent="0" algn="ctr">
              <a:lnSpc>
                <a:spcPct val="100000"/>
              </a:lnSpc>
              <a:defRPr/>
            </a:pPr>
            <a:r>
              <a:rPr lang="en-US" sz="1400" b="1">
                <a:solidFill>
                  <a:srgbClr val="FFFFFF"/>
                </a:solidFill>
                <a:highlight>
                  <a:srgbClr val="FD9A94">
                    <a:alpha val="100000"/>
                  </a:srgbClr>
                </a:highlight>
                <a:latin typeface="Poppins, SimHei, STHeiti, &quot;LiHei Pro Medium&quot;"/>
              </a:rPr>
              <a:t>1</a:t>
            </a:r>
            <a:endParaRPr lang="en-US" sz="1100"/>
          </a:p>
        </p:txBody>
      </p:sp>
      <p:sp>
        <p:nvSpPr>
          <p:cNvPr id="25" name="TextBox 25"/>
          <p:cNvSpPr txBox="1"/>
          <p:nvPr/>
        </p:nvSpPr>
        <p:spPr>
          <a:xfrm>
            <a:off x="2603500" y="3949700"/>
            <a:ext cx="381000" cy="381000"/>
          </a:xfrm>
          <a:prstGeom prst="roundRect">
            <a:avLst>
              <a:gd name="adj" fmla="val 50000"/>
            </a:avLst>
          </a:prstGeom>
          <a:solidFill>
            <a:srgbClr val="FD9A94"/>
          </a:solidFill>
        </p:spPr>
        <p:txBody>
          <a:bodyPr lIns="0" tIns="0" rIns="0" bIns="0" rtlCol="0" anchor="ctr"/>
          <a:lstStyle/>
          <a:p>
            <a:pPr indent="0" algn="ctr">
              <a:lnSpc>
                <a:spcPct val="100000"/>
              </a:lnSpc>
              <a:defRPr/>
            </a:pPr>
            <a:r>
              <a:rPr lang="en-US" sz="1400" b="1">
                <a:solidFill>
                  <a:srgbClr val="FFFFFF"/>
                </a:solidFill>
                <a:highlight>
                  <a:srgbClr val="FD9A94">
                    <a:alpha val="100000"/>
                  </a:srgbClr>
                </a:highlight>
                <a:latin typeface="Poppins, SimHei, STHeiti, &quot;LiHei Pro Medium&quot;"/>
              </a:rPr>
              <a:t>2</a:t>
            </a:r>
            <a:endParaRPr lang="en-US" sz="1100"/>
          </a:p>
        </p:txBody>
      </p:sp>
      <p:sp>
        <p:nvSpPr>
          <p:cNvPr id="26" name="TextBox 26"/>
          <p:cNvSpPr txBox="1"/>
          <p:nvPr/>
        </p:nvSpPr>
        <p:spPr>
          <a:xfrm>
            <a:off x="4165600" y="3949700"/>
            <a:ext cx="381000" cy="381000"/>
          </a:xfrm>
          <a:prstGeom prst="roundRect">
            <a:avLst>
              <a:gd name="adj" fmla="val 50000"/>
            </a:avLst>
          </a:prstGeom>
          <a:solidFill>
            <a:srgbClr val="FD9A94"/>
          </a:solidFill>
        </p:spPr>
        <p:txBody>
          <a:bodyPr lIns="0" tIns="0" rIns="0" bIns="0" rtlCol="0" anchor="ctr"/>
          <a:lstStyle/>
          <a:p>
            <a:pPr indent="0" algn="ctr">
              <a:lnSpc>
                <a:spcPct val="100000"/>
              </a:lnSpc>
              <a:defRPr/>
            </a:pPr>
            <a:r>
              <a:rPr lang="en-US" sz="1400" b="1">
                <a:solidFill>
                  <a:srgbClr val="FFFFFF"/>
                </a:solidFill>
                <a:highlight>
                  <a:srgbClr val="FD9A94">
                    <a:alpha val="100000"/>
                  </a:srgbClr>
                </a:highlight>
                <a:latin typeface="Poppins, SimHei, STHeiti, &quot;LiHei Pro Medium&quot;"/>
              </a:rPr>
              <a:t>3</a:t>
            </a:r>
            <a:endParaRPr lang="en-US" sz="1100"/>
          </a:p>
        </p:txBody>
      </p:sp>
      <p:sp>
        <p:nvSpPr>
          <p:cNvPr id="27" name="TextBox 27"/>
          <p:cNvSpPr txBox="1"/>
          <p:nvPr/>
        </p:nvSpPr>
        <p:spPr>
          <a:xfrm>
            <a:off x="5727700" y="3949700"/>
            <a:ext cx="381000" cy="381000"/>
          </a:xfrm>
          <a:prstGeom prst="roundRect">
            <a:avLst>
              <a:gd name="adj" fmla="val 50000"/>
            </a:avLst>
          </a:prstGeom>
          <a:solidFill>
            <a:srgbClr val="FD9A94"/>
          </a:solidFill>
        </p:spPr>
        <p:txBody>
          <a:bodyPr lIns="0" tIns="0" rIns="0" bIns="0" rtlCol="0" anchor="ctr"/>
          <a:lstStyle/>
          <a:p>
            <a:pPr indent="0" algn="ctr">
              <a:lnSpc>
                <a:spcPct val="100000"/>
              </a:lnSpc>
              <a:defRPr/>
            </a:pPr>
            <a:r>
              <a:rPr lang="en-US" sz="1400" b="1">
                <a:solidFill>
                  <a:srgbClr val="FFFFFF"/>
                </a:solidFill>
                <a:highlight>
                  <a:srgbClr val="FD9A94">
                    <a:alpha val="100000"/>
                  </a:srgbClr>
                </a:highlight>
                <a:latin typeface="Poppins, SimHei, STHeiti, &quot;LiHei Pro Medium&quot;"/>
              </a:rPr>
              <a:t>4</a:t>
            </a:r>
            <a:endParaRPr lang="en-US" sz="1100"/>
          </a:p>
        </p:txBody>
      </p:sp>
      <p:sp>
        <p:nvSpPr>
          <p:cNvPr id="28" name="TextBox 28"/>
          <p:cNvSpPr txBox="1"/>
          <p:nvPr/>
        </p:nvSpPr>
        <p:spPr>
          <a:xfrm>
            <a:off x="7289800" y="3949700"/>
            <a:ext cx="381000" cy="381000"/>
          </a:xfrm>
          <a:prstGeom prst="roundRect">
            <a:avLst>
              <a:gd name="adj" fmla="val 50000"/>
            </a:avLst>
          </a:prstGeom>
          <a:solidFill>
            <a:srgbClr val="FD9A94"/>
          </a:solidFill>
        </p:spPr>
        <p:txBody>
          <a:bodyPr lIns="0" tIns="0" rIns="0" bIns="0" rtlCol="0" anchor="ctr"/>
          <a:lstStyle/>
          <a:p>
            <a:pPr indent="0" algn="ctr">
              <a:lnSpc>
                <a:spcPct val="100000"/>
              </a:lnSpc>
              <a:defRPr/>
            </a:pPr>
            <a:r>
              <a:rPr lang="en-US" sz="1400" b="1">
                <a:solidFill>
                  <a:srgbClr val="FFFFFF"/>
                </a:solidFill>
                <a:highlight>
                  <a:srgbClr val="FD9A94">
                    <a:alpha val="100000"/>
                  </a:srgbClr>
                </a:highlight>
                <a:latin typeface="Poppins, SimHei, STHeiti, &quot;LiHei Pro Medium&quot;"/>
              </a:rPr>
              <a:t>5</a:t>
            </a:r>
            <a:endParaRPr lang="en-US" sz="1100"/>
          </a:p>
        </p:txBody>
      </p:sp>
      <p:sp>
        <p:nvSpPr>
          <p:cNvPr id="29" name="TextBox 29"/>
          <p:cNvSpPr txBox="1"/>
          <p:nvPr/>
        </p:nvSpPr>
        <p:spPr>
          <a:xfrm>
            <a:off x="8851900" y="3949700"/>
            <a:ext cx="381000" cy="381000"/>
          </a:xfrm>
          <a:prstGeom prst="roundRect">
            <a:avLst>
              <a:gd name="adj" fmla="val 50000"/>
            </a:avLst>
          </a:prstGeom>
          <a:solidFill>
            <a:srgbClr val="FD9A94"/>
          </a:solidFill>
        </p:spPr>
        <p:txBody>
          <a:bodyPr lIns="0" tIns="0" rIns="0" bIns="0" rtlCol="0" anchor="ctr"/>
          <a:lstStyle/>
          <a:p>
            <a:pPr indent="0" algn="ctr">
              <a:lnSpc>
                <a:spcPct val="100000"/>
              </a:lnSpc>
              <a:defRPr/>
            </a:pPr>
            <a:r>
              <a:rPr lang="en-US" sz="1400" b="1">
                <a:solidFill>
                  <a:srgbClr val="FFFFFF"/>
                </a:solidFill>
                <a:highlight>
                  <a:srgbClr val="FD9A94">
                    <a:alpha val="100000"/>
                  </a:srgbClr>
                </a:highlight>
                <a:latin typeface="Poppins, SimHei, STHeiti, &quot;LiHei Pro Medium&quot;"/>
              </a:rPr>
              <a:t>6</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latin typeface="苹方-简"/>
              </a:rPr>
              <a:t>The Introduction</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000000"/>
                </a:solidFill>
                <a:latin typeface="苹方-简"/>
              </a:rPr>
              <a:t>Section 1</a:t>
            </a:r>
            <a:endParaRPr lang="en-US"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1"/>
          <a:srcRect/>
          <a:stretch>
            <a:fillRect/>
          </a:stretch>
        </p:blipFill>
        <p:spPr>
          <a:xfrm>
            <a:off x="5410200" y="1016000"/>
            <a:ext cx="3810000" cy="3810000"/>
          </a:xfrm>
          <a:prstGeom prst="roundRect">
            <a:avLst>
              <a:gd name="adj" fmla="val 6000"/>
            </a:avLst>
          </a:prstGeom>
        </p:spPr>
      </p:pic>
      <p:sp>
        <p:nvSpPr>
          <p:cNvPr id="4" name="AutoShape 4"/>
          <p:cNvSpPr/>
          <p:nvPr/>
        </p:nvSpPr>
        <p:spPr>
          <a:xfrm>
            <a:off x="1016000" y="2120900"/>
            <a:ext cx="3810000" cy="1930400"/>
          </a:xfrm>
          <a:prstGeom prst="rect">
            <a:avLst/>
          </a:prstGeom>
          <a:solidFill>
            <a:srgbClr val="000000">
              <a:alpha val="0"/>
            </a:srgbClr>
          </a:solidFill>
        </p:spPr>
      </p:sp>
      <p:sp>
        <p:nvSpPr>
          <p:cNvPr id="5" name="AutoShape 5"/>
          <p:cNvSpPr/>
          <p:nvPr/>
        </p:nvSpPr>
        <p:spPr>
          <a:xfrm>
            <a:off x="5410200" y="1016000"/>
            <a:ext cx="3810000" cy="3810000"/>
          </a:xfrm>
          <a:prstGeom prst="rect">
            <a:avLst/>
          </a:prstGeom>
          <a:solidFill>
            <a:srgbClr val="000000">
              <a:alpha val="0"/>
            </a:srgbClr>
          </a:solidFill>
        </p:spPr>
      </p:sp>
      <p:sp>
        <p:nvSpPr>
          <p:cNvPr id="6" name="AutoShape 6"/>
          <p:cNvSpPr/>
          <p:nvPr/>
        </p:nvSpPr>
        <p:spPr>
          <a:xfrm>
            <a:off x="1016000" y="2095500"/>
            <a:ext cx="635000" cy="25400"/>
          </a:xfrm>
          <a:prstGeom prst="rect">
            <a:avLst/>
          </a:prstGeom>
          <a:solidFill>
            <a:srgbClr val="000000"/>
          </a:solidFill>
        </p:spPr>
      </p:sp>
      <p:sp>
        <p:nvSpPr>
          <p:cNvPr id="7" name="TextBox 7"/>
          <p:cNvSpPr txBox="1"/>
          <p:nvPr/>
        </p:nvSpPr>
        <p:spPr>
          <a:xfrm>
            <a:off x="1016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Case Studies or Pilot Program Results</a:t>
            </a:r>
            <a:endParaRPr lang="en-US" sz="1100"/>
          </a:p>
        </p:txBody>
      </p:sp>
      <p:sp>
        <p:nvSpPr>
          <p:cNvPr id="8" name="TextBox 8"/>
          <p:cNvSpPr txBox="1"/>
          <p:nvPr/>
        </p:nvSpPr>
        <p:spPr>
          <a:xfrm>
            <a:off x="1016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Demonstrated Impact and Value</a:t>
            </a:r>
            <a:endParaRPr lang="en-US" sz="1100"/>
          </a:p>
        </p:txBody>
      </p:sp>
      <p:sp>
        <p:nvSpPr>
          <p:cNvPr id="9" name="TextBox 9"/>
          <p:cNvSpPr txBox="1"/>
          <p:nvPr/>
        </p:nvSpPr>
        <p:spPr>
          <a:xfrm>
            <a:off x="1016000" y="27686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Significant carbon reduction achieved</a:t>
            </a:r>
            <a:endParaRPr lang="en-US" sz="1100"/>
          </a:p>
        </p:txBody>
      </p:sp>
      <p:sp>
        <p:nvSpPr>
          <p:cNvPr id="10" name="TextBox 10"/>
          <p:cNvSpPr txBox="1"/>
          <p:nvPr/>
        </p:nvSpPr>
        <p:spPr>
          <a:xfrm>
            <a:off x="1016000" y="2984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Pilot programs validate technology effectiveness</a:t>
            </a:r>
            <a:endParaRPr lang="en-US" sz="1100"/>
          </a:p>
        </p:txBody>
      </p:sp>
      <p:sp>
        <p:nvSpPr>
          <p:cNvPr id="11" name="TextBox 11"/>
          <p:cNvSpPr txBox="1"/>
          <p:nvPr/>
        </p:nvSpPr>
        <p:spPr>
          <a:xfrm>
            <a:off x="1016000" y="3200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Economic benefits enhance client engagement</a:t>
            </a:r>
            <a:endParaRPr lang="en-US" sz="1100"/>
          </a:p>
        </p:txBody>
      </p:sp>
      <p:sp>
        <p:nvSpPr>
          <p:cNvPr id="12" name="TextBox 12"/>
          <p:cNvSpPr txBox="1"/>
          <p:nvPr/>
        </p:nvSpPr>
        <p:spPr>
          <a:xfrm>
            <a:off x="1016000" y="3416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Diverse industry applications showcased</a:t>
            </a:r>
            <a:endParaRPr lang="en-US" sz="1100"/>
          </a:p>
        </p:txBody>
      </p:sp>
      <p:sp>
        <p:nvSpPr>
          <p:cNvPr id="13" name="TextBox 13"/>
          <p:cNvSpPr txBox="1"/>
          <p:nvPr/>
        </p:nvSpPr>
        <p:spPr>
          <a:xfrm>
            <a:off x="1016000" y="3619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Strong investor interest generated</a:t>
            </a:r>
            <a:endParaRPr lang="en-US" sz="1100"/>
          </a:p>
        </p:txBody>
      </p:sp>
      <p:sp>
        <p:nvSpPr>
          <p:cNvPr id="14" name="TextBox 14"/>
          <p:cNvSpPr txBox="1"/>
          <p:nvPr/>
        </p:nvSpPr>
        <p:spPr>
          <a:xfrm>
            <a:off x="1016000" y="3835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Sustainable practices promoted across sectors</a:t>
            </a:r>
            <a:endParaRPr lang="en-US"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latin typeface="苹方-简"/>
              </a:rPr>
              <a:t>The Business Model</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000000"/>
                </a:solidFill>
                <a:latin typeface="苹方-简"/>
              </a:rPr>
              <a:t>Section 6</a:t>
            </a:r>
            <a:endParaRPr lang="en-US"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3000" r="3000"/>
          <a:stretch>
            <a:fillRect/>
          </a:stretch>
        </p:blipFill>
        <p:spPr>
          <a:xfrm>
            <a:off x="0" y="0"/>
            <a:ext cx="10388600" cy="6121400"/>
          </a:xfrm>
          <a:prstGeom prst="rect">
            <a:avLst/>
          </a:prstGeom>
        </p:spPr>
      </p:pic>
      <p:sp>
        <p:nvSpPr>
          <p:cNvPr id="3" name="AutoShape 3"/>
          <p:cNvSpPr/>
          <p:nvPr/>
        </p:nvSpPr>
        <p:spPr>
          <a:xfrm>
            <a:off x="0" y="0"/>
            <a:ext cx="10388600" cy="6121400"/>
          </a:xfrm>
          <a:prstGeom prst="rect">
            <a:avLst/>
          </a:prstGeom>
          <a:solidFill>
            <a:srgbClr val="000000">
              <a:alpha val="0"/>
            </a:srgbClr>
          </a:solidFill>
        </p:spPr>
      </p:sp>
      <p:sp>
        <p:nvSpPr>
          <p:cNvPr id="4" name="AutoShape 4"/>
          <p:cNvSpPr/>
          <p:nvPr/>
        </p:nvSpPr>
        <p:spPr>
          <a:xfrm>
            <a:off x="762000" y="1435100"/>
            <a:ext cx="2743200" cy="3911600"/>
          </a:xfrm>
          <a:prstGeom prst="roundRect">
            <a:avLst>
              <a:gd name="adj" fmla="val 3703"/>
            </a:avLst>
          </a:prstGeom>
          <a:solidFill>
            <a:srgbClr val="000000">
              <a:alpha val="0"/>
            </a:srgbClr>
          </a:solidFill>
        </p:spPr>
      </p:sp>
      <p:sp>
        <p:nvSpPr>
          <p:cNvPr id="5" name="AutoShape 5"/>
          <p:cNvSpPr/>
          <p:nvPr/>
        </p:nvSpPr>
        <p:spPr>
          <a:xfrm>
            <a:off x="3810000" y="1435100"/>
            <a:ext cx="2743200" cy="3911600"/>
          </a:xfrm>
          <a:prstGeom prst="roundRect">
            <a:avLst>
              <a:gd name="adj" fmla="val 3703"/>
            </a:avLst>
          </a:prstGeom>
          <a:solidFill>
            <a:srgbClr val="000000">
              <a:alpha val="0"/>
            </a:srgbClr>
          </a:solidFill>
        </p:spPr>
      </p:sp>
      <p:sp>
        <p:nvSpPr>
          <p:cNvPr id="6" name="AutoShape 6"/>
          <p:cNvSpPr/>
          <p:nvPr/>
        </p:nvSpPr>
        <p:spPr>
          <a:xfrm>
            <a:off x="6870700" y="1435100"/>
            <a:ext cx="2743200" cy="3911600"/>
          </a:xfrm>
          <a:prstGeom prst="roundRect">
            <a:avLst>
              <a:gd name="adj" fmla="val 3703"/>
            </a:avLst>
          </a:prstGeom>
          <a:solidFill>
            <a:srgbClr val="000000">
              <a:alpha val="0"/>
            </a:srgbClr>
          </a:solidFill>
        </p:spPr>
      </p:sp>
      <p:sp>
        <p:nvSpPr>
          <p:cNvPr id="7" name="AutoShape 7"/>
          <p:cNvSpPr/>
          <p:nvPr/>
        </p:nvSpPr>
        <p:spPr>
          <a:xfrm>
            <a:off x="762000" y="5486400"/>
            <a:ext cx="2743200" cy="0"/>
          </a:xfrm>
          <a:prstGeom prst="rect">
            <a:avLst/>
          </a:prstGeom>
          <a:solidFill>
            <a:srgbClr val="000000"/>
          </a:solidFill>
        </p:spPr>
      </p:sp>
      <p:sp>
        <p:nvSpPr>
          <p:cNvPr id="8" name="AutoShape 8"/>
          <p:cNvSpPr/>
          <p:nvPr/>
        </p:nvSpPr>
        <p:spPr>
          <a:xfrm>
            <a:off x="3810000" y="5486400"/>
            <a:ext cx="2743200" cy="0"/>
          </a:xfrm>
          <a:prstGeom prst="rect">
            <a:avLst/>
          </a:prstGeom>
          <a:solidFill>
            <a:srgbClr val="000000"/>
          </a:solidFill>
        </p:spPr>
      </p:sp>
      <p:sp>
        <p:nvSpPr>
          <p:cNvPr id="9" name="AutoShape 9"/>
          <p:cNvSpPr/>
          <p:nvPr/>
        </p:nvSpPr>
        <p:spPr>
          <a:xfrm>
            <a:off x="6870700" y="5486400"/>
            <a:ext cx="2743200" cy="0"/>
          </a:xfrm>
          <a:prstGeom prst="rect">
            <a:avLst/>
          </a:prstGeom>
          <a:solidFill>
            <a:srgbClr val="000000"/>
          </a:solidFill>
        </p:spPr>
      </p:sp>
      <p:pic>
        <p:nvPicPr>
          <p:cNvPr id="10" name="Picture 10"/>
          <p:cNvPicPr>
            <a:picLocks noChangeAspect="1"/>
          </p:cNvPicPr>
          <p:nvPr/>
        </p:nvPicPr>
        <p:blipFill>
          <a:blip r:embed="rId2"/>
          <a:srcRect t="1000" b="1000"/>
          <a:stretch>
            <a:fillRect/>
          </a:stretch>
        </p:blipFill>
        <p:spPr>
          <a:xfrm>
            <a:off x="762000" y="1435100"/>
            <a:ext cx="2743200" cy="1536700"/>
          </a:xfrm>
          <a:prstGeom prst="roundRect">
            <a:avLst>
              <a:gd name="adj" fmla="val 6611"/>
            </a:avLst>
          </a:prstGeom>
        </p:spPr>
      </p:pic>
      <p:pic>
        <p:nvPicPr>
          <p:cNvPr id="11" name="Picture 11"/>
          <p:cNvPicPr>
            <a:picLocks noChangeAspect="1"/>
          </p:cNvPicPr>
          <p:nvPr/>
        </p:nvPicPr>
        <p:blipFill>
          <a:blip r:embed="rId3"/>
          <a:srcRect t="1000" b="1000"/>
          <a:stretch>
            <a:fillRect/>
          </a:stretch>
        </p:blipFill>
        <p:spPr>
          <a:xfrm>
            <a:off x="3810000" y="1435100"/>
            <a:ext cx="2743200" cy="1536700"/>
          </a:xfrm>
          <a:prstGeom prst="roundRect">
            <a:avLst>
              <a:gd name="adj" fmla="val 6611"/>
            </a:avLst>
          </a:prstGeom>
        </p:spPr>
      </p:pic>
      <p:pic>
        <p:nvPicPr>
          <p:cNvPr id="12" name="Picture 12"/>
          <p:cNvPicPr>
            <a:picLocks noChangeAspect="1"/>
          </p:cNvPicPr>
          <p:nvPr/>
        </p:nvPicPr>
        <p:blipFill>
          <a:blip r:embed="rId4"/>
          <a:srcRect t="1000" b="1000"/>
          <a:stretch>
            <a:fillRect/>
          </a:stretch>
        </p:blipFill>
        <p:spPr>
          <a:xfrm>
            <a:off x="6870700" y="14351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Revenue Streams</a:t>
            </a:r>
            <a:endParaRPr lang="en-US" sz="1100"/>
          </a:p>
        </p:txBody>
      </p:sp>
      <p:sp>
        <p:nvSpPr>
          <p:cNvPr id="14" name="TextBox 14"/>
          <p:cNvSpPr txBox="1"/>
          <p:nvPr/>
        </p:nvSpPr>
        <p:spPr>
          <a:xfrm>
            <a:off x="762000" y="3187700"/>
            <a:ext cx="2743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Diverse Product Offerings</a:t>
            </a:r>
            <a:endParaRPr lang="en-US" sz="1100"/>
          </a:p>
        </p:txBody>
      </p:sp>
      <p:sp>
        <p:nvSpPr>
          <p:cNvPr id="15" name="TextBox 15"/>
          <p:cNvSpPr txBox="1"/>
          <p:nvPr/>
        </p:nvSpPr>
        <p:spPr>
          <a:xfrm>
            <a:off x="3810000" y="3187700"/>
            <a:ext cx="27432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Recurring Revenue Model</a:t>
            </a:r>
            <a:endParaRPr lang="en-US" sz="1100"/>
          </a:p>
        </p:txBody>
      </p:sp>
      <p:sp>
        <p:nvSpPr>
          <p:cNvPr id="16" name="TextBox 16"/>
          <p:cNvSpPr txBox="1"/>
          <p:nvPr/>
        </p:nvSpPr>
        <p:spPr>
          <a:xfrm>
            <a:off x="6870700" y="31877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Strategic Licensing Opportunities</a:t>
            </a:r>
            <a:endParaRPr lang="en-US" sz="1100"/>
          </a:p>
        </p:txBody>
      </p:sp>
      <p:sp>
        <p:nvSpPr>
          <p:cNvPr id="17" name="TextBox 17"/>
          <p:cNvSpPr txBox="1"/>
          <p:nvPr/>
        </p:nvSpPr>
        <p:spPr>
          <a:xfrm>
            <a:off x="762000" y="35941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EcoTech Solutions will leverage a range of innovative environmental technologies, ensuring that our product sales cater to various industries, enhancing market penetration and revenue generation.</a:t>
            </a:r>
            <a:endParaRPr lang="en-US" sz="1100"/>
          </a:p>
        </p:txBody>
      </p:sp>
      <p:sp>
        <p:nvSpPr>
          <p:cNvPr id="18" name="TextBox 18"/>
          <p:cNvSpPr txBox="1"/>
          <p:nvPr/>
        </p:nvSpPr>
        <p:spPr>
          <a:xfrm>
            <a:off x="3810000" y="35941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The subscription services will provide clients with ongoing support and monitoring, creating a stable and predictable income stream while fostering long-term client relationships and loyalty.</a:t>
            </a:r>
            <a:endParaRPr lang="en-US" sz="1100"/>
          </a:p>
        </p:txBody>
      </p:sp>
      <p:sp>
        <p:nvSpPr>
          <p:cNvPr id="19" name="TextBox 19"/>
          <p:cNvSpPr txBox="1"/>
          <p:nvPr/>
        </p:nvSpPr>
        <p:spPr>
          <a:xfrm>
            <a:off x="6870700" y="3860800"/>
            <a:ext cx="27432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By entering licensing agreements, EcoTech Solutions can expand its market reach without incurring additional manufacturing costs, generating consistent revenue through fees from partners utilizing our proprietary technology.</a:t>
            </a:r>
            <a:endParaRPr lang="en-US" sz="11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000000">
              <a:alpha val="0"/>
            </a:srgbClr>
          </a:solidFill>
        </p:spPr>
      </p:sp>
      <p:pic>
        <p:nvPicPr>
          <p:cNvPr id="3" name="Picture 3"/>
          <p:cNvPicPr>
            <a:picLocks noChangeAspect="1"/>
          </p:cNvPicPr>
          <p:nvPr/>
        </p:nvPicPr>
        <p:blipFill>
          <a:blip r:embed="rId1"/>
          <a:srcRect/>
          <a:stretch>
            <a:fillRect/>
          </a:stretch>
        </p:blipFill>
        <p:spPr>
          <a:xfrm>
            <a:off x="1016000" y="1016000"/>
            <a:ext cx="3810000" cy="3810000"/>
          </a:xfrm>
          <a:prstGeom prst="roundRect">
            <a:avLst>
              <a:gd name="adj" fmla="val 6000"/>
            </a:avLst>
          </a:prstGeom>
        </p:spPr>
      </p:pic>
      <p:sp>
        <p:nvSpPr>
          <p:cNvPr id="4" name="AutoShape 4"/>
          <p:cNvSpPr/>
          <p:nvPr/>
        </p:nvSpPr>
        <p:spPr>
          <a:xfrm>
            <a:off x="5410200" y="1943100"/>
            <a:ext cx="3810000" cy="1435100"/>
          </a:xfrm>
          <a:prstGeom prst="rect">
            <a:avLst/>
          </a:prstGeom>
          <a:solidFill>
            <a:srgbClr val="000000">
              <a:alpha val="0"/>
            </a:srgbClr>
          </a:solidFill>
        </p:spPr>
      </p:sp>
      <p:sp>
        <p:nvSpPr>
          <p:cNvPr id="5" name="AutoShape 5"/>
          <p:cNvSpPr/>
          <p:nvPr/>
        </p:nvSpPr>
        <p:spPr>
          <a:xfrm>
            <a:off x="1016000" y="1016000"/>
            <a:ext cx="3810000" cy="3810000"/>
          </a:xfrm>
          <a:prstGeom prst="rect">
            <a:avLst/>
          </a:prstGeom>
          <a:solidFill>
            <a:srgbClr val="000000">
              <a:alpha val="0"/>
            </a:srgbClr>
          </a:solidFill>
        </p:spPr>
      </p:sp>
      <p:sp>
        <p:nvSpPr>
          <p:cNvPr id="6" name="AutoShape 6"/>
          <p:cNvSpPr/>
          <p:nvPr/>
        </p:nvSpPr>
        <p:spPr>
          <a:xfrm>
            <a:off x="5410200" y="1790700"/>
            <a:ext cx="635000" cy="25400"/>
          </a:xfrm>
          <a:prstGeom prst="rect">
            <a:avLst/>
          </a:prstGeom>
          <a:solidFill>
            <a:srgbClr val="000000"/>
          </a:solidFill>
        </p:spPr>
      </p:sp>
      <p:sp>
        <p:nvSpPr>
          <p:cNvPr id="7" name="TextBox 7"/>
          <p:cNvSpPr txBox="1"/>
          <p:nvPr/>
        </p:nvSpPr>
        <p:spPr>
          <a:xfrm>
            <a:off x="5410200" y="1270000"/>
            <a:ext cx="38100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Pricing Strategy</a:t>
            </a:r>
            <a:endParaRPr lang="en-US" sz="1100"/>
          </a:p>
        </p:txBody>
      </p:sp>
      <p:sp>
        <p:nvSpPr>
          <p:cNvPr id="8" name="TextBox 8"/>
          <p:cNvSpPr txBox="1"/>
          <p:nvPr/>
        </p:nvSpPr>
        <p:spPr>
          <a:xfrm>
            <a:off x="5410200" y="19431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Strategic Value Communication</a:t>
            </a:r>
            <a:endParaRPr lang="en-US" sz="1100"/>
          </a:p>
        </p:txBody>
      </p:sp>
      <p:sp>
        <p:nvSpPr>
          <p:cNvPr id="9" name="TextBox 9"/>
          <p:cNvSpPr txBox="1"/>
          <p:nvPr/>
        </p:nvSpPr>
        <p:spPr>
          <a:xfrm>
            <a:off x="5410200" y="2311400"/>
            <a:ext cx="3810000" cy="1054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Emphasizing the unique environmental benefits and technological advancements of EcoTech Solutions' products will enhance perceived value, enabling the company to justify premium pricing while fostering customer loyalty and long-term relationships.</a:t>
            </a:r>
            <a:endParaRPr lang="en-US"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1"/>
          <a:srcRect l="20000" r="20000"/>
          <a:stretch>
            <a:fillRect/>
          </a:stretch>
        </p:blipFill>
        <p:spPr>
          <a:xfrm>
            <a:off x="1016000" y="1016000"/>
            <a:ext cx="3810000" cy="3810000"/>
          </a:xfrm>
          <a:prstGeom prst="roundRect">
            <a:avLst>
              <a:gd name="adj" fmla="val 6000"/>
            </a:avLst>
          </a:prstGeom>
        </p:spPr>
      </p:pic>
      <p:sp>
        <p:nvSpPr>
          <p:cNvPr id="4" name="AutoShape 4"/>
          <p:cNvSpPr/>
          <p:nvPr/>
        </p:nvSpPr>
        <p:spPr>
          <a:xfrm>
            <a:off x="5461000" y="1689100"/>
            <a:ext cx="3810000" cy="1930400"/>
          </a:xfrm>
          <a:prstGeom prst="rect">
            <a:avLst/>
          </a:prstGeom>
          <a:solidFill>
            <a:srgbClr val="000000">
              <a:alpha val="0"/>
            </a:srgbClr>
          </a:solidFill>
        </p:spPr>
      </p:sp>
      <p:sp>
        <p:nvSpPr>
          <p:cNvPr id="5" name="AutoShape 5"/>
          <p:cNvSpPr/>
          <p:nvPr/>
        </p:nvSpPr>
        <p:spPr>
          <a:xfrm>
            <a:off x="1016000" y="1016000"/>
            <a:ext cx="3810000" cy="3810000"/>
          </a:xfrm>
          <a:prstGeom prst="rect">
            <a:avLst/>
          </a:prstGeom>
          <a:solidFill>
            <a:srgbClr val="000000">
              <a:alpha val="0"/>
            </a:srgbClr>
          </a:solidFill>
        </p:spPr>
      </p:sp>
      <p:sp>
        <p:nvSpPr>
          <p:cNvPr id="6" name="AutoShape 6"/>
          <p:cNvSpPr/>
          <p:nvPr/>
        </p:nvSpPr>
        <p:spPr>
          <a:xfrm>
            <a:off x="5461000" y="1663700"/>
            <a:ext cx="635000" cy="25400"/>
          </a:xfrm>
          <a:prstGeom prst="rect">
            <a:avLst/>
          </a:prstGeom>
          <a:solidFill>
            <a:srgbClr val="000000"/>
          </a:solidFill>
        </p:spPr>
      </p:sp>
      <p:sp>
        <p:nvSpPr>
          <p:cNvPr id="7" name="TextBox 7"/>
          <p:cNvSpPr txBox="1"/>
          <p:nvPr/>
        </p:nvSpPr>
        <p:spPr>
          <a:xfrm>
            <a:off x="5461000" y="1016000"/>
            <a:ext cx="38100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Go-to-Market Strategy</a:t>
            </a:r>
            <a:endParaRPr lang="en-US" sz="1100"/>
          </a:p>
        </p:txBody>
      </p:sp>
      <p:sp>
        <p:nvSpPr>
          <p:cNvPr id="8" name="TextBox 8"/>
          <p:cNvSpPr txBox="1"/>
          <p:nvPr/>
        </p:nvSpPr>
        <p:spPr>
          <a:xfrm>
            <a:off x="5461000" y="19431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Comprehensive Market Engagement</a:t>
            </a:r>
            <a:endParaRPr lang="en-US" sz="1100"/>
          </a:p>
        </p:txBody>
      </p:sp>
      <p:sp>
        <p:nvSpPr>
          <p:cNvPr id="9" name="TextBox 9"/>
          <p:cNvSpPr txBox="1"/>
          <p:nvPr/>
        </p:nvSpPr>
        <p:spPr>
          <a:xfrm>
            <a:off x="5461000" y="23495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The Go-to-Market strategy will leverage targeted outreach to key decision-makers in industrial sectors, utilizing a blend of educational content, direct sales efforts, and strategic partnerships to drive adoption of EcoTech Solutions' innovative environmental technologies.</a:t>
            </a:r>
            <a:endParaRPr lang="en-US"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latin typeface="苹方-简"/>
              </a:rPr>
              <a:t>The Traction</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000000"/>
                </a:solidFill>
                <a:latin typeface="苹方-简"/>
              </a:rPr>
              <a:t>Section 7</a:t>
            </a:r>
            <a:endParaRPr lang="en-US" sz="1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3000" r="3000"/>
          <a:stretch>
            <a:fillRect/>
          </a:stretch>
        </p:blipFill>
        <p:spPr>
          <a:xfrm>
            <a:off x="0" y="0"/>
            <a:ext cx="10388600" cy="6121400"/>
          </a:xfrm>
          <a:prstGeom prst="rect">
            <a:avLst/>
          </a:prstGeom>
        </p:spPr>
      </p:pic>
      <p:sp>
        <p:nvSpPr>
          <p:cNvPr id="3" name="AutoShape 3"/>
          <p:cNvSpPr/>
          <p:nvPr/>
        </p:nvSpPr>
        <p:spPr>
          <a:xfrm>
            <a:off x="0" y="0"/>
            <a:ext cx="10388600" cy="6121400"/>
          </a:xfrm>
          <a:prstGeom prst="rect">
            <a:avLst/>
          </a:prstGeom>
          <a:solidFill>
            <a:srgbClr val="000000">
              <a:alpha val="0"/>
            </a:srgbClr>
          </a:solidFill>
        </p:spPr>
      </p:sp>
      <p:sp>
        <p:nvSpPr>
          <p:cNvPr id="4" name="AutoShape 4"/>
          <p:cNvSpPr/>
          <p:nvPr/>
        </p:nvSpPr>
        <p:spPr>
          <a:xfrm>
            <a:off x="762000" y="1435100"/>
            <a:ext cx="2743200" cy="3911600"/>
          </a:xfrm>
          <a:prstGeom prst="roundRect">
            <a:avLst>
              <a:gd name="adj" fmla="val 3703"/>
            </a:avLst>
          </a:prstGeom>
          <a:solidFill>
            <a:srgbClr val="000000">
              <a:alpha val="0"/>
            </a:srgbClr>
          </a:solidFill>
        </p:spPr>
      </p:sp>
      <p:sp>
        <p:nvSpPr>
          <p:cNvPr id="5" name="AutoShape 5"/>
          <p:cNvSpPr/>
          <p:nvPr/>
        </p:nvSpPr>
        <p:spPr>
          <a:xfrm>
            <a:off x="3810000" y="1435100"/>
            <a:ext cx="2743200" cy="3911600"/>
          </a:xfrm>
          <a:prstGeom prst="roundRect">
            <a:avLst>
              <a:gd name="adj" fmla="val 3703"/>
            </a:avLst>
          </a:prstGeom>
          <a:solidFill>
            <a:srgbClr val="000000">
              <a:alpha val="0"/>
            </a:srgbClr>
          </a:solidFill>
        </p:spPr>
      </p:sp>
      <p:sp>
        <p:nvSpPr>
          <p:cNvPr id="6" name="AutoShape 6"/>
          <p:cNvSpPr/>
          <p:nvPr/>
        </p:nvSpPr>
        <p:spPr>
          <a:xfrm>
            <a:off x="6870700" y="1435100"/>
            <a:ext cx="2743200" cy="3911600"/>
          </a:xfrm>
          <a:prstGeom prst="roundRect">
            <a:avLst>
              <a:gd name="adj" fmla="val 3703"/>
            </a:avLst>
          </a:prstGeom>
          <a:solidFill>
            <a:srgbClr val="000000">
              <a:alpha val="0"/>
            </a:srgbClr>
          </a:solidFill>
        </p:spPr>
      </p:sp>
      <p:sp>
        <p:nvSpPr>
          <p:cNvPr id="7" name="AutoShape 7"/>
          <p:cNvSpPr/>
          <p:nvPr/>
        </p:nvSpPr>
        <p:spPr>
          <a:xfrm>
            <a:off x="762000" y="5486400"/>
            <a:ext cx="2743200" cy="0"/>
          </a:xfrm>
          <a:prstGeom prst="rect">
            <a:avLst/>
          </a:prstGeom>
          <a:solidFill>
            <a:srgbClr val="000000"/>
          </a:solidFill>
        </p:spPr>
      </p:sp>
      <p:sp>
        <p:nvSpPr>
          <p:cNvPr id="8" name="AutoShape 8"/>
          <p:cNvSpPr/>
          <p:nvPr/>
        </p:nvSpPr>
        <p:spPr>
          <a:xfrm>
            <a:off x="3810000" y="5486400"/>
            <a:ext cx="2743200" cy="0"/>
          </a:xfrm>
          <a:prstGeom prst="rect">
            <a:avLst/>
          </a:prstGeom>
          <a:solidFill>
            <a:srgbClr val="000000"/>
          </a:solidFill>
        </p:spPr>
      </p:sp>
      <p:sp>
        <p:nvSpPr>
          <p:cNvPr id="9" name="AutoShape 9"/>
          <p:cNvSpPr/>
          <p:nvPr/>
        </p:nvSpPr>
        <p:spPr>
          <a:xfrm>
            <a:off x="6870700" y="5486400"/>
            <a:ext cx="2743200" cy="0"/>
          </a:xfrm>
          <a:prstGeom prst="rect">
            <a:avLst/>
          </a:prstGeom>
          <a:solidFill>
            <a:srgbClr val="000000"/>
          </a:solidFill>
        </p:spPr>
      </p:sp>
      <p:pic>
        <p:nvPicPr>
          <p:cNvPr id="10" name="Picture 10"/>
          <p:cNvPicPr>
            <a:picLocks noChangeAspect="1"/>
          </p:cNvPicPr>
          <p:nvPr/>
        </p:nvPicPr>
        <p:blipFill>
          <a:blip r:embed="rId2"/>
          <a:srcRect t="1000" b="1000"/>
          <a:stretch>
            <a:fillRect/>
          </a:stretch>
        </p:blipFill>
        <p:spPr>
          <a:xfrm>
            <a:off x="762000" y="1435100"/>
            <a:ext cx="2743200" cy="1536700"/>
          </a:xfrm>
          <a:prstGeom prst="roundRect">
            <a:avLst>
              <a:gd name="adj" fmla="val 6611"/>
            </a:avLst>
          </a:prstGeom>
        </p:spPr>
      </p:pic>
      <p:pic>
        <p:nvPicPr>
          <p:cNvPr id="11" name="Picture 11"/>
          <p:cNvPicPr>
            <a:picLocks noChangeAspect="1"/>
          </p:cNvPicPr>
          <p:nvPr/>
        </p:nvPicPr>
        <p:blipFill>
          <a:blip r:embed="rId3"/>
          <a:srcRect t="1000" b="1000"/>
          <a:stretch>
            <a:fillRect/>
          </a:stretch>
        </p:blipFill>
        <p:spPr>
          <a:xfrm>
            <a:off x="3810000" y="1435100"/>
            <a:ext cx="2743200" cy="1536700"/>
          </a:xfrm>
          <a:prstGeom prst="roundRect">
            <a:avLst>
              <a:gd name="adj" fmla="val 6611"/>
            </a:avLst>
          </a:prstGeom>
        </p:spPr>
      </p:pic>
      <p:pic>
        <p:nvPicPr>
          <p:cNvPr id="12" name="Picture 12"/>
          <p:cNvPicPr>
            <a:picLocks noChangeAspect="1"/>
          </p:cNvPicPr>
          <p:nvPr/>
        </p:nvPicPr>
        <p:blipFill>
          <a:blip r:embed="rId4"/>
          <a:srcRect t="1000" b="1000"/>
          <a:stretch>
            <a:fillRect/>
          </a:stretch>
        </p:blipFill>
        <p:spPr>
          <a:xfrm>
            <a:off x="6870700" y="14351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Key Milestones Achieved</a:t>
            </a:r>
            <a:endParaRPr lang="en-US" sz="1100"/>
          </a:p>
        </p:txBody>
      </p:sp>
      <p:sp>
        <p:nvSpPr>
          <p:cNvPr id="14" name="TextBox 14"/>
          <p:cNvSpPr txBox="1"/>
          <p:nvPr/>
        </p:nvSpPr>
        <p:spPr>
          <a:xfrm>
            <a:off x="762000" y="31877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Rapid Product Development</a:t>
            </a:r>
            <a:endParaRPr lang="en-US" sz="1100"/>
          </a:p>
        </p:txBody>
      </p:sp>
      <p:sp>
        <p:nvSpPr>
          <p:cNvPr id="15" name="TextBox 15"/>
          <p:cNvSpPr txBox="1"/>
          <p:nvPr/>
        </p:nvSpPr>
        <p:spPr>
          <a:xfrm>
            <a:off x="3810000" y="31877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Strategic Industry Collaborations</a:t>
            </a:r>
            <a:endParaRPr lang="en-US" sz="1100"/>
          </a:p>
        </p:txBody>
      </p:sp>
      <p:sp>
        <p:nvSpPr>
          <p:cNvPr id="16" name="TextBox 16"/>
          <p:cNvSpPr txBox="1"/>
          <p:nvPr/>
        </p:nvSpPr>
        <p:spPr>
          <a:xfrm>
            <a:off x="6870700" y="31877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Significant Funding Milestone</a:t>
            </a:r>
            <a:endParaRPr lang="en-US" sz="1100"/>
          </a:p>
        </p:txBody>
      </p:sp>
      <p:sp>
        <p:nvSpPr>
          <p:cNvPr id="17" name="TextBox 17"/>
          <p:cNvSpPr txBox="1"/>
          <p:nvPr/>
        </p:nvSpPr>
        <p:spPr>
          <a:xfrm>
            <a:off x="762000" y="3860800"/>
            <a:ext cx="27432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EcoTech Solutions achieved a remarkable product development timeline, launching the Carbon Capture Unit within 18 months, showcasing our commitment to innovation and market responsiveness.</a:t>
            </a:r>
            <a:endParaRPr lang="en-US" sz="1100"/>
          </a:p>
        </p:txBody>
      </p:sp>
      <p:sp>
        <p:nvSpPr>
          <p:cNvPr id="18" name="TextBox 18"/>
          <p:cNvSpPr txBox="1"/>
          <p:nvPr/>
        </p:nvSpPr>
        <p:spPr>
          <a:xfrm>
            <a:off x="3810000" y="38608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Establishing partnerships with leading firms has expanded our market reach, integrating our technology into existing operations and validating our solutions through collaborative efforts.</a:t>
            </a:r>
            <a:endParaRPr lang="en-US" sz="1100"/>
          </a:p>
        </p:txBody>
      </p:sp>
      <p:sp>
        <p:nvSpPr>
          <p:cNvPr id="19" name="TextBox 19"/>
          <p:cNvSpPr txBox="1"/>
          <p:nvPr/>
        </p:nvSpPr>
        <p:spPr>
          <a:xfrm>
            <a:off x="6870700" y="3860800"/>
            <a:ext cx="2743200" cy="1054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Successfully raising $1 million in seed funding within the first year highlights investor confidence in our business model, providing essential resources for growth and product enhancement.</a:t>
            </a:r>
            <a:endParaRPr lang="en-US" sz="1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8000" r="8000"/>
          <a:stretch>
            <a:fillRect/>
          </a:stretch>
        </p:blipFill>
        <p:spPr>
          <a:xfrm>
            <a:off x="0" y="0"/>
            <a:ext cx="10388600" cy="6870700"/>
          </a:xfrm>
          <a:prstGeom prst="rect">
            <a:avLst/>
          </a:prstGeom>
        </p:spPr>
      </p:pic>
      <p:sp>
        <p:nvSpPr>
          <p:cNvPr id="3" name="AutoShape 3"/>
          <p:cNvSpPr/>
          <p:nvPr/>
        </p:nvSpPr>
        <p:spPr>
          <a:xfrm>
            <a:off x="0" y="0"/>
            <a:ext cx="10388600" cy="6870700"/>
          </a:xfrm>
          <a:prstGeom prst="rect">
            <a:avLst/>
          </a:prstGeom>
          <a:solidFill>
            <a:srgbClr val="000000">
              <a:alpha val="0"/>
            </a:srgbClr>
          </a:solidFill>
        </p:spPr>
      </p:sp>
      <p:pic>
        <p:nvPicPr>
          <p:cNvPr id="4" name="Picture 4"/>
          <p:cNvPicPr>
            <a:picLocks noChangeAspect="1"/>
          </p:cNvPicPr>
          <p:nvPr/>
        </p:nvPicPr>
        <p:blipFill>
          <a:blip r:embed="rId2"/>
          <a:srcRect l="13000" r="13000"/>
          <a:stretch>
            <a:fillRect/>
          </a:stretch>
        </p:blipFill>
        <p:spPr>
          <a:xfrm>
            <a:off x="762000" y="1536700"/>
            <a:ext cx="2743200" cy="4559300"/>
          </a:xfrm>
          <a:prstGeom prst="roundRect">
            <a:avLst>
              <a:gd name="adj" fmla="val 9259"/>
            </a:avLst>
          </a:prstGeom>
        </p:spPr>
      </p:pic>
      <p:pic>
        <p:nvPicPr>
          <p:cNvPr id="5" name="Picture 5"/>
          <p:cNvPicPr>
            <a:picLocks noChangeAspect="1"/>
          </p:cNvPicPr>
          <p:nvPr/>
        </p:nvPicPr>
        <p:blipFill>
          <a:blip r:embed="rId3"/>
          <a:srcRect l="13000" r="13000"/>
          <a:stretch>
            <a:fillRect/>
          </a:stretch>
        </p:blipFill>
        <p:spPr>
          <a:xfrm>
            <a:off x="3810000" y="1536700"/>
            <a:ext cx="2743200" cy="4559300"/>
          </a:xfrm>
          <a:prstGeom prst="roundRect">
            <a:avLst>
              <a:gd name="adj" fmla="val 9259"/>
            </a:avLst>
          </a:prstGeom>
        </p:spPr>
      </p:pic>
      <p:pic>
        <p:nvPicPr>
          <p:cNvPr id="6" name="Picture 6"/>
          <p:cNvPicPr>
            <a:picLocks noChangeAspect="1"/>
          </p:cNvPicPr>
          <p:nvPr/>
        </p:nvPicPr>
        <p:blipFill>
          <a:blip r:embed="rId2"/>
          <a:srcRect l="13000" r="13000"/>
          <a:stretch>
            <a:fillRect/>
          </a:stretch>
        </p:blipFill>
        <p:spPr>
          <a:xfrm>
            <a:off x="6870700" y="1536700"/>
            <a:ext cx="2743200" cy="4559300"/>
          </a:xfrm>
          <a:prstGeom prst="roundRect">
            <a:avLst>
              <a:gd name="adj" fmla="val 9259"/>
            </a:avLst>
          </a:prstGeom>
        </p:spPr>
      </p:pic>
      <p:sp>
        <p:nvSpPr>
          <p:cNvPr id="7" name="AutoShape 7"/>
          <p:cNvSpPr/>
          <p:nvPr/>
        </p:nvSpPr>
        <p:spPr>
          <a:xfrm>
            <a:off x="762000" y="1739900"/>
            <a:ext cx="0" cy="711200"/>
          </a:xfrm>
          <a:prstGeom prst="rect">
            <a:avLst/>
          </a:prstGeom>
          <a:solidFill>
            <a:srgbClr val="000000"/>
          </a:solidFill>
        </p:spPr>
      </p:sp>
      <p:sp>
        <p:nvSpPr>
          <p:cNvPr id="8" name="AutoShape 8"/>
          <p:cNvSpPr/>
          <p:nvPr/>
        </p:nvSpPr>
        <p:spPr>
          <a:xfrm>
            <a:off x="762000" y="1536700"/>
            <a:ext cx="2743200" cy="4559300"/>
          </a:xfrm>
          <a:prstGeom prst="roundRect">
            <a:avLst>
              <a:gd name="adj" fmla="val 9259"/>
            </a:avLst>
          </a:prstGeom>
          <a:solidFill>
            <a:srgbClr val="000000">
              <a:alpha val="0"/>
            </a:srgbClr>
          </a:solidFill>
          <a:ln w="25400">
            <a:solidFill>
              <a:srgbClr val="FFBABA">
                <a:alpha val="29804"/>
              </a:srgbClr>
            </a:solidFill>
          </a:ln>
        </p:spPr>
      </p:sp>
      <p:sp>
        <p:nvSpPr>
          <p:cNvPr id="9" name="AutoShape 9"/>
          <p:cNvSpPr/>
          <p:nvPr/>
        </p:nvSpPr>
        <p:spPr>
          <a:xfrm>
            <a:off x="3810000" y="1739900"/>
            <a:ext cx="0" cy="711200"/>
          </a:xfrm>
          <a:prstGeom prst="rect">
            <a:avLst/>
          </a:prstGeom>
          <a:solidFill>
            <a:srgbClr val="000000"/>
          </a:solidFill>
        </p:spPr>
      </p:sp>
      <p:sp>
        <p:nvSpPr>
          <p:cNvPr id="10" name="AutoShape 10"/>
          <p:cNvSpPr/>
          <p:nvPr/>
        </p:nvSpPr>
        <p:spPr>
          <a:xfrm>
            <a:off x="3810000" y="1536700"/>
            <a:ext cx="2743200" cy="4559300"/>
          </a:xfrm>
          <a:prstGeom prst="roundRect">
            <a:avLst>
              <a:gd name="adj" fmla="val 9259"/>
            </a:avLst>
          </a:prstGeom>
          <a:solidFill>
            <a:srgbClr val="000000">
              <a:alpha val="0"/>
            </a:srgbClr>
          </a:solidFill>
          <a:ln w="25400">
            <a:solidFill>
              <a:srgbClr val="FF002D">
                <a:alpha val="20000"/>
              </a:srgbClr>
            </a:solidFill>
          </a:ln>
        </p:spPr>
      </p:sp>
      <p:sp>
        <p:nvSpPr>
          <p:cNvPr id="11" name="AutoShape 11"/>
          <p:cNvSpPr/>
          <p:nvPr/>
        </p:nvSpPr>
        <p:spPr>
          <a:xfrm>
            <a:off x="6870700" y="1739900"/>
            <a:ext cx="0" cy="711200"/>
          </a:xfrm>
          <a:prstGeom prst="rect">
            <a:avLst/>
          </a:prstGeom>
          <a:solidFill>
            <a:srgbClr val="000000"/>
          </a:solidFill>
        </p:spPr>
      </p:sp>
      <p:sp>
        <p:nvSpPr>
          <p:cNvPr id="12" name="AutoShape 12"/>
          <p:cNvSpPr/>
          <p:nvPr/>
        </p:nvSpPr>
        <p:spPr>
          <a:xfrm>
            <a:off x="6870700" y="1536700"/>
            <a:ext cx="2743200" cy="4559300"/>
          </a:xfrm>
          <a:prstGeom prst="roundRect">
            <a:avLst>
              <a:gd name="adj" fmla="val 9259"/>
            </a:avLst>
          </a:prstGeom>
          <a:solidFill>
            <a:srgbClr val="000000">
              <a:alpha val="0"/>
            </a:srgbClr>
          </a:solidFill>
          <a:ln w="25400">
            <a:solidFill>
              <a:srgbClr val="FFBABA">
                <a:alpha val="29804"/>
              </a:srgbClr>
            </a:solidFill>
          </a:ln>
        </p:spPr>
      </p:sp>
      <p:sp>
        <p:nvSpPr>
          <p:cNvPr id="13" name="TextBox 13"/>
          <p:cNvSpPr txBox="1"/>
          <p:nvPr/>
        </p:nvSpPr>
        <p:spPr>
          <a:xfrm>
            <a:off x="1092200" y="1866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EE788F"/>
                </a:solidFill>
                <a:latin typeface="苹方-简"/>
              </a:rPr>
              <a:t>01</a:t>
            </a:r>
            <a:endParaRPr lang="en-US" sz="1100"/>
          </a:p>
        </p:txBody>
      </p:sp>
      <p:sp>
        <p:nvSpPr>
          <p:cNvPr id="14" name="TextBox 14"/>
          <p:cNvSpPr txBox="1"/>
          <p:nvPr/>
        </p:nvSpPr>
        <p:spPr>
          <a:xfrm>
            <a:off x="4140200" y="1866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苹方-简"/>
              </a:rPr>
              <a:t>02</a:t>
            </a:r>
            <a:endParaRPr lang="en-US" sz="1100"/>
          </a:p>
        </p:txBody>
      </p:sp>
      <p:sp>
        <p:nvSpPr>
          <p:cNvPr id="15" name="TextBox 15"/>
          <p:cNvSpPr txBox="1"/>
          <p:nvPr/>
        </p:nvSpPr>
        <p:spPr>
          <a:xfrm>
            <a:off x="7200900" y="1866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EE788F"/>
                </a:solidFill>
                <a:latin typeface="苹方-简"/>
              </a:rPr>
              <a:t>03</a:t>
            </a:r>
            <a:endParaRPr lang="en-US" sz="1100"/>
          </a:p>
        </p:txBody>
      </p:sp>
      <p:sp>
        <p:nvSpPr>
          <p:cNvPr id="16" name="TextBox 16"/>
          <p:cNvSpPr txBox="1"/>
          <p:nvPr/>
        </p:nvSpPr>
        <p:spPr>
          <a:xfrm>
            <a:off x="762000" y="406400"/>
            <a:ext cx="8864600" cy="419100"/>
          </a:xfrm>
          <a:prstGeom prst="rect">
            <a:avLst/>
          </a:prstGeom>
          <a:solidFill>
            <a:srgbClr val="000000">
              <a:alpha val="0"/>
            </a:srgbClr>
          </a:solidFill>
        </p:spPr>
        <p:txBody>
          <a:bodyPr lIns="0" tIns="0" rIns="0" bIns="0" rtlCol="0" anchor="ctr"/>
          <a:lstStyle/>
          <a:p>
            <a:pPr indent="1016000" algn="l">
              <a:lnSpc>
                <a:spcPct val="100000"/>
              </a:lnSpc>
              <a:defRPr/>
            </a:pPr>
            <a:r>
              <a:rPr lang="en-US" sz="2800" b="1">
                <a:solidFill>
                  <a:srgbClr val="000000"/>
                </a:solidFill>
                <a:latin typeface="苹方-简"/>
              </a:rPr>
              <a:t>Customer Testimonials and Partnerships</a:t>
            </a:r>
            <a:endParaRPr lang="en-US" sz="1100"/>
          </a:p>
        </p:txBody>
      </p:sp>
      <p:sp>
        <p:nvSpPr>
          <p:cNvPr id="17" name="TextBox 17"/>
          <p:cNvSpPr txBox="1"/>
          <p:nvPr/>
        </p:nvSpPr>
        <p:spPr>
          <a:xfrm>
            <a:off x="1092200" y="3213100"/>
            <a:ext cx="2082800" cy="8128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D64864"/>
                </a:solidFill>
                <a:latin typeface="苹方-简"/>
              </a:rPr>
              <a:t>Customer Endorsements Highlight Success</a:t>
            </a:r>
            <a:endParaRPr lang="en-US" sz="1100"/>
          </a:p>
        </p:txBody>
      </p:sp>
      <p:sp>
        <p:nvSpPr>
          <p:cNvPr id="18" name="TextBox 18"/>
          <p:cNvSpPr txBox="1"/>
          <p:nvPr/>
        </p:nvSpPr>
        <p:spPr>
          <a:xfrm>
            <a:off x="4140200" y="3213100"/>
            <a:ext cx="2082800" cy="8128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苹方-简"/>
              </a:rPr>
              <a:t>Strategic Collaborations Enhance Credibility</a:t>
            </a:r>
            <a:endParaRPr lang="en-US" sz="1100"/>
          </a:p>
        </p:txBody>
      </p:sp>
      <p:sp>
        <p:nvSpPr>
          <p:cNvPr id="19" name="TextBox 19"/>
          <p:cNvSpPr txBox="1"/>
          <p:nvPr/>
        </p:nvSpPr>
        <p:spPr>
          <a:xfrm>
            <a:off x="7200900" y="3213100"/>
            <a:ext cx="2082800" cy="8128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D64864"/>
                </a:solidFill>
                <a:latin typeface="苹方-简"/>
              </a:rPr>
              <a:t>Market Validation Through Testimonials</a:t>
            </a:r>
            <a:endParaRPr lang="en-US" sz="1100"/>
          </a:p>
        </p:txBody>
      </p:sp>
      <p:sp>
        <p:nvSpPr>
          <p:cNvPr id="20" name="TextBox 20"/>
          <p:cNvSpPr txBox="1"/>
          <p:nvPr/>
        </p:nvSpPr>
        <p:spPr>
          <a:xfrm>
            <a:off x="1092200" y="41910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Real-world impact demonstrated</a:t>
            </a:r>
            <a:endParaRPr lang="en-US" sz="1100"/>
          </a:p>
        </p:txBody>
      </p:sp>
      <p:sp>
        <p:nvSpPr>
          <p:cNvPr id="21" name="TextBox 21"/>
          <p:cNvSpPr txBox="1"/>
          <p:nvPr/>
        </p:nvSpPr>
        <p:spPr>
          <a:xfrm>
            <a:off x="1092200" y="47752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Industry leaders validate solutions</a:t>
            </a:r>
            <a:endParaRPr lang="en-US" sz="1100"/>
          </a:p>
        </p:txBody>
      </p:sp>
      <p:sp>
        <p:nvSpPr>
          <p:cNvPr id="22" name="TextBox 22"/>
          <p:cNvSpPr txBox="1"/>
          <p:nvPr/>
        </p:nvSpPr>
        <p:spPr>
          <a:xfrm>
            <a:off x="1092200" y="53467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Positive outcomes drive investor confidence</a:t>
            </a:r>
            <a:endParaRPr lang="en-US" sz="1100"/>
          </a:p>
        </p:txBody>
      </p:sp>
      <p:sp>
        <p:nvSpPr>
          <p:cNvPr id="23" name="TextBox 23"/>
          <p:cNvSpPr txBox="1"/>
          <p:nvPr/>
        </p:nvSpPr>
        <p:spPr>
          <a:xfrm>
            <a:off x="4140200" y="41910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苹方-简"/>
              </a:rPr>
              <a:t>Partnerships with academic institutions</a:t>
            </a:r>
            <a:endParaRPr lang="en-US" sz="1100"/>
          </a:p>
        </p:txBody>
      </p:sp>
      <p:sp>
        <p:nvSpPr>
          <p:cNvPr id="24" name="TextBox 24"/>
          <p:cNvSpPr txBox="1"/>
          <p:nvPr/>
        </p:nvSpPr>
        <p:spPr>
          <a:xfrm>
            <a:off x="4140200" y="47752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苹方-简"/>
              </a:rPr>
              <a:t>Alliances with environmental organizations</a:t>
            </a:r>
            <a:endParaRPr lang="en-US" sz="1100"/>
          </a:p>
        </p:txBody>
      </p:sp>
      <p:sp>
        <p:nvSpPr>
          <p:cNvPr id="25" name="TextBox 25"/>
          <p:cNvSpPr txBox="1"/>
          <p:nvPr/>
        </p:nvSpPr>
        <p:spPr>
          <a:xfrm>
            <a:off x="4140200" y="53467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苹方-简"/>
              </a:rPr>
              <a:t>Technology integration with innovators</a:t>
            </a:r>
            <a:endParaRPr lang="en-US" sz="1100"/>
          </a:p>
        </p:txBody>
      </p:sp>
      <p:sp>
        <p:nvSpPr>
          <p:cNvPr id="26" name="TextBox 26"/>
          <p:cNvSpPr txBox="1"/>
          <p:nvPr/>
        </p:nvSpPr>
        <p:spPr>
          <a:xfrm>
            <a:off x="7200900" y="41910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Client satisfaction showcased</a:t>
            </a:r>
            <a:endParaRPr lang="en-US" sz="1100"/>
          </a:p>
        </p:txBody>
      </p:sp>
      <p:sp>
        <p:nvSpPr>
          <p:cNvPr id="27" name="TextBox 27"/>
          <p:cNvSpPr txBox="1"/>
          <p:nvPr/>
        </p:nvSpPr>
        <p:spPr>
          <a:xfrm>
            <a:off x="7200900" y="4775200"/>
            <a:ext cx="20828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Tangible benefits illustrated</a:t>
            </a:r>
            <a:endParaRPr lang="en-US" sz="1100"/>
          </a:p>
        </p:txBody>
      </p:sp>
      <p:sp>
        <p:nvSpPr>
          <p:cNvPr id="28" name="TextBox 28"/>
          <p:cNvSpPr txBox="1"/>
          <p:nvPr/>
        </p:nvSpPr>
        <p:spPr>
          <a:xfrm>
            <a:off x="7200900" y="5143500"/>
            <a:ext cx="2082800" cy="419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Success stories resonate with investors</a:t>
            </a:r>
            <a:endParaRPr lang="en-US" sz="1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7480300"/>
          </a:xfrm>
          <a:prstGeom prst="rect">
            <a:avLst/>
          </a:prstGeom>
          <a:solidFill>
            <a:srgbClr val="FFFFFF"/>
          </a:solidFill>
        </p:spPr>
      </p:sp>
      <p:pic>
        <p:nvPicPr>
          <p:cNvPr id="3" name="Picture 3"/>
          <p:cNvPicPr>
            <a:picLocks noChangeAspect="1"/>
          </p:cNvPicPr>
          <p:nvPr/>
        </p:nvPicPr>
        <p:blipFill>
          <a:blip r:embed="rId1"/>
          <a:srcRect l="9000" r="9000"/>
          <a:stretch>
            <a:fillRect/>
          </a:stretch>
        </p:blipFill>
        <p:spPr>
          <a:xfrm>
            <a:off x="0" y="0"/>
            <a:ext cx="3454400" cy="7480300"/>
          </a:xfrm>
          <a:prstGeom prst="rect">
            <a:avLst/>
          </a:prstGeom>
        </p:spPr>
      </p:pic>
      <p:sp>
        <p:nvSpPr>
          <p:cNvPr id="4" name="AutoShape 4"/>
          <p:cNvSpPr/>
          <p:nvPr/>
        </p:nvSpPr>
        <p:spPr>
          <a:xfrm>
            <a:off x="4064000" y="1765300"/>
            <a:ext cx="5829300" cy="1651000"/>
          </a:xfrm>
          <a:prstGeom prst="roundRect">
            <a:avLst>
              <a:gd name="adj" fmla="val 12307"/>
            </a:avLst>
          </a:prstGeom>
          <a:solidFill>
            <a:srgbClr val="FFF0F3"/>
          </a:solidFill>
          <a:ln w="12700">
            <a:solidFill>
              <a:srgbClr val="FEE1E3"/>
            </a:solidFill>
          </a:ln>
        </p:spPr>
      </p:sp>
      <p:sp>
        <p:nvSpPr>
          <p:cNvPr id="5" name="AutoShape 5"/>
          <p:cNvSpPr/>
          <p:nvPr/>
        </p:nvSpPr>
        <p:spPr>
          <a:xfrm>
            <a:off x="4064000" y="3619500"/>
            <a:ext cx="5829300" cy="1435100"/>
          </a:xfrm>
          <a:prstGeom prst="roundRect">
            <a:avLst>
              <a:gd name="adj" fmla="val 14159"/>
            </a:avLst>
          </a:prstGeom>
          <a:solidFill>
            <a:srgbClr val="FFF0F3"/>
          </a:solidFill>
          <a:ln w="12700">
            <a:solidFill>
              <a:srgbClr val="FEE1E3"/>
            </a:solidFill>
          </a:ln>
        </p:spPr>
      </p:sp>
      <p:sp>
        <p:nvSpPr>
          <p:cNvPr id="6" name="AutoShape 6"/>
          <p:cNvSpPr/>
          <p:nvPr/>
        </p:nvSpPr>
        <p:spPr>
          <a:xfrm>
            <a:off x="4064000" y="5270500"/>
            <a:ext cx="5829300" cy="1435100"/>
          </a:xfrm>
          <a:prstGeom prst="roundRect">
            <a:avLst>
              <a:gd name="adj" fmla="val 14159"/>
            </a:avLst>
          </a:prstGeom>
          <a:solidFill>
            <a:srgbClr val="FFF0F3"/>
          </a:solidFill>
          <a:ln w="12700">
            <a:solidFill>
              <a:srgbClr val="FEE1E3"/>
            </a:solidFill>
          </a:ln>
        </p:spPr>
      </p:sp>
      <p:sp>
        <p:nvSpPr>
          <p:cNvPr id="7" name="AutoShape 7"/>
          <p:cNvSpPr/>
          <p:nvPr/>
        </p:nvSpPr>
        <p:spPr>
          <a:xfrm>
            <a:off x="0" y="0"/>
            <a:ext cx="3454400" cy="7480300"/>
          </a:xfrm>
          <a:prstGeom prst="rect">
            <a:avLst/>
          </a:prstGeom>
          <a:solidFill>
            <a:srgbClr val="000000">
              <a:alpha val="0"/>
            </a:srgbClr>
          </a:solidFill>
        </p:spPr>
      </p:sp>
      <p:sp>
        <p:nvSpPr>
          <p:cNvPr id="8" name="AutoShape 8"/>
          <p:cNvSpPr/>
          <p:nvPr/>
        </p:nvSpPr>
        <p:spPr>
          <a:xfrm>
            <a:off x="4064000" y="1930400"/>
            <a:ext cx="0" cy="1308100"/>
          </a:xfrm>
          <a:prstGeom prst="rect">
            <a:avLst/>
          </a:prstGeom>
          <a:solidFill>
            <a:srgbClr val="FFFFFF"/>
          </a:solidFill>
        </p:spPr>
      </p:sp>
      <p:sp>
        <p:nvSpPr>
          <p:cNvPr id="9" name="AutoShape 9"/>
          <p:cNvSpPr/>
          <p:nvPr/>
        </p:nvSpPr>
        <p:spPr>
          <a:xfrm>
            <a:off x="4064000" y="3771900"/>
            <a:ext cx="0" cy="1130300"/>
          </a:xfrm>
          <a:prstGeom prst="rect">
            <a:avLst/>
          </a:prstGeom>
          <a:solidFill>
            <a:srgbClr val="FFFFFF"/>
          </a:solidFill>
        </p:spPr>
      </p:sp>
      <p:sp>
        <p:nvSpPr>
          <p:cNvPr id="10" name="AutoShape 10"/>
          <p:cNvSpPr/>
          <p:nvPr/>
        </p:nvSpPr>
        <p:spPr>
          <a:xfrm>
            <a:off x="4064000" y="5422900"/>
            <a:ext cx="0" cy="1130300"/>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064000" y="457200"/>
            <a:ext cx="58293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User Growth and Engagement Metrics</a:t>
            </a:r>
            <a:endParaRPr lang="en-US" sz="1100"/>
          </a:p>
        </p:txBody>
      </p:sp>
      <p:sp>
        <p:nvSpPr>
          <p:cNvPr id="13" name="TextBox 13"/>
          <p:cNvSpPr txBox="1"/>
          <p:nvPr/>
        </p:nvSpPr>
        <p:spPr>
          <a:xfrm>
            <a:off x="4279900" y="19812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User Acquisition Success</a:t>
            </a:r>
            <a:endParaRPr lang="en-US" sz="1100"/>
          </a:p>
        </p:txBody>
      </p:sp>
      <p:sp>
        <p:nvSpPr>
          <p:cNvPr id="14" name="TextBox 14"/>
          <p:cNvSpPr txBox="1"/>
          <p:nvPr/>
        </p:nvSpPr>
        <p:spPr>
          <a:xfrm>
            <a:off x="4279900" y="3835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High Customer Retention</a:t>
            </a:r>
            <a:endParaRPr lang="en-US" sz="1100"/>
          </a:p>
        </p:txBody>
      </p:sp>
      <p:sp>
        <p:nvSpPr>
          <p:cNvPr id="15" name="TextBox 15"/>
          <p:cNvSpPr txBox="1"/>
          <p:nvPr/>
        </p:nvSpPr>
        <p:spPr>
          <a:xfrm>
            <a:off x="4279900" y="5486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Increased User Engagement</a:t>
            </a:r>
            <a:endParaRPr lang="en-US" sz="1100"/>
          </a:p>
        </p:txBody>
      </p:sp>
      <p:sp>
        <p:nvSpPr>
          <p:cNvPr id="16" name="TextBox 16"/>
          <p:cNvSpPr txBox="1"/>
          <p:nvPr/>
        </p:nvSpPr>
        <p:spPr>
          <a:xfrm>
            <a:off x="4279900" y="2349500"/>
            <a:ext cx="5397500" cy="85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EcoTech Solutions achieved a 30% increase in user acquisition over the past year, driven by strategic partnerships and effective digital marketing campaigns, showcasing strong market interest in its innovative technologies.</a:t>
            </a:r>
            <a:endParaRPr lang="en-US" sz="1100"/>
          </a:p>
        </p:txBody>
      </p:sp>
      <p:sp>
        <p:nvSpPr>
          <p:cNvPr id="17" name="TextBox 17"/>
          <p:cNvSpPr txBox="1"/>
          <p:nvPr/>
        </p:nvSpPr>
        <p:spPr>
          <a:xfrm>
            <a:off x="4279900" y="4216400"/>
            <a:ext cx="5397500" cy="635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With an impressive 85% customer retention rate, EcoTech demonstrates its ability to maintain long-term relationships, indicating high satisfaction and the effectiveness of its environmental solutions among users.</a:t>
            </a:r>
            <a:endParaRPr lang="en-US" sz="1100"/>
          </a:p>
        </p:txBody>
      </p:sp>
      <p:sp>
        <p:nvSpPr>
          <p:cNvPr id="18" name="TextBox 18"/>
          <p:cNvSpPr txBox="1"/>
          <p:nvPr/>
        </p:nvSpPr>
        <p:spPr>
          <a:xfrm>
            <a:off x="4279900" y="5867400"/>
            <a:ext cx="5397500" cy="635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A 40% rise in daily active users reflects heightened engagement with EcoTech's platform, underscoring the growing interest in environmental technologies and the effectiveness of its product offerings.</a:t>
            </a:r>
            <a:endParaRPr lang="en-US" sz="11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latin typeface="苹方-简"/>
              </a:rPr>
              <a:t>The Competitive Landscape</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000000"/>
                </a:solidFill>
                <a:latin typeface="苹方-简"/>
              </a:rPr>
              <a:t>Section 8</a:t>
            </a:r>
            <a:endParaRPr lang="en-US"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1"/>
          <a:srcRect/>
          <a:stretch>
            <a:fillRect/>
          </a:stretch>
        </p:blipFill>
        <p:spPr>
          <a:xfrm>
            <a:off x="1016000" y="1016000"/>
            <a:ext cx="3810000" cy="3810000"/>
          </a:xfrm>
          <a:prstGeom prst="roundRect">
            <a:avLst>
              <a:gd name="adj" fmla="val 6000"/>
            </a:avLst>
          </a:prstGeom>
        </p:spPr>
      </p:pic>
      <p:sp>
        <p:nvSpPr>
          <p:cNvPr id="4" name="AutoShape 4"/>
          <p:cNvSpPr/>
          <p:nvPr/>
        </p:nvSpPr>
        <p:spPr>
          <a:xfrm>
            <a:off x="5461000" y="2120900"/>
            <a:ext cx="3810000" cy="2197100"/>
          </a:xfrm>
          <a:prstGeom prst="rect">
            <a:avLst/>
          </a:prstGeom>
          <a:solidFill>
            <a:srgbClr val="000000">
              <a:alpha val="0"/>
            </a:srgbClr>
          </a:solidFill>
        </p:spPr>
      </p:sp>
      <p:sp>
        <p:nvSpPr>
          <p:cNvPr id="5" name="AutoShape 5"/>
          <p:cNvSpPr/>
          <p:nvPr/>
        </p:nvSpPr>
        <p:spPr>
          <a:xfrm>
            <a:off x="1016000" y="1016000"/>
            <a:ext cx="3810000" cy="3810000"/>
          </a:xfrm>
          <a:prstGeom prst="rect">
            <a:avLst/>
          </a:prstGeom>
          <a:solidFill>
            <a:srgbClr val="000000">
              <a:alpha val="0"/>
            </a:srgbClr>
          </a:solidFill>
        </p:spPr>
      </p:sp>
      <p:sp>
        <p:nvSpPr>
          <p:cNvPr id="6" name="AutoShape 6"/>
          <p:cNvSpPr/>
          <p:nvPr/>
        </p:nvSpPr>
        <p:spPr>
          <a:xfrm>
            <a:off x="5461000" y="2095500"/>
            <a:ext cx="635000" cy="25400"/>
          </a:xfrm>
          <a:prstGeom prst="rect">
            <a:avLst/>
          </a:prstGeom>
          <a:solidFill>
            <a:srgbClr val="000000"/>
          </a:solidFill>
        </p:spPr>
      </p:sp>
      <p:sp>
        <p:nvSpPr>
          <p:cNvPr id="7" name="TextBox 7"/>
          <p:cNvSpPr txBox="1"/>
          <p:nvPr/>
        </p:nvSpPr>
        <p:spPr>
          <a:xfrm>
            <a:off x="5461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Overview of EcoTech Solutions</a:t>
            </a:r>
            <a:endParaRPr lang="en-US" sz="1100"/>
          </a:p>
        </p:txBody>
      </p:sp>
      <p:sp>
        <p:nvSpPr>
          <p:cNvPr id="8" name="TextBox 8"/>
          <p:cNvSpPr txBox="1"/>
          <p:nvPr/>
        </p:nvSpPr>
        <p:spPr>
          <a:xfrm>
            <a:off x="5461000" y="2374900"/>
            <a:ext cx="38100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Innovative Environmental Technologies</a:t>
            </a:r>
            <a:endParaRPr lang="en-US" sz="1100"/>
          </a:p>
        </p:txBody>
      </p:sp>
      <p:sp>
        <p:nvSpPr>
          <p:cNvPr id="9" name="TextBox 9"/>
          <p:cNvSpPr txBox="1"/>
          <p:nvPr/>
        </p:nvSpPr>
        <p:spPr>
          <a:xfrm>
            <a:off x="5461000" y="30480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Pioneering carbon emission solutions</a:t>
            </a:r>
            <a:endParaRPr lang="en-US" sz="1100"/>
          </a:p>
        </p:txBody>
      </p:sp>
      <p:sp>
        <p:nvSpPr>
          <p:cNvPr id="10" name="TextBox 10"/>
          <p:cNvSpPr txBox="1"/>
          <p:nvPr/>
        </p:nvSpPr>
        <p:spPr>
          <a:xfrm>
            <a:off x="5461000" y="32639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Expert team in environmental science</a:t>
            </a:r>
            <a:endParaRPr lang="en-US" sz="1100"/>
          </a:p>
        </p:txBody>
      </p:sp>
      <p:sp>
        <p:nvSpPr>
          <p:cNvPr id="11" name="TextBox 11"/>
          <p:cNvSpPr txBox="1"/>
          <p:nvPr/>
        </p:nvSpPr>
        <p:spPr>
          <a:xfrm>
            <a:off x="5461000" y="34671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Focus on sustainable industrial practices</a:t>
            </a:r>
            <a:endParaRPr lang="en-US" sz="1100"/>
          </a:p>
        </p:txBody>
      </p:sp>
      <p:sp>
        <p:nvSpPr>
          <p:cNvPr id="12" name="TextBox 12"/>
          <p:cNvSpPr txBox="1"/>
          <p:nvPr/>
        </p:nvSpPr>
        <p:spPr>
          <a:xfrm>
            <a:off x="5461000" y="36830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Rigorous R&amp;D for product development</a:t>
            </a:r>
            <a:endParaRPr lang="en-US" sz="1100"/>
          </a:p>
        </p:txBody>
      </p:sp>
      <p:sp>
        <p:nvSpPr>
          <p:cNvPr id="13" name="TextBox 13"/>
          <p:cNvSpPr txBox="1"/>
          <p:nvPr/>
        </p:nvSpPr>
        <p:spPr>
          <a:xfrm>
            <a:off x="5461000" y="38989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Strategic partnerships for broader impact</a:t>
            </a:r>
            <a:endParaRPr lang="en-US" sz="1100"/>
          </a:p>
        </p:txBody>
      </p:sp>
      <p:sp>
        <p:nvSpPr>
          <p:cNvPr id="14" name="TextBox 14"/>
          <p:cNvSpPr txBox="1"/>
          <p:nvPr/>
        </p:nvSpPr>
        <p:spPr>
          <a:xfrm>
            <a:off x="5461000" y="41148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Commitment to mitigating climate change</a:t>
            </a:r>
            <a:endParaRPr lang="en-US"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3378200"/>
          </a:xfrm>
          <a:prstGeom prst="rect">
            <a:avLst/>
          </a:prstGeom>
          <a:solidFill>
            <a:srgbClr val="000000">
              <a:alpha val="0"/>
            </a:srgbClr>
          </a:solidFill>
        </p:spPr>
      </p:sp>
      <p:sp>
        <p:nvSpPr>
          <p:cNvPr id="5" name="AutoShape 5"/>
          <p:cNvSpPr/>
          <p:nvPr/>
        </p:nvSpPr>
        <p:spPr>
          <a:xfrm>
            <a:off x="3784600" y="1689100"/>
            <a:ext cx="2806700" cy="3378200"/>
          </a:xfrm>
          <a:prstGeom prst="rect">
            <a:avLst/>
          </a:prstGeom>
          <a:solidFill>
            <a:srgbClr val="000000">
              <a:alpha val="0"/>
            </a:srgbClr>
          </a:solidFill>
        </p:spPr>
      </p:sp>
      <p:sp>
        <p:nvSpPr>
          <p:cNvPr id="6" name="AutoShape 6"/>
          <p:cNvSpPr/>
          <p:nvPr/>
        </p:nvSpPr>
        <p:spPr>
          <a:xfrm>
            <a:off x="7061200" y="1689100"/>
            <a:ext cx="2806700" cy="36449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F07A7E"/>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F07A7E"/>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F07A7E"/>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000000"/>
                </a:solidFill>
                <a:latin typeface="苹方-简"/>
              </a:rPr>
              <a:t>Direct and Indirect Competitors</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苹方-简"/>
              </a:rPr>
              <a:t>Understanding Competitive Dynamics</a:t>
            </a:r>
            <a:endParaRPr lang="en-US" sz="1100"/>
          </a:p>
        </p:txBody>
      </p:sp>
      <p:sp>
        <p:nvSpPr>
          <p:cNvPr id="15" name="TextBox 15"/>
          <p:cNvSpPr txBox="1"/>
          <p:nvPr/>
        </p:nvSpPr>
        <p:spPr>
          <a:xfrm>
            <a:off x="37846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苹方-简"/>
              </a:rPr>
              <a:t>Market Positioning Strategies</a:t>
            </a:r>
            <a:endParaRPr lang="en-US" sz="1100"/>
          </a:p>
        </p:txBody>
      </p:sp>
      <p:sp>
        <p:nvSpPr>
          <p:cNvPr id="16" name="TextBox 16"/>
          <p:cNvSpPr txBox="1"/>
          <p:nvPr/>
        </p:nvSpPr>
        <p:spPr>
          <a:xfrm>
            <a:off x="70612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苹方-简"/>
              </a:rPr>
              <a:t>Influence of Indirect Competitors</a:t>
            </a:r>
            <a:endParaRPr lang="en-US" sz="1100"/>
          </a:p>
        </p:txBody>
      </p:sp>
      <p:sp>
        <p:nvSpPr>
          <p:cNvPr id="17" name="TextBox 17"/>
          <p:cNvSpPr txBox="1"/>
          <p:nvPr/>
        </p:nvSpPr>
        <p:spPr>
          <a:xfrm>
            <a:off x="5080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Analyzing both direct and indirect competitors provides insights into market positioning, enabling EcoTech Solutions to identify strategic opportunities and threats within the environmental technology landscape.</a:t>
            </a:r>
            <a:endParaRPr lang="en-US" sz="1100"/>
          </a:p>
        </p:txBody>
      </p:sp>
      <p:sp>
        <p:nvSpPr>
          <p:cNvPr id="18" name="TextBox 18"/>
          <p:cNvSpPr txBox="1"/>
          <p:nvPr/>
        </p:nvSpPr>
        <p:spPr>
          <a:xfrm>
            <a:off x="37846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EcoTech Solutions can leverage its unique technology offerings to differentiate itself from competitors, focusing on scalability and integration to attract clients seeking efficient carbon reduction solutions.</a:t>
            </a:r>
            <a:endParaRPr lang="en-US" sz="1100"/>
          </a:p>
        </p:txBody>
      </p:sp>
      <p:sp>
        <p:nvSpPr>
          <p:cNvPr id="19" name="TextBox 19"/>
          <p:cNvSpPr txBox="1"/>
          <p:nvPr/>
        </p:nvSpPr>
        <p:spPr>
          <a:xfrm>
            <a:off x="7061200" y="3467100"/>
            <a:ext cx="2946400" cy="18669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Indirect competitors, such as consulting firms and regulatory software providers, shape industry standards and practices, highlighting the importance of strategic partnerships to enhance EcoTech's market presence and credibility.</a:t>
            </a:r>
            <a:endParaRPr lang="en-US" sz="1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943600"/>
          </a:xfrm>
          <a:prstGeom prst="rect">
            <a:avLst/>
          </a:prstGeom>
        </p:spPr>
      </p:pic>
      <p:sp>
        <p:nvSpPr>
          <p:cNvPr id="3" name="AutoShape 3"/>
          <p:cNvSpPr/>
          <p:nvPr/>
        </p:nvSpPr>
        <p:spPr>
          <a:xfrm>
            <a:off x="0" y="0"/>
            <a:ext cx="10388600" cy="5943600"/>
          </a:xfrm>
          <a:prstGeom prst="rect">
            <a:avLst/>
          </a:prstGeom>
          <a:solidFill>
            <a:srgbClr val="000000">
              <a:alpha val="0"/>
            </a:srgbClr>
          </a:solidFill>
        </p:spPr>
      </p:sp>
      <p:sp>
        <p:nvSpPr>
          <p:cNvPr id="4" name="AutoShape 4"/>
          <p:cNvSpPr/>
          <p:nvPr/>
        </p:nvSpPr>
        <p:spPr>
          <a:xfrm>
            <a:off x="762000" y="2044700"/>
            <a:ext cx="4368800" cy="1714500"/>
          </a:xfrm>
          <a:prstGeom prst="rect">
            <a:avLst/>
          </a:prstGeom>
          <a:solidFill>
            <a:srgbClr val="000000">
              <a:alpha val="0"/>
            </a:srgbClr>
          </a:solidFill>
        </p:spPr>
      </p:sp>
      <p:sp>
        <p:nvSpPr>
          <p:cNvPr id="5" name="AutoShape 5"/>
          <p:cNvSpPr/>
          <p:nvPr/>
        </p:nvSpPr>
        <p:spPr>
          <a:xfrm>
            <a:off x="5334000" y="2044700"/>
            <a:ext cx="4368800" cy="1714500"/>
          </a:xfrm>
          <a:prstGeom prst="rect">
            <a:avLst/>
          </a:prstGeom>
          <a:solidFill>
            <a:srgbClr val="000000">
              <a:alpha val="0"/>
            </a:srgbClr>
          </a:solidFill>
        </p:spPr>
      </p:sp>
      <p:sp>
        <p:nvSpPr>
          <p:cNvPr id="6" name="AutoShape 6"/>
          <p:cNvSpPr/>
          <p:nvPr/>
        </p:nvSpPr>
        <p:spPr>
          <a:xfrm>
            <a:off x="762000" y="3962400"/>
            <a:ext cx="4368800" cy="1435100"/>
          </a:xfrm>
          <a:prstGeom prst="rect">
            <a:avLst/>
          </a:prstGeom>
          <a:solidFill>
            <a:srgbClr val="000000">
              <a:alpha val="0"/>
            </a:srgbClr>
          </a:solidFill>
        </p:spPr>
      </p:sp>
      <p:sp>
        <p:nvSpPr>
          <p:cNvPr id="7" name="AutoShape 7"/>
          <p:cNvSpPr/>
          <p:nvPr/>
        </p:nvSpPr>
        <p:spPr>
          <a:xfrm>
            <a:off x="5334000" y="3962400"/>
            <a:ext cx="4368800" cy="1435100"/>
          </a:xfrm>
          <a:prstGeom prst="rect">
            <a:avLst/>
          </a:prstGeom>
          <a:solidFill>
            <a:srgbClr val="000000">
              <a:alpha val="0"/>
            </a:srgbClr>
          </a:solidFill>
        </p:spPr>
      </p:sp>
      <p:pic>
        <p:nvPicPr>
          <p:cNvPr id="8" name="Picture 8"/>
          <p:cNvPicPr>
            <a:picLocks noChangeAspect="1"/>
          </p:cNvPicPr>
          <p:nvPr/>
        </p:nvPicPr>
        <p:blipFill>
          <a:blip r:embed="rId2"/>
          <a:srcRect/>
          <a:stretch>
            <a:fillRect/>
          </a:stretch>
        </p:blipFill>
        <p:spPr>
          <a:xfrm>
            <a:off x="3937000" y="2565400"/>
            <a:ext cx="1193800" cy="1193800"/>
          </a:xfrm>
          <a:prstGeom prst="rect">
            <a:avLst/>
          </a:prstGeom>
        </p:spPr>
      </p:pic>
      <p:pic>
        <p:nvPicPr>
          <p:cNvPr id="9" name="Picture 9"/>
          <p:cNvPicPr>
            <a:picLocks noChangeAspect="1"/>
          </p:cNvPicPr>
          <p:nvPr/>
        </p:nvPicPr>
        <p:blipFill>
          <a:blip r:embed="rId3"/>
          <a:srcRect/>
          <a:stretch>
            <a:fillRect/>
          </a:stretch>
        </p:blipFill>
        <p:spPr>
          <a:xfrm>
            <a:off x="5334000" y="2565400"/>
            <a:ext cx="1193800" cy="1193800"/>
          </a:xfrm>
          <a:prstGeom prst="rect">
            <a:avLst/>
          </a:prstGeom>
        </p:spPr>
      </p:pic>
      <p:pic>
        <p:nvPicPr>
          <p:cNvPr id="10" name="Picture 10"/>
          <p:cNvPicPr>
            <a:picLocks noChangeAspect="1"/>
          </p:cNvPicPr>
          <p:nvPr/>
        </p:nvPicPr>
        <p:blipFill>
          <a:blip r:embed="rId4"/>
          <a:srcRect/>
          <a:stretch>
            <a:fillRect/>
          </a:stretch>
        </p:blipFill>
        <p:spPr>
          <a:xfrm>
            <a:off x="3937000" y="3962400"/>
            <a:ext cx="1193800" cy="1193800"/>
          </a:xfrm>
          <a:prstGeom prst="rect">
            <a:avLst/>
          </a:prstGeom>
        </p:spPr>
      </p:pic>
      <p:pic>
        <p:nvPicPr>
          <p:cNvPr id="11" name="Picture 11"/>
          <p:cNvPicPr>
            <a:picLocks noChangeAspect="1"/>
          </p:cNvPicPr>
          <p:nvPr/>
        </p:nvPicPr>
        <p:blipFill>
          <a:blip r:embed="rId5"/>
          <a:srcRect/>
          <a:stretch>
            <a:fillRect/>
          </a:stretch>
        </p:blipFill>
        <p:spPr>
          <a:xfrm>
            <a:off x="5334000" y="3962400"/>
            <a:ext cx="1193800" cy="1193800"/>
          </a:xfrm>
          <a:prstGeom prst="rect">
            <a:avLst/>
          </a:prstGeom>
        </p:spPr>
      </p:pic>
      <p:sp>
        <p:nvSpPr>
          <p:cNvPr id="12" name="TextBox 12"/>
          <p:cNvSpPr txBox="1"/>
          <p:nvPr/>
        </p:nvSpPr>
        <p:spPr>
          <a:xfrm>
            <a:off x="4203700" y="2832100"/>
            <a:ext cx="660400" cy="660400"/>
          </a:xfrm>
          <a:prstGeom prst="rect">
            <a:avLst/>
          </a:prstGeom>
          <a:solidFill>
            <a:srgbClr val="000000">
              <a:alpha val="0"/>
            </a:srgbClr>
          </a:solidFill>
        </p:spPr>
        <p:txBody>
          <a:bodyPr lIns="0" tIns="0" rIns="0" bIns="0" rtlCol="0" anchor="ctr"/>
          <a:lstStyle/>
          <a:p>
            <a:pPr indent="0" algn="ctr">
              <a:lnSpc>
                <a:spcPct val="100000"/>
              </a:lnSpc>
              <a:defRPr/>
            </a:pPr>
            <a:r>
              <a:rPr lang="en-US" sz="2600" b="1">
                <a:solidFill>
                  <a:srgbClr val="000000"/>
                </a:solidFill>
                <a:latin typeface="苹方-简"/>
              </a:rPr>
              <a:t>01</a:t>
            </a:r>
            <a:endParaRPr lang="en-US" sz="1100"/>
          </a:p>
        </p:txBody>
      </p:sp>
      <p:sp>
        <p:nvSpPr>
          <p:cNvPr id="13" name="TextBox 13"/>
          <p:cNvSpPr txBox="1"/>
          <p:nvPr/>
        </p:nvSpPr>
        <p:spPr>
          <a:xfrm>
            <a:off x="5600700" y="2832100"/>
            <a:ext cx="660400" cy="660400"/>
          </a:xfrm>
          <a:prstGeom prst="rect">
            <a:avLst/>
          </a:prstGeom>
          <a:solidFill>
            <a:srgbClr val="000000">
              <a:alpha val="0"/>
            </a:srgbClr>
          </a:solidFill>
        </p:spPr>
        <p:txBody>
          <a:bodyPr lIns="0" tIns="0" rIns="0" bIns="0" rtlCol="0" anchor="ctr"/>
          <a:lstStyle/>
          <a:p>
            <a:pPr indent="0" algn="ctr">
              <a:lnSpc>
                <a:spcPct val="100000"/>
              </a:lnSpc>
              <a:defRPr/>
            </a:pPr>
            <a:r>
              <a:rPr lang="en-US" sz="2600" b="1">
                <a:solidFill>
                  <a:srgbClr val="000000"/>
                </a:solidFill>
                <a:latin typeface="苹方-简"/>
              </a:rPr>
              <a:t>02</a:t>
            </a:r>
            <a:endParaRPr lang="en-US" sz="1100"/>
          </a:p>
        </p:txBody>
      </p:sp>
      <p:sp>
        <p:nvSpPr>
          <p:cNvPr id="14" name="TextBox 14"/>
          <p:cNvSpPr txBox="1"/>
          <p:nvPr/>
        </p:nvSpPr>
        <p:spPr>
          <a:xfrm>
            <a:off x="4203700" y="4229100"/>
            <a:ext cx="660400" cy="660400"/>
          </a:xfrm>
          <a:prstGeom prst="rect">
            <a:avLst/>
          </a:prstGeom>
          <a:solidFill>
            <a:srgbClr val="000000">
              <a:alpha val="0"/>
            </a:srgbClr>
          </a:solidFill>
        </p:spPr>
        <p:txBody>
          <a:bodyPr lIns="0" tIns="0" rIns="0" bIns="0" rtlCol="0" anchor="ctr"/>
          <a:lstStyle/>
          <a:p>
            <a:pPr indent="0" algn="ctr">
              <a:lnSpc>
                <a:spcPct val="100000"/>
              </a:lnSpc>
              <a:defRPr/>
            </a:pPr>
            <a:r>
              <a:rPr lang="en-US" sz="2600" b="1">
                <a:solidFill>
                  <a:srgbClr val="000000"/>
                </a:solidFill>
                <a:latin typeface="苹方-简"/>
              </a:rPr>
              <a:t>03</a:t>
            </a:r>
            <a:endParaRPr lang="en-US" sz="1100"/>
          </a:p>
        </p:txBody>
      </p:sp>
      <p:sp>
        <p:nvSpPr>
          <p:cNvPr id="15" name="TextBox 15"/>
          <p:cNvSpPr txBox="1"/>
          <p:nvPr/>
        </p:nvSpPr>
        <p:spPr>
          <a:xfrm>
            <a:off x="5600700" y="4229100"/>
            <a:ext cx="660400" cy="660400"/>
          </a:xfrm>
          <a:prstGeom prst="rect">
            <a:avLst/>
          </a:prstGeom>
          <a:solidFill>
            <a:srgbClr val="000000">
              <a:alpha val="0"/>
            </a:srgbClr>
          </a:solidFill>
        </p:spPr>
        <p:txBody>
          <a:bodyPr lIns="0" tIns="0" rIns="0" bIns="0" rtlCol="0" anchor="ctr"/>
          <a:lstStyle/>
          <a:p>
            <a:pPr indent="0" algn="ctr">
              <a:lnSpc>
                <a:spcPct val="100000"/>
              </a:lnSpc>
              <a:defRPr/>
            </a:pPr>
            <a:r>
              <a:rPr lang="en-US" sz="2600" b="1">
                <a:solidFill>
                  <a:srgbClr val="000000"/>
                </a:solidFill>
                <a:latin typeface="苹方-简"/>
              </a:rPr>
              <a:t>04</a:t>
            </a:r>
            <a:endParaRPr lang="en-US" sz="1100"/>
          </a:p>
        </p:txBody>
      </p:sp>
      <p:sp>
        <p:nvSpPr>
          <p:cNvPr id="16" name="TextBox 16"/>
          <p:cNvSpPr txBox="1"/>
          <p:nvPr/>
        </p:nvSpPr>
        <p:spPr>
          <a:xfrm>
            <a:off x="762000" y="355600"/>
            <a:ext cx="89408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Competitive Analysis and Positioning</a:t>
            </a:r>
            <a:endParaRPr lang="en-US" sz="1100"/>
          </a:p>
        </p:txBody>
      </p:sp>
      <p:sp>
        <p:nvSpPr>
          <p:cNvPr id="17" name="TextBox 17"/>
          <p:cNvSpPr txBox="1"/>
          <p:nvPr/>
        </p:nvSpPr>
        <p:spPr>
          <a:xfrm>
            <a:off x="762000" y="2044700"/>
            <a:ext cx="2971800" cy="546100"/>
          </a:xfrm>
          <a:prstGeom prst="rect">
            <a:avLst/>
          </a:prstGeom>
          <a:solidFill>
            <a:srgbClr val="000000">
              <a:alpha val="0"/>
            </a:srgbClr>
          </a:solidFill>
        </p:spPr>
        <p:txBody>
          <a:bodyPr lIns="0" tIns="0" rIns="0" bIns="0" rtlCol="0" anchor="ctr"/>
          <a:lstStyle/>
          <a:p>
            <a:pPr indent="0" algn="r">
              <a:lnSpc>
                <a:spcPct val="100000"/>
              </a:lnSpc>
              <a:defRPr/>
            </a:pPr>
            <a:r>
              <a:rPr lang="en-US" sz="1800" b="1">
                <a:solidFill>
                  <a:srgbClr val="000000"/>
                </a:solidFill>
                <a:latin typeface="苹方-简"/>
              </a:rPr>
              <a:t>Strong Technological Innovation</a:t>
            </a:r>
            <a:endParaRPr lang="en-US" sz="1100"/>
          </a:p>
        </p:txBody>
      </p:sp>
      <p:sp>
        <p:nvSpPr>
          <p:cNvPr id="18" name="TextBox 18"/>
          <p:cNvSpPr txBox="1"/>
          <p:nvPr/>
        </p:nvSpPr>
        <p:spPr>
          <a:xfrm>
            <a:off x="6731000" y="2527300"/>
            <a:ext cx="29718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High Implementation Costs</a:t>
            </a:r>
            <a:endParaRPr lang="en-US" sz="1100"/>
          </a:p>
        </p:txBody>
      </p:sp>
      <p:sp>
        <p:nvSpPr>
          <p:cNvPr id="19" name="TextBox 19"/>
          <p:cNvSpPr txBox="1"/>
          <p:nvPr/>
        </p:nvSpPr>
        <p:spPr>
          <a:xfrm>
            <a:off x="762000" y="3962400"/>
            <a:ext cx="2971800" cy="266700"/>
          </a:xfrm>
          <a:prstGeom prst="rect">
            <a:avLst/>
          </a:prstGeom>
          <a:solidFill>
            <a:srgbClr val="000000">
              <a:alpha val="0"/>
            </a:srgbClr>
          </a:solidFill>
        </p:spPr>
        <p:txBody>
          <a:bodyPr lIns="0" tIns="0" rIns="0" bIns="0" rtlCol="0" anchor="ctr"/>
          <a:lstStyle/>
          <a:p>
            <a:pPr indent="0" algn="r">
              <a:lnSpc>
                <a:spcPct val="100000"/>
              </a:lnSpc>
              <a:defRPr/>
            </a:pPr>
            <a:r>
              <a:rPr lang="en-US" sz="1800" b="1">
                <a:solidFill>
                  <a:srgbClr val="000000"/>
                </a:solidFill>
                <a:latin typeface="苹方-简"/>
              </a:rPr>
              <a:t>Growing Market Demand</a:t>
            </a:r>
            <a:endParaRPr lang="en-US" sz="1100"/>
          </a:p>
        </p:txBody>
      </p:sp>
      <p:sp>
        <p:nvSpPr>
          <p:cNvPr id="20" name="TextBox 20"/>
          <p:cNvSpPr txBox="1"/>
          <p:nvPr/>
        </p:nvSpPr>
        <p:spPr>
          <a:xfrm>
            <a:off x="6731000" y="3962400"/>
            <a:ext cx="29718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Intense Competitive Rivalry</a:t>
            </a:r>
            <a:endParaRPr lang="en-US" sz="1100"/>
          </a:p>
        </p:txBody>
      </p:sp>
      <p:sp>
        <p:nvSpPr>
          <p:cNvPr id="21" name="TextBox 21"/>
          <p:cNvSpPr txBox="1"/>
          <p:nvPr/>
        </p:nvSpPr>
        <p:spPr>
          <a:xfrm>
            <a:off x="762000" y="2692400"/>
            <a:ext cx="2971800" cy="1054100"/>
          </a:xfrm>
          <a:prstGeom prst="rect">
            <a:avLst/>
          </a:prstGeom>
          <a:solidFill>
            <a:srgbClr val="000000">
              <a:alpha val="0"/>
            </a:srgbClr>
          </a:solidFill>
        </p:spPr>
        <p:txBody>
          <a:bodyPr lIns="0" tIns="0" rIns="0" bIns="0" rtlCol="0" anchor="ctr"/>
          <a:lstStyle/>
          <a:p>
            <a:pPr indent="0" algn="r">
              <a:lnSpc>
                <a:spcPct val="100000"/>
              </a:lnSpc>
              <a:defRPr/>
            </a:pPr>
            <a:r>
              <a:rPr lang="en-US" sz="1400" b="0">
                <a:solidFill>
                  <a:srgbClr val="000000"/>
                </a:solidFill>
                <a:latin typeface="苹方-简"/>
              </a:rPr>
              <a:t>EcoTech Solutions possesses proprietary technologies that enhance its competitive edge, allowing for effective carbon reduction and seamless integration into existing industrial systems.</a:t>
            </a:r>
            <a:endParaRPr lang="en-US" sz="1100"/>
          </a:p>
        </p:txBody>
      </p:sp>
      <p:sp>
        <p:nvSpPr>
          <p:cNvPr id="22" name="TextBox 22"/>
          <p:cNvSpPr txBox="1"/>
          <p:nvPr/>
        </p:nvSpPr>
        <p:spPr>
          <a:xfrm>
            <a:off x="6731000" y="2908300"/>
            <a:ext cx="2971800" cy="85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The advanced nature of EcoTech's solutions may lead to higher initial costs, potentially deterring smaller enterprises from adopting its technologies.</a:t>
            </a:r>
            <a:endParaRPr lang="en-US" sz="1100"/>
          </a:p>
        </p:txBody>
      </p:sp>
      <p:sp>
        <p:nvSpPr>
          <p:cNvPr id="23" name="TextBox 23"/>
          <p:cNvSpPr txBox="1"/>
          <p:nvPr/>
        </p:nvSpPr>
        <p:spPr>
          <a:xfrm>
            <a:off x="762000" y="4343400"/>
            <a:ext cx="2971800" cy="1054100"/>
          </a:xfrm>
          <a:prstGeom prst="rect">
            <a:avLst/>
          </a:prstGeom>
          <a:solidFill>
            <a:srgbClr val="000000">
              <a:alpha val="0"/>
            </a:srgbClr>
          </a:solidFill>
        </p:spPr>
        <p:txBody>
          <a:bodyPr lIns="0" tIns="0" rIns="0" bIns="0" rtlCol="0" anchor="ctr"/>
          <a:lstStyle/>
          <a:p>
            <a:pPr indent="0" algn="r">
              <a:lnSpc>
                <a:spcPct val="100000"/>
              </a:lnSpc>
              <a:defRPr/>
            </a:pPr>
            <a:r>
              <a:rPr lang="en-US" sz="1400" b="0">
                <a:solidFill>
                  <a:srgbClr val="000000"/>
                </a:solidFill>
                <a:latin typeface="苹方-简"/>
              </a:rPr>
              <a:t>Increasing regulatory pressures and consumer awareness create significant opportunities for EcoTech Solutions to expand its market share in the environmental technology sector.</a:t>
            </a:r>
            <a:endParaRPr lang="en-US" sz="1100"/>
          </a:p>
        </p:txBody>
      </p:sp>
      <p:sp>
        <p:nvSpPr>
          <p:cNvPr id="24" name="TextBox 24"/>
          <p:cNvSpPr txBox="1"/>
          <p:nvPr/>
        </p:nvSpPr>
        <p:spPr>
          <a:xfrm>
            <a:off x="6731000" y="4343400"/>
            <a:ext cx="2971800" cy="10541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The presence of established competitors with strong brand recognition poses a threat, necessitating strategic differentiation and continuous innovation from EcoTech Solutions.</a:t>
            </a:r>
            <a:endParaRPr lang="en-US" sz="1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5000" r="15000"/>
          <a:stretch>
            <a:fillRect/>
          </a:stretch>
        </p:blipFill>
        <p:spPr>
          <a:xfrm>
            <a:off x="0" y="0"/>
            <a:ext cx="10388600" cy="8191500"/>
          </a:xfrm>
          <a:prstGeom prst="rect">
            <a:avLst/>
          </a:prstGeom>
        </p:spPr>
      </p:pic>
      <p:sp>
        <p:nvSpPr>
          <p:cNvPr id="3" name="AutoShape 3"/>
          <p:cNvSpPr/>
          <p:nvPr/>
        </p:nvSpPr>
        <p:spPr>
          <a:xfrm>
            <a:off x="0" y="0"/>
            <a:ext cx="10388600" cy="8191500"/>
          </a:xfrm>
          <a:prstGeom prst="rect">
            <a:avLst/>
          </a:prstGeom>
          <a:solidFill>
            <a:srgbClr val="000000">
              <a:alpha val="0"/>
            </a:srgbClr>
          </a:solidFill>
        </p:spPr>
      </p:sp>
      <p:sp>
        <p:nvSpPr>
          <p:cNvPr id="4" name="AutoShape 4"/>
          <p:cNvSpPr/>
          <p:nvPr/>
        </p:nvSpPr>
        <p:spPr>
          <a:xfrm>
            <a:off x="774700" y="2286000"/>
            <a:ext cx="4216400" cy="5334000"/>
          </a:xfrm>
          <a:prstGeom prst="roundRect">
            <a:avLst>
              <a:gd name="adj" fmla="val 3614"/>
            </a:avLst>
          </a:prstGeom>
          <a:solidFill>
            <a:srgbClr val="FFFFFF"/>
          </a:solidFill>
          <a:ln w="25400">
            <a:solidFill>
              <a:srgbClr val="000000">
                <a:alpha val="0"/>
              </a:srgbClr>
            </a:solidFill>
          </a:ln>
        </p:spPr>
      </p:sp>
      <p:sp>
        <p:nvSpPr>
          <p:cNvPr id="5" name="AutoShape 5"/>
          <p:cNvSpPr/>
          <p:nvPr/>
        </p:nvSpPr>
        <p:spPr>
          <a:xfrm>
            <a:off x="5384800" y="2120900"/>
            <a:ext cx="4216400" cy="5676900"/>
          </a:xfrm>
          <a:prstGeom prst="roundRect">
            <a:avLst>
              <a:gd name="adj" fmla="val 3614"/>
            </a:avLst>
          </a:prstGeom>
          <a:solidFill>
            <a:srgbClr val="FFFFFF"/>
          </a:solidFill>
          <a:ln w="25400">
            <a:solidFill>
              <a:srgbClr val="000000">
                <a:alpha val="0"/>
              </a:srgbClr>
            </a:solidFill>
          </a:ln>
        </p:spPr>
      </p:sp>
      <p:sp>
        <p:nvSpPr>
          <p:cNvPr id="6" name="TextBox 6"/>
          <p:cNvSpPr txBox="1"/>
          <p:nvPr/>
        </p:nvSpPr>
        <p:spPr>
          <a:xfrm>
            <a:off x="508000" y="762000"/>
            <a:ext cx="9372600" cy="8509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000000"/>
                </a:solidFill>
                <a:latin typeface="苹方-简"/>
              </a:rPr>
              <a:t>Barriers to Entry and Strategic Advantage</a:t>
            </a:r>
            <a:endParaRPr lang="en-US" sz="1100"/>
          </a:p>
        </p:txBody>
      </p:sp>
      <p:sp>
        <p:nvSpPr>
          <p:cNvPr id="7" name="TextBox 7"/>
          <p:cNvSpPr txBox="1"/>
          <p:nvPr/>
        </p:nvSpPr>
        <p:spPr>
          <a:xfrm>
            <a:off x="1422400" y="2819400"/>
            <a:ext cx="2921000" cy="13843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07A7E"/>
                </a:solidFill>
                <a:latin typeface="苹方-简"/>
              </a:rPr>
              <a:t>Financial Strategies for Entry</a:t>
            </a:r>
            <a:endParaRPr lang="en-US" sz="1100"/>
          </a:p>
        </p:txBody>
      </p:sp>
      <p:sp>
        <p:nvSpPr>
          <p:cNvPr id="8" name="TextBox 8"/>
          <p:cNvSpPr txBox="1"/>
          <p:nvPr/>
        </p:nvSpPr>
        <p:spPr>
          <a:xfrm>
            <a:off x="6019800" y="2654300"/>
            <a:ext cx="2921000" cy="13843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07A7E"/>
                </a:solidFill>
                <a:latin typeface="苹方-简"/>
              </a:rPr>
              <a:t>Navigating Regulatory Challenges</a:t>
            </a:r>
            <a:endParaRPr lang="en-US" sz="1100"/>
          </a:p>
        </p:txBody>
      </p:sp>
      <p:sp>
        <p:nvSpPr>
          <p:cNvPr id="9" name="TextBox 9"/>
          <p:cNvSpPr txBox="1"/>
          <p:nvPr/>
        </p:nvSpPr>
        <p:spPr>
          <a:xfrm>
            <a:off x="1054100" y="43307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苹方-简"/>
              </a:rPr>
              <a:t>EcoTech Solutions mitigates high capital requirements through innovative financing strategies, including venture capital partnerships and government grants. This approach not only reduces initial investment risks but also enhances the company's ability to scale operations and invest in further technological advancements.</a:t>
            </a:r>
            <a:endParaRPr lang="en-US" sz="1100"/>
          </a:p>
        </p:txBody>
      </p:sp>
      <p:sp>
        <p:nvSpPr>
          <p:cNvPr id="10" name="TextBox 10"/>
          <p:cNvSpPr txBox="1"/>
          <p:nvPr/>
        </p:nvSpPr>
        <p:spPr>
          <a:xfrm>
            <a:off x="5664200" y="4165600"/>
            <a:ext cx="3657600" cy="30988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苹方-简"/>
              </a:rPr>
              <a:t>By establishing a dedicated compliance team and leveraging industry expertise, EcoTech Solutions effectively navigates complex regulatory landscapes. This proactive stance not only ensures adherence to environmental standards but also positions the company as a trusted partner for clients seeking reliable and compliant solutions.</a:t>
            </a:r>
            <a:endParaRPr lang="en-US" sz="11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latin typeface="苹方-简"/>
              </a:rPr>
              <a:t>The Financial Projections</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000000"/>
                </a:solidFill>
                <a:latin typeface="苹方-简"/>
              </a:rPr>
              <a:t>Section 9</a:t>
            </a:r>
            <a:endParaRPr lang="en-US" sz="11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1"/>
          <a:srcRect l="12000" r="12000"/>
          <a:stretch>
            <a:fillRect/>
          </a:stretch>
        </p:blipFill>
        <p:spPr>
          <a:xfrm>
            <a:off x="5410200" y="1016000"/>
            <a:ext cx="3810000" cy="3810000"/>
          </a:xfrm>
          <a:prstGeom prst="roundRect">
            <a:avLst>
              <a:gd name="adj" fmla="val 6000"/>
            </a:avLst>
          </a:prstGeom>
        </p:spPr>
      </p:pic>
      <p:sp>
        <p:nvSpPr>
          <p:cNvPr id="4" name="AutoShape 4"/>
          <p:cNvSpPr/>
          <p:nvPr/>
        </p:nvSpPr>
        <p:spPr>
          <a:xfrm>
            <a:off x="1016000" y="2120900"/>
            <a:ext cx="3810000" cy="1930400"/>
          </a:xfrm>
          <a:prstGeom prst="rect">
            <a:avLst/>
          </a:prstGeom>
          <a:solidFill>
            <a:srgbClr val="000000">
              <a:alpha val="0"/>
            </a:srgbClr>
          </a:solidFill>
        </p:spPr>
      </p:sp>
      <p:sp>
        <p:nvSpPr>
          <p:cNvPr id="5" name="AutoShape 5"/>
          <p:cNvSpPr/>
          <p:nvPr/>
        </p:nvSpPr>
        <p:spPr>
          <a:xfrm>
            <a:off x="5410200" y="1016000"/>
            <a:ext cx="3810000" cy="3810000"/>
          </a:xfrm>
          <a:prstGeom prst="rect">
            <a:avLst/>
          </a:prstGeom>
          <a:solidFill>
            <a:srgbClr val="000000">
              <a:alpha val="0"/>
            </a:srgbClr>
          </a:solidFill>
        </p:spPr>
      </p:sp>
      <p:sp>
        <p:nvSpPr>
          <p:cNvPr id="6" name="AutoShape 6"/>
          <p:cNvSpPr/>
          <p:nvPr/>
        </p:nvSpPr>
        <p:spPr>
          <a:xfrm>
            <a:off x="1016000" y="2095500"/>
            <a:ext cx="635000" cy="25400"/>
          </a:xfrm>
          <a:prstGeom prst="rect">
            <a:avLst/>
          </a:prstGeom>
          <a:solidFill>
            <a:srgbClr val="000000"/>
          </a:solidFill>
        </p:spPr>
      </p:sp>
      <p:sp>
        <p:nvSpPr>
          <p:cNvPr id="7" name="TextBox 7"/>
          <p:cNvSpPr txBox="1"/>
          <p:nvPr/>
        </p:nvSpPr>
        <p:spPr>
          <a:xfrm>
            <a:off x="1016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Revenue Forecasts for the Next 3-5 Years</a:t>
            </a:r>
            <a:endParaRPr lang="en-US" sz="1100"/>
          </a:p>
        </p:txBody>
      </p:sp>
      <p:sp>
        <p:nvSpPr>
          <p:cNvPr id="8" name="TextBox 8"/>
          <p:cNvSpPr txBox="1"/>
          <p:nvPr/>
        </p:nvSpPr>
        <p:spPr>
          <a:xfrm>
            <a:off x="1016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Projected Revenue Growth</a:t>
            </a:r>
            <a:endParaRPr lang="en-US" sz="1100"/>
          </a:p>
        </p:txBody>
      </p:sp>
      <p:sp>
        <p:nvSpPr>
          <p:cNvPr id="9" name="TextBox 9"/>
          <p:cNvSpPr txBox="1"/>
          <p:nvPr/>
        </p:nvSpPr>
        <p:spPr>
          <a:xfrm>
            <a:off x="1016000" y="27686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Year 1 at $500k</a:t>
            </a:r>
            <a:endParaRPr lang="en-US" sz="1100"/>
          </a:p>
        </p:txBody>
      </p:sp>
      <p:sp>
        <p:nvSpPr>
          <p:cNvPr id="10" name="TextBox 10"/>
          <p:cNvSpPr txBox="1"/>
          <p:nvPr/>
        </p:nvSpPr>
        <p:spPr>
          <a:xfrm>
            <a:off x="1016000" y="2984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Year 2 growth to $1.5M</a:t>
            </a:r>
            <a:endParaRPr lang="en-US" sz="1100"/>
          </a:p>
        </p:txBody>
      </p:sp>
      <p:sp>
        <p:nvSpPr>
          <p:cNvPr id="11" name="TextBox 11"/>
          <p:cNvSpPr txBox="1"/>
          <p:nvPr/>
        </p:nvSpPr>
        <p:spPr>
          <a:xfrm>
            <a:off x="1016000" y="3200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Year 3 expected $4M revenue</a:t>
            </a:r>
            <a:endParaRPr lang="en-US" sz="1100"/>
          </a:p>
        </p:txBody>
      </p:sp>
      <p:sp>
        <p:nvSpPr>
          <p:cNvPr id="12" name="TextBox 12"/>
          <p:cNvSpPr txBox="1"/>
          <p:nvPr/>
        </p:nvSpPr>
        <p:spPr>
          <a:xfrm>
            <a:off x="1016000" y="3416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Year 4 reaching $8M</a:t>
            </a:r>
            <a:endParaRPr lang="en-US" sz="1100"/>
          </a:p>
        </p:txBody>
      </p:sp>
      <p:sp>
        <p:nvSpPr>
          <p:cNvPr id="13" name="TextBox 13"/>
          <p:cNvSpPr txBox="1"/>
          <p:nvPr/>
        </p:nvSpPr>
        <p:spPr>
          <a:xfrm>
            <a:off x="1016000" y="3619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Year 5 projected $15M</a:t>
            </a:r>
            <a:endParaRPr lang="en-US" sz="1100"/>
          </a:p>
        </p:txBody>
      </p:sp>
      <p:sp>
        <p:nvSpPr>
          <p:cNvPr id="14" name="TextBox 14"/>
          <p:cNvSpPr txBox="1"/>
          <p:nvPr/>
        </p:nvSpPr>
        <p:spPr>
          <a:xfrm>
            <a:off x="1016000" y="3835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Sustained market demand anticipated</a:t>
            </a:r>
            <a:endParaRPr lang="en-US" sz="1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1"/>
          <a:srcRect/>
          <a:stretch>
            <a:fillRect/>
          </a:stretch>
        </p:blipFill>
        <p:spPr>
          <a:xfrm>
            <a:off x="1016000" y="1016000"/>
            <a:ext cx="3810000" cy="3810000"/>
          </a:xfrm>
          <a:prstGeom prst="roundRect">
            <a:avLst>
              <a:gd name="adj" fmla="val 6000"/>
            </a:avLst>
          </a:prstGeom>
        </p:spPr>
      </p:pic>
      <p:sp>
        <p:nvSpPr>
          <p:cNvPr id="4" name="AutoShape 4"/>
          <p:cNvSpPr/>
          <p:nvPr/>
        </p:nvSpPr>
        <p:spPr>
          <a:xfrm>
            <a:off x="5461000" y="2120900"/>
            <a:ext cx="3810000" cy="2146300"/>
          </a:xfrm>
          <a:prstGeom prst="rect">
            <a:avLst/>
          </a:prstGeom>
          <a:solidFill>
            <a:srgbClr val="000000">
              <a:alpha val="0"/>
            </a:srgbClr>
          </a:solidFill>
        </p:spPr>
      </p:sp>
      <p:sp>
        <p:nvSpPr>
          <p:cNvPr id="5" name="AutoShape 5"/>
          <p:cNvSpPr/>
          <p:nvPr/>
        </p:nvSpPr>
        <p:spPr>
          <a:xfrm>
            <a:off x="1016000" y="1016000"/>
            <a:ext cx="3810000" cy="3810000"/>
          </a:xfrm>
          <a:prstGeom prst="rect">
            <a:avLst/>
          </a:prstGeom>
          <a:solidFill>
            <a:srgbClr val="000000">
              <a:alpha val="0"/>
            </a:srgbClr>
          </a:solidFill>
        </p:spPr>
      </p:sp>
      <p:sp>
        <p:nvSpPr>
          <p:cNvPr id="6" name="AutoShape 6"/>
          <p:cNvSpPr/>
          <p:nvPr/>
        </p:nvSpPr>
        <p:spPr>
          <a:xfrm>
            <a:off x="5461000" y="2095500"/>
            <a:ext cx="635000" cy="25400"/>
          </a:xfrm>
          <a:prstGeom prst="rect">
            <a:avLst/>
          </a:prstGeom>
          <a:solidFill>
            <a:srgbClr val="000000"/>
          </a:solidFill>
        </p:spPr>
      </p:sp>
      <p:sp>
        <p:nvSpPr>
          <p:cNvPr id="7" name="TextBox 7"/>
          <p:cNvSpPr txBox="1"/>
          <p:nvPr/>
        </p:nvSpPr>
        <p:spPr>
          <a:xfrm>
            <a:off x="5461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Expense Projections and Profit Margins</a:t>
            </a:r>
            <a:endParaRPr lang="en-US" sz="1100"/>
          </a:p>
        </p:txBody>
      </p:sp>
      <p:sp>
        <p:nvSpPr>
          <p:cNvPr id="8" name="TextBox 8"/>
          <p:cNvSpPr txBox="1"/>
          <p:nvPr/>
        </p:nvSpPr>
        <p:spPr>
          <a:xfrm>
            <a:off x="5461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Strategic Financial Planning</a:t>
            </a:r>
            <a:endParaRPr lang="en-US" sz="1100"/>
          </a:p>
        </p:txBody>
      </p:sp>
      <p:sp>
        <p:nvSpPr>
          <p:cNvPr id="9" name="TextBox 9"/>
          <p:cNvSpPr txBox="1"/>
          <p:nvPr/>
        </p:nvSpPr>
        <p:spPr>
          <a:xfrm>
            <a:off x="5461000" y="2768600"/>
            <a:ext cx="38100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Detailed expense projections indicate a structured approach to managing operational costs, ensuring that EcoTech Solutions can effectively allocate resources towards R&amp;D, marketing, and manufacturing while maintaining a focus on achieving positive profit margins by Year 2 through increased sales and operational efficiencies.</a:t>
            </a:r>
            <a:endParaRPr lang="en-US" sz="1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000000">
              <a:alpha val="0"/>
            </a:srgbClr>
          </a:solidFill>
        </p:spPr>
      </p:sp>
      <p:pic>
        <p:nvPicPr>
          <p:cNvPr id="3" name="Picture 3"/>
          <p:cNvPicPr>
            <a:picLocks noChangeAspect="1"/>
          </p:cNvPicPr>
          <p:nvPr/>
        </p:nvPicPr>
        <p:blipFill>
          <a:blip r:embed="rId1"/>
          <a:srcRect t="10000" b="10000"/>
          <a:stretch>
            <a:fillRect/>
          </a:stretch>
        </p:blipFill>
        <p:spPr>
          <a:xfrm>
            <a:off x="1016000" y="1016000"/>
            <a:ext cx="3810000" cy="3810000"/>
          </a:xfrm>
          <a:prstGeom prst="roundRect">
            <a:avLst>
              <a:gd name="adj" fmla="val 6000"/>
            </a:avLst>
          </a:prstGeom>
        </p:spPr>
      </p:pic>
      <p:sp>
        <p:nvSpPr>
          <p:cNvPr id="4" name="AutoShape 4"/>
          <p:cNvSpPr/>
          <p:nvPr/>
        </p:nvSpPr>
        <p:spPr>
          <a:xfrm>
            <a:off x="5410200" y="2374900"/>
            <a:ext cx="3810000" cy="1854200"/>
          </a:xfrm>
          <a:prstGeom prst="rect">
            <a:avLst/>
          </a:prstGeom>
          <a:solidFill>
            <a:srgbClr val="000000">
              <a:alpha val="0"/>
            </a:srgbClr>
          </a:solidFill>
        </p:spPr>
      </p:sp>
      <p:sp>
        <p:nvSpPr>
          <p:cNvPr id="5" name="AutoShape 5"/>
          <p:cNvSpPr/>
          <p:nvPr/>
        </p:nvSpPr>
        <p:spPr>
          <a:xfrm>
            <a:off x="1016000" y="1016000"/>
            <a:ext cx="3810000" cy="3810000"/>
          </a:xfrm>
          <a:prstGeom prst="rect">
            <a:avLst/>
          </a:prstGeom>
          <a:solidFill>
            <a:srgbClr val="000000">
              <a:alpha val="0"/>
            </a:srgbClr>
          </a:solidFill>
        </p:spPr>
      </p:sp>
      <p:sp>
        <p:nvSpPr>
          <p:cNvPr id="6" name="AutoShape 6"/>
          <p:cNvSpPr/>
          <p:nvPr/>
        </p:nvSpPr>
        <p:spPr>
          <a:xfrm>
            <a:off x="5410200" y="2222500"/>
            <a:ext cx="635000" cy="25400"/>
          </a:xfrm>
          <a:prstGeom prst="rect">
            <a:avLst/>
          </a:prstGeom>
          <a:solidFill>
            <a:srgbClr val="000000"/>
          </a:solidFill>
        </p:spPr>
      </p:sp>
      <p:sp>
        <p:nvSpPr>
          <p:cNvPr id="7" name="TextBox 7"/>
          <p:cNvSpPr txBox="1"/>
          <p:nvPr/>
        </p:nvSpPr>
        <p:spPr>
          <a:xfrm>
            <a:off x="5410200" y="1270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Funding Requirements and Use of Funds</a:t>
            </a:r>
            <a:endParaRPr lang="en-US" sz="1100"/>
          </a:p>
        </p:txBody>
      </p:sp>
      <p:sp>
        <p:nvSpPr>
          <p:cNvPr id="8" name="TextBox 8"/>
          <p:cNvSpPr txBox="1"/>
          <p:nvPr/>
        </p:nvSpPr>
        <p:spPr>
          <a:xfrm>
            <a:off x="5410200" y="23749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Strategic Fund Allocation</a:t>
            </a:r>
            <a:endParaRPr lang="en-US" sz="1100"/>
          </a:p>
        </p:txBody>
      </p:sp>
      <p:sp>
        <p:nvSpPr>
          <p:cNvPr id="9" name="TextBox 9"/>
          <p:cNvSpPr txBox="1"/>
          <p:nvPr/>
        </p:nvSpPr>
        <p:spPr>
          <a:xfrm>
            <a:off x="5410200" y="2743200"/>
            <a:ext cx="38100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The $2 million seed funding will be meticulously allocated across product development, market penetration, operational costs, talent acquisition, and contingency reserves, ensuring that each dollar is invested to maximize growth potential and align with EcoTech Solutions' mission of reducing industrial carbon emissions.</a:t>
            </a:r>
            <a:endParaRPr lang="en-US" sz="11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latin typeface="苹方-简"/>
              </a:rPr>
              <a:t>The Team</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000000"/>
                </a:solidFill>
                <a:latin typeface="苹方-简"/>
              </a:rPr>
              <a:t>Section 10</a:t>
            </a:r>
            <a:endParaRPr lang="en-US" sz="11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1"/>
          <a:srcRect t="28000" b="28000"/>
          <a:stretch>
            <a:fillRect/>
          </a:stretch>
        </p:blipFill>
        <p:spPr>
          <a:xfrm>
            <a:off x="1016000" y="1016000"/>
            <a:ext cx="3810000" cy="3810000"/>
          </a:xfrm>
          <a:prstGeom prst="roundRect">
            <a:avLst>
              <a:gd name="adj" fmla="val 6000"/>
            </a:avLst>
          </a:prstGeom>
        </p:spPr>
      </p:pic>
      <p:sp>
        <p:nvSpPr>
          <p:cNvPr id="4" name="AutoShape 4"/>
          <p:cNvSpPr/>
          <p:nvPr/>
        </p:nvSpPr>
        <p:spPr>
          <a:xfrm>
            <a:off x="5461000" y="2540000"/>
            <a:ext cx="3810000" cy="1930400"/>
          </a:xfrm>
          <a:prstGeom prst="rect">
            <a:avLst/>
          </a:prstGeom>
          <a:solidFill>
            <a:srgbClr val="000000">
              <a:alpha val="0"/>
            </a:srgbClr>
          </a:solidFill>
        </p:spPr>
      </p:sp>
      <p:sp>
        <p:nvSpPr>
          <p:cNvPr id="5" name="AutoShape 5"/>
          <p:cNvSpPr/>
          <p:nvPr/>
        </p:nvSpPr>
        <p:spPr>
          <a:xfrm>
            <a:off x="1016000" y="1016000"/>
            <a:ext cx="3810000" cy="3810000"/>
          </a:xfrm>
          <a:prstGeom prst="rect">
            <a:avLst/>
          </a:prstGeom>
          <a:solidFill>
            <a:srgbClr val="000000">
              <a:alpha val="0"/>
            </a:srgbClr>
          </a:solidFill>
        </p:spPr>
      </p:sp>
      <p:sp>
        <p:nvSpPr>
          <p:cNvPr id="6" name="AutoShape 6"/>
          <p:cNvSpPr/>
          <p:nvPr/>
        </p:nvSpPr>
        <p:spPr>
          <a:xfrm>
            <a:off x="5461000" y="2514600"/>
            <a:ext cx="635000" cy="25400"/>
          </a:xfrm>
          <a:prstGeom prst="rect">
            <a:avLst/>
          </a:prstGeom>
          <a:solidFill>
            <a:srgbClr val="000000"/>
          </a:solidFill>
        </p:spPr>
      </p:sp>
      <p:sp>
        <p:nvSpPr>
          <p:cNvPr id="7" name="TextBox 7"/>
          <p:cNvSpPr txBox="1"/>
          <p:nvPr/>
        </p:nvSpPr>
        <p:spPr>
          <a:xfrm>
            <a:off x="5461000" y="10160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Introduction of Founders and Key Team Members</a:t>
            </a:r>
            <a:endParaRPr lang="en-US" sz="1100"/>
          </a:p>
        </p:txBody>
      </p:sp>
      <p:sp>
        <p:nvSpPr>
          <p:cNvPr id="8" name="TextBox 8"/>
          <p:cNvSpPr txBox="1"/>
          <p:nvPr/>
        </p:nvSpPr>
        <p:spPr>
          <a:xfrm>
            <a:off x="5461000" y="27940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Expertise Drives EcoTech Success</a:t>
            </a:r>
            <a:endParaRPr lang="en-US" sz="1100"/>
          </a:p>
        </p:txBody>
      </p:sp>
      <p:sp>
        <p:nvSpPr>
          <p:cNvPr id="9" name="TextBox 9"/>
          <p:cNvSpPr txBox="1"/>
          <p:nvPr/>
        </p:nvSpPr>
        <p:spPr>
          <a:xfrm>
            <a:off x="5461000" y="3200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Founders' diverse backgrounds</a:t>
            </a:r>
            <a:endParaRPr lang="en-US" sz="1100"/>
          </a:p>
        </p:txBody>
      </p:sp>
      <p:sp>
        <p:nvSpPr>
          <p:cNvPr id="10" name="TextBox 10"/>
          <p:cNvSpPr txBox="1"/>
          <p:nvPr/>
        </p:nvSpPr>
        <p:spPr>
          <a:xfrm>
            <a:off x="5461000" y="3416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Strong leadership roles</a:t>
            </a:r>
            <a:endParaRPr lang="en-US" sz="1100"/>
          </a:p>
        </p:txBody>
      </p:sp>
      <p:sp>
        <p:nvSpPr>
          <p:cNvPr id="11" name="TextBox 11"/>
          <p:cNvSpPr txBox="1"/>
          <p:nvPr/>
        </p:nvSpPr>
        <p:spPr>
          <a:xfrm>
            <a:off x="5461000" y="36195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Commitment to sustainability</a:t>
            </a:r>
            <a:endParaRPr lang="en-US" sz="1100"/>
          </a:p>
        </p:txBody>
      </p:sp>
      <p:sp>
        <p:nvSpPr>
          <p:cNvPr id="12" name="TextBox 12"/>
          <p:cNvSpPr txBox="1"/>
          <p:nvPr/>
        </p:nvSpPr>
        <p:spPr>
          <a:xfrm>
            <a:off x="5461000" y="38354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Innovative technology development</a:t>
            </a:r>
            <a:endParaRPr lang="en-US" sz="1100"/>
          </a:p>
        </p:txBody>
      </p:sp>
      <p:sp>
        <p:nvSpPr>
          <p:cNvPr id="13" name="TextBox 13"/>
          <p:cNvSpPr txBox="1"/>
          <p:nvPr/>
        </p:nvSpPr>
        <p:spPr>
          <a:xfrm>
            <a:off x="5461000" y="40513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Strategic industry partnerships</a:t>
            </a:r>
            <a:endParaRPr lang="en-US" sz="1100"/>
          </a:p>
        </p:txBody>
      </p:sp>
      <p:sp>
        <p:nvSpPr>
          <p:cNvPr id="14" name="TextBox 14"/>
          <p:cNvSpPr txBox="1"/>
          <p:nvPr/>
        </p:nvSpPr>
        <p:spPr>
          <a:xfrm>
            <a:off x="5461000" y="4267200"/>
            <a:ext cx="38100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Vision for environmental impact</a:t>
            </a:r>
            <a:endParaRPr lang="en-US" sz="11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000000">
              <a:alpha val="0"/>
            </a:srgbClr>
          </a:solidFill>
        </p:spPr>
      </p:sp>
      <p:pic>
        <p:nvPicPr>
          <p:cNvPr id="3" name="Picture 3"/>
          <p:cNvPicPr>
            <a:picLocks noChangeAspect="1"/>
          </p:cNvPicPr>
          <p:nvPr/>
        </p:nvPicPr>
        <p:blipFill>
          <a:blip r:embed="rId1"/>
          <a:srcRect l="22000" r="22000"/>
          <a:stretch>
            <a:fillRect/>
          </a:stretch>
        </p:blipFill>
        <p:spPr>
          <a:xfrm>
            <a:off x="1016000" y="1016000"/>
            <a:ext cx="3810000" cy="3810000"/>
          </a:xfrm>
          <a:prstGeom prst="roundRect">
            <a:avLst>
              <a:gd name="adj" fmla="val 6000"/>
            </a:avLst>
          </a:prstGeom>
        </p:spPr>
      </p:pic>
      <p:sp>
        <p:nvSpPr>
          <p:cNvPr id="4" name="AutoShape 4"/>
          <p:cNvSpPr/>
          <p:nvPr/>
        </p:nvSpPr>
        <p:spPr>
          <a:xfrm>
            <a:off x="5410200" y="2374900"/>
            <a:ext cx="3810000" cy="1854200"/>
          </a:xfrm>
          <a:prstGeom prst="rect">
            <a:avLst/>
          </a:prstGeom>
          <a:solidFill>
            <a:srgbClr val="000000">
              <a:alpha val="0"/>
            </a:srgbClr>
          </a:solidFill>
        </p:spPr>
      </p:sp>
      <p:sp>
        <p:nvSpPr>
          <p:cNvPr id="5" name="AutoShape 5"/>
          <p:cNvSpPr/>
          <p:nvPr/>
        </p:nvSpPr>
        <p:spPr>
          <a:xfrm>
            <a:off x="1016000" y="1016000"/>
            <a:ext cx="3810000" cy="3810000"/>
          </a:xfrm>
          <a:prstGeom prst="rect">
            <a:avLst/>
          </a:prstGeom>
          <a:solidFill>
            <a:srgbClr val="000000">
              <a:alpha val="0"/>
            </a:srgbClr>
          </a:solidFill>
        </p:spPr>
      </p:sp>
      <p:sp>
        <p:nvSpPr>
          <p:cNvPr id="6" name="AutoShape 6"/>
          <p:cNvSpPr/>
          <p:nvPr/>
        </p:nvSpPr>
        <p:spPr>
          <a:xfrm>
            <a:off x="5410200" y="2222500"/>
            <a:ext cx="635000" cy="25400"/>
          </a:xfrm>
          <a:prstGeom prst="rect">
            <a:avLst/>
          </a:prstGeom>
          <a:solidFill>
            <a:srgbClr val="000000"/>
          </a:solidFill>
        </p:spPr>
      </p:sp>
      <p:sp>
        <p:nvSpPr>
          <p:cNvPr id="7" name="TextBox 7"/>
          <p:cNvSpPr txBox="1"/>
          <p:nvPr/>
        </p:nvSpPr>
        <p:spPr>
          <a:xfrm>
            <a:off x="5410200" y="1270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Relevant Experience and Expertise</a:t>
            </a:r>
            <a:endParaRPr lang="en-US" sz="1100"/>
          </a:p>
        </p:txBody>
      </p:sp>
      <p:sp>
        <p:nvSpPr>
          <p:cNvPr id="8" name="TextBox 8"/>
          <p:cNvSpPr txBox="1"/>
          <p:nvPr/>
        </p:nvSpPr>
        <p:spPr>
          <a:xfrm>
            <a:off x="5410200" y="2374900"/>
            <a:ext cx="38100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Founders' Unique Qualifications</a:t>
            </a:r>
            <a:endParaRPr lang="en-US" sz="1100"/>
          </a:p>
        </p:txBody>
      </p:sp>
      <p:sp>
        <p:nvSpPr>
          <p:cNvPr id="9" name="TextBox 9"/>
          <p:cNvSpPr txBox="1"/>
          <p:nvPr/>
        </p:nvSpPr>
        <p:spPr>
          <a:xfrm>
            <a:off x="5410200" y="2743200"/>
            <a:ext cx="38100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The founding team of EcoTech Solutions combines advanced degrees in environmental science and engineering with extensive industry experience, ensuring a comprehensive understanding of both the technical and regulatory aspects of environmental technology, which is critical for driving innovation and achieving sustainable outcomes.</a:t>
            </a:r>
            <a:endParaRPr lang="en-US"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3000" r="13000"/>
          <a:stretch>
            <a:fillRect/>
          </a:stretch>
        </p:blipFill>
        <p:spPr>
          <a:xfrm>
            <a:off x="0" y="0"/>
            <a:ext cx="10388600" cy="7759700"/>
          </a:xfrm>
          <a:prstGeom prst="rect">
            <a:avLst/>
          </a:prstGeom>
        </p:spPr>
      </p:pic>
      <p:sp>
        <p:nvSpPr>
          <p:cNvPr id="3" name="AutoShape 3"/>
          <p:cNvSpPr/>
          <p:nvPr/>
        </p:nvSpPr>
        <p:spPr>
          <a:xfrm>
            <a:off x="0" y="0"/>
            <a:ext cx="10388600" cy="7759700"/>
          </a:xfrm>
          <a:prstGeom prst="rect">
            <a:avLst/>
          </a:prstGeom>
          <a:solidFill>
            <a:srgbClr val="000000">
              <a:alpha val="0"/>
            </a:srgbClr>
          </a:solidFill>
        </p:spPr>
      </p:sp>
      <p:sp>
        <p:nvSpPr>
          <p:cNvPr id="4" name="AutoShape 4"/>
          <p:cNvSpPr/>
          <p:nvPr/>
        </p:nvSpPr>
        <p:spPr>
          <a:xfrm>
            <a:off x="774700" y="1917700"/>
            <a:ext cx="4216400" cy="5219700"/>
          </a:xfrm>
          <a:prstGeom prst="roundRect">
            <a:avLst>
              <a:gd name="adj" fmla="val 3614"/>
            </a:avLst>
          </a:prstGeom>
          <a:solidFill>
            <a:srgbClr val="FFFFFF"/>
          </a:solidFill>
          <a:ln w="25400">
            <a:solidFill>
              <a:srgbClr val="000000">
                <a:alpha val="0"/>
              </a:srgbClr>
            </a:solidFill>
          </a:ln>
        </p:spPr>
      </p:sp>
      <p:sp>
        <p:nvSpPr>
          <p:cNvPr id="5" name="AutoShape 5"/>
          <p:cNvSpPr/>
          <p:nvPr/>
        </p:nvSpPr>
        <p:spPr>
          <a:xfrm>
            <a:off x="5384800" y="1689100"/>
            <a:ext cx="4216400" cy="5676900"/>
          </a:xfrm>
          <a:prstGeom prst="roundRect">
            <a:avLst>
              <a:gd name="adj" fmla="val 3614"/>
            </a:avLst>
          </a:prstGeom>
          <a:solidFill>
            <a:srgbClr val="FFFFFF"/>
          </a:solidFill>
          <a:ln w="25400">
            <a:solidFill>
              <a:srgbClr val="000000">
                <a:alpha val="0"/>
              </a:srgbClr>
            </a:solidFill>
          </a:ln>
        </p:spPr>
      </p:sp>
      <p:sp>
        <p:nvSpPr>
          <p:cNvPr id="6" name="TextBox 6"/>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000000"/>
                </a:solidFill>
                <a:latin typeface="苹方-简"/>
              </a:rPr>
              <a:t>Mission Statement</a:t>
            </a:r>
            <a:endParaRPr lang="en-US" sz="1100"/>
          </a:p>
        </p:txBody>
      </p:sp>
      <p:sp>
        <p:nvSpPr>
          <p:cNvPr id="7" name="TextBox 7"/>
          <p:cNvSpPr txBox="1"/>
          <p:nvPr/>
        </p:nvSpPr>
        <p:spPr>
          <a:xfrm>
            <a:off x="1422400" y="24511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07A7E"/>
                </a:solidFill>
                <a:latin typeface="苹方-简"/>
              </a:rPr>
              <a:t>Commitment to Innovation</a:t>
            </a:r>
            <a:endParaRPr lang="en-US" sz="1100"/>
          </a:p>
        </p:txBody>
      </p:sp>
      <p:sp>
        <p:nvSpPr>
          <p:cNvPr id="8" name="TextBox 8"/>
          <p:cNvSpPr txBox="1"/>
          <p:nvPr/>
        </p:nvSpPr>
        <p:spPr>
          <a:xfrm>
            <a:off x="6019800" y="2222500"/>
            <a:ext cx="2921000" cy="13843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07A7E"/>
                </a:solidFill>
                <a:latin typeface="苹方-简"/>
              </a:rPr>
              <a:t>Empowering Sustainable Practices</a:t>
            </a:r>
            <a:endParaRPr lang="en-US" sz="1100"/>
          </a:p>
        </p:txBody>
      </p:sp>
      <p:sp>
        <p:nvSpPr>
          <p:cNvPr id="9" name="TextBox 9"/>
          <p:cNvSpPr txBox="1"/>
          <p:nvPr/>
        </p:nvSpPr>
        <p:spPr>
          <a:xfrm>
            <a:off x="1054100" y="3505200"/>
            <a:ext cx="3657600" cy="30988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苹方-简"/>
              </a:rPr>
              <a:t>EcoTech Solutions prioritizes groundbreaking research and development in environmental technologies, aiming to deliver advanced solutions that effectively reduce carbon emissions. Our focus on innovation ensures that industries can seamlessly integrate our products, enhancing operational efficiency while minimizing their ecological footprint.</a:t>
            </a:r>
            <a:endParaRPr lang="en-US" sz="1100"/>
          </a:p>
        </p:txBody>
      </p:sp>
      <p:sp>
        <p:nvSpPr>
          <p:cNvPr id="10" name="TextBox 10"/>
          <p:cNvSpPr txBox="1"/>
          <p:nvPr/>
        </p:nvSpPr>
        <p:spPr>
          <a:xfrm>
            <a:off x="5664200" y="3733800"/>
            <a:ext cx="3657600" cy="30988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苹方-简"/>
              </a:rPr>
              <a:t>We provide comprehensive support to industries, facilitating the adoption of sustainable practices through technical assistance, training, and ongoing consultation. Our mission emphasizes not just product delivery, but also fostering a culture of sustainability that drives long-term environmental responsibility and economic viability.</a:t>
            </a:r>
            <a:endParaRPr lang="en-US" sz="11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7480300"/>
          </a:xfrm>
          <a:prstGeom prst="rect">
            <a:avLst/>
          </a:prstGeom>
          <a:solidFill>
            <a:srgbClr val="FFFFFF"/>
          </a:solidFill>
        </p:spPr>
      </p:sp>
      <p:pic>
        <p:nvPicPr>
          <p:cNvPr id="3" name="Picture 3"/>
          <p:cNvPicPr>
            <a:picLocks noChangeAspect="1"/>
          </p:cNvPicPr>
          <p:nvPr/>
        </p:nvPicPr>
        <p:blipFill>
          <a:blip r:embed="rId1"/>
          <a:srcRect l="9000" r="9000"/>
          <a:stretch>
            <a:fillRect/>
          </a:stretch>
        </p:blipFill>
        <p:spPr>
          <a:xfrm>
            <a:off x="0" y="0"/>
            <a:ext cx="3454400" cy="7480300"/>
          </a:xfrm>
          <a:prstGeom prst="rect">
            <a:avLst/>
          </a:prstGeom>
        </p:spPr>
      </p:pic>
      <p:sp>
        <p:nvSpPr>
          <p:cNvPr id="4" name="AutoShape 4"/>
          <p:cNvSpPr/>
          <p:nvPr/>
        </p:nvSpPr>
        <p:spPr>
          <a:xfrm>
            <a:off x="4064000" y="1333500"/>
            <a:ext cx="5829300" cy="1651000"/>
          </a:xfrm>
          <a:prstGeom prst="roundRect">
            <a:avLst>
              <a:gd name="adj" fmla="val 12307"/>
            </a:avLst>
          </a:prstGeom>
          <a:solidFill>
            <a:srgbClr val="FFF0F3"/>
          </a:solidFill>
          <a:ln w="12700">
            <a:solidFill>
              <a:srgbClr val="FEE1E3"/>
            </a:solidFill>
          </a:ln>
        </p:spPr>
      </p:sp>
      <p:sp>
        <p:nvSpPr>
          <p:cNvPr id="5" name="AutoShape 5"/>
          <p:cNvSpPr/>
          <p:nvPr/>
        </p:nvSpPr>
        <p:spPr>
          <a:xfrm>
            <a:off x="4064000" y="3200400"/>
            <a:ext cx="5829300" cy="1651000"/>
          </a:xfrm>
          <a:prstGeom prst="roundRect">
            <a:avLst>
              <a:gd name="adj" fmla="val 12307"/>
            </a:avLst>
          </a:prstGeom>
          <a:solidFill>
            <a:srgbClr val="FFF0F3"/>
          </a:solidFill>
          <a:ln w="12700">
            <a:solidFill>
              <a:srgbClr val="FEE1E3"/>
            </a:solidFill>
          </a:ln>
        </p:spPr>
      </p:sp>
      <p:sp>
        <p:nvSpPr>
          <p:cNvPr id="6" name="AutoShape 6"/>
          <p:cNvSpPr/>
          <p:nvPr/>
        </p:nvSpPr>
        <p:spPr>
          <a:xfrm>
            <a:off x="4064000" y="5067300"/>
            <a:ext cx="5829300" cy="1651000"/>
          </a:xfrm>
          <a:prstGeom prst="roundRect">
            <a:avLst>
              <a:gd name="adj" fmla="val 12307"/>
            </a:avLst>
          </a:prstGeom>
          <a:solidFill>
            <a:srgbClr val="FFF0F3"/>
          </a:solidFill>
          <a:ln w="12700">
            <a:solidFill>
              <a:srgbClr val="FEE1E3"/>
            </a:solidFill>
          </a:ln>
        </p:spPr>
      </p:sp>
      <p:sp>
        <p:nvSpPr>
          <p:cNvPr id="7" name="AutoShape 7"/>
          <p:cNvSpPr/>
          <p:nvPr/>
        </p:nvSpPr>
        <p:spPr>
          <a:xfrm>
            <a:off x="0" y="0"/>
            <a:ext cx="3454400" cy="7480300"/>
          </a:xfrm>
          <a:prstGeom prst="rect">
            <a:avLst/>
          </a:prstGeom>
          <a:solidFill>
            <a:srgbClr val="000000">
              <a:alpha val="0"/>
            </a:srgbClr>
          </a:solidFill>
        </p:spPr>
      </p:sp>
      <p:sp>
        <p:nvSpPr>
          <p:cNvPr id="8" name="AutoShape 8"/>
          <p:cNvSpPr/>
          <p:nvPr/>
        </p:nvSpPr>
        <p:spPr>
          <a:xfrm>
            <a:off x="4064000" y="1498600"/>
            <a:ext cx="0" cy="1308100"/>
          </a:xfrm>
          <a:prstGeom prst="rect">
            <a:avLst/>
          </a:prstGeom>
          <a:solidFill>
            <a:srgbClr val="FFFFFF"/>
          </a:solidFill>
        </p:spPr>
      </p:sp>
      <p:sp>
        <p:nvSpPr>
          <p:cNvPr id="9" name="AutoShape 9"/>
          <p:cNvSpPr/>
          <p:nvPr/>
        </p:nvSpPr>
        <p:spPr>
          <a:xfrm>
            <a:off x="4064000" y="3365500"/>
            <a:ext cx="0" cy="1308100"/>
          </a:xfrm>
          <a:prstGeom prst="rect">
            <a:avLst/>
          </a:prstGeom>
          <a:solidFill>
            <a:srgbClr val="FFFFFF"/>
          </a:solidFill>
        </p:spPr>
      </p:sp>
      <p:sp>
        <p:nvSpPr>
          <p:cNvPr id="10" name="AutoShape 10"/>
          <p:cNvSpPr/>
          <p:nvPr/>
        </p:nvSpPr>
        <p:spPr>
          <a:xfrm>
            <a:off x="4064000" y="5232400"/>
            <a:ext cx="0" cy="1308100"/>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064000" y="457200"/>
            <a:ext cx="58293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Advisory Board and Mentor Network</a:t>
            </a:r>
            <a:endParaRPr lang="en-US" sz="1100"/>
          </a:p>
        </p:txBody>
      </p:sp>
      <p:sp>
        <p:nvSpPr>
          <p:cNvPr id="13" name="TextBox 13"/>
          <p:cNvSpPr txBox="1"/>
          <p:nvPr/>
        </p:nvSpPr>
        <p:spPr>
          <a:xfrm>
            <a:off x="4279900" y="1549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Strategic Industry Guidance</a:t>
            </a:r>
            <a:endParaRPr lang="en-US" sz="1100"/>
          </a:p>
        </p:txBody>
      </p:sp>
      <p:sp>
        <p:nvSpPr>
          <p:cNvPr id="14" name="TextBox 14"/>
          <p:cNvSpPr txBox="1"/>
          <p:nvPr/>
        </p:nvSpPr>
        <p:spPr>
          <a:xfrm>
            <a:off x="4279900" y="34163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Enhanced Credibility and Trust</a:t>
            </a:r>
            <a:endParaRPr lang="en-US" sz="1100"/>
          </a:p>
        </p:txBody>
      </p:sp>
      <p:sp>
        <p:nvSpPr>
          <p:cNvPr id="15" name="TextBox 15"/>
          <p:cNvSpPr txBox="1"/>
          <p:nvPr/>
        </p:nvSpPr>
        <p:spPr>
          <a:xfrm>
            <a:off x="4279900" y="52832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Robust Mentorship Opportunities</a:t>
            </a:r>
            <a:endParaRPr lang="en-US" sz="1100"/>
          </a:p>
        </p:txBody>
      </p:sp>
      <p:sp>
        <p:nvSpPr>
          <p:cNvPr id="16" name="TextBox 16"/>
          <p:cNvSpPr txBox="1"/>
          <p:nvPr/>
        </p:nvSpPr>
        <p:spPr>
          <a:xfrm>
            <a:off x="4279900" y="1930400"/>
            <a:ext cx="5397500" cy="85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The Advisory Board provides critical insights that shape EcoTech Solutions' strategic initiatives, ensuring alignment with industry trends and best practices to enhance competitive positioning and operational effectiveness.</a:t>
            </a:r>
            <a:endParaRPr lang="en-US" sz="1100"/>
          </a:p>
        </p:txBody>
      </p:sp>
      <p:sp>
        <p:nvSpPr>
          <p:cNvPr id="17" name="TextBox 17"/>
          <p:cNvSpPr txBox="1"/>
          <p:nvPr/>
        </p:nvSpPr>
        <p:spPr>
          <a:xfrm>
            <a:off x="4279900" y="3784600"/>
            <a:ext cx="5397500" cy="85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The presence of esteemed professionals on the Advisory Board bolsters EcoTech's reputation, fostering investor confidence and attracting potential partnerships through demonstrated commitment to sustainability and innovation.</a:t>
            </a:r>
            <a:endParaRPr lang="en-US" sz="1100"/>
          </a:p>
        </p:txBody>
      </p:sp>
      <p:sp>
        <p:nvSpPr>
          <p:cNvPr id="18" name="TextBox 18"/>
          <p:cNvSpPr txBox="1"/>
          <p:nvPr/>
        </p:nvSpPr>
        <p:spPr>
          <a:xfrm>
            <a:off x="4279900" y="5651500"/>
            <a:ext cx="5397500" cy="85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The Mentor Network facilitates knowledge transfer and skill development, empowering team members with practical insights and fostering a culture of continuous improvement essential for navigating the dynamic environmental technology landscape.</a:t>
            </a:r>
            <a:endParaRPr lang="en-US" sz="11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latin typeface="苹方-简"/>
              </a:rPr>
              <a:t>The Investment Ask</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000000"/>
                </a:solidFill>
                <a:latin typeface="苹方-简"/>
              </a:rPr>
              <a:t>Section 11</a:t>
            </a:r>
            <a:endParaRPr lang="en-US" sz="11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2844800"/>
          </a:xfrm>
          <a:prstGeom prst="rect">
            <a:avLst/>
          </a:prstGeom>
          <a:solidFill>
            <a:srgbClr val="000000">
              <a:alpha val="0"/>
            </a:srgbClr>
          </a:solidFill>
        </p:spPr>
      </p:sp>
      <p:sp>
        <p:nvSpPr>
          <p:cNvPr id="5" name="AutoShape 5"/>
          <p:cNvSpPr/>
          <p:nvPr/>
        </p:nvSpPr>
        <p:spPr>
          <a:xfrm>
            <a:off x="3784600" y="1689100"/>
            <a:ext cx="2806700" cy="2578100"/>
          </a:xfrm>
          <a:prstGeom prst="rect">
            <a:avLst/>
          </a:prstGeom>
          <a:solidFill>
            <a:srgbClr val="000000">
              <a:alpha val="0"/>
            </a:srgbClr>
          </a:solidFill>
        </p:spPr>
      </p:sp>
      <p:sp>
        <p:nvSpPr>
          <p:cNvPr id="6" name="AutoShape 6"/>
          <p:cNvSpPr/>
          <p:nvPr/>
        </p:nvSpPr>
        <p:spPr>
          <a:xfrm>
            <a:off x="7061200" y="1689100"/>
            <a:ext cx="2806700" cy="28448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F07A7E"/>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F07A7E"/>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F07A7E"/>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000000"/>
                </a:solidFill>
                <a:latin typeface="苹方-简"/>
              </a:rPr>
              <a:t>Amount of Funding Needed</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苹方-简"/>
              </a:rPr>
              <a:t>Total Investment Requirement</a:t>
            </a:r>
            <a:endParaRPr lang="en-US" sz="1100"/>
          </a:p>
        </p:txBody>
      </p:sp>
      <p:sp>
        <p:nvSpPr>
          <p:cNvPr id="15" name="TextBox 15"/>
          <p:cNvSpPr txBox="1"/>
          <p:nvPr/>
        </p:nvSpPr>
        <p:spPr>
          <a:xfrm>
            <a:off x="37846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苹方-简"/>
              </a:rPr>
              <a:t>Funding Allocation Breakdown</a:t>
            </a:r>
            <a:endParaRPr lang="en-US" sz="1100"/>
          </a:p>
        </p:txBody>
      </p:sp>
      <p:sp>
        <p:nvSpPr>
          <p:cNvPr id="16" name="TextBox 16"/>
          <p:cNvSpPr txBox="1"/>
          <p:nvPr/>
        </p:nvSpPr>
        <p:spPr>
          <a:xfrm>
            <a:off x="70612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苹方-简"/>
              </a:rPr>
              <a:t>Strategic Growth Milestones</a:t>
            </a:r>
            <a:endParaRPr lang="en-US" sz="1100"/>
          </a:p>
        </p:txBody>
      </p:sp>
      <p:sp>
        <p:nvSpPr>
          <p:cNvPr id="17" name="TextBox 17"/>
          <p:cNvSpPr txBox="1"/>
          <p:nvPr/>
        </p:nvSpPr>
        <p:spPr>
          <a:xfrm>
            <a:off x="927100" y="3467100"/>
            <a:ext cx="20447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Seeking $2 million funding</a:t>
            </a:r>
            <a:endParaRPr lang="en-US" sz="1100"/>
          </a:p>
        </p:txBody>
      </p:sp>
      <p:sp>
        <p:nvSpPr>
          <p:cNvPr id="18" name="TextBox 18"/>
          <p:cNvSpPr txBox="1"/>
          <p:nvPr/>
        </p:nvSpPr>
        <p:spPr>
          <a:xfrm>
            <a:off x="812800" y="3733800"/>
            <a:ext cx="22860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Essential for growth initiatives</a:t>
            </a:r>
            <a:endParaRPr lang="en-US" sz="1100"/>
          </a:p>
        </p:txBody>
      </p:sp>
      <p:sp>
        <p:nvSpPr>
          <p:cNvPr id="19" name="TextBox 19"/>
          <p:cNvSpPr txBox="1"/>
          <p:nvPr/>
        </p:nvSpPr>
        <p:spPr>
          <a:xfrm>
            <a:off x="508000" y="4000500"/>
            <a:ext cx="2946400" cy="5334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Supports innovative technology development</a:t>
            </a:r>
            <a:endParaRPr lang="en-US" sz="1100"/>
          </a:p>
        </p:txBody>
      </p:sp>
      <p:sp>
        <p:nvSpPr>
          <p:cNvPr id="20" name="TextBox 20"/>
          <p:cNvSpPr txBox="1"/>
          <p:nvPr/>
        </p:nvSpPr>
        <p:spPr>
          <a:xfrm>
            <a:off x="4432300" y="3467100"/>
            <a:ext cx="15875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40% for R&amp;D efforts</a:t>
            </a:r>
            <a:endParaRPr lang="en-US" sz="1100"/>
          </a:p>
        </p:txBody>
      </p:sp>
      <p:sp>
        <p:nvSpPr>
          <p:cNvPr id="21" name="TextBox 21"/>
          <p:cNvSpPr txBox="1"/>
          <p:nvPr/>
        </p:nvSpPr>
        <p:spPr>
          <a:xfrm>
            <a:off x="4279900" y="3733800"/>
            <a:ext cx="19050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30% for operational costs</a:t>
            </a:r>
            <a:endParaRPr lang="en-US" sz="1100"/>
          </a:p>
        </p:txBody>
      </p:sp>
      <p:sp>
        <p:nvSpPr>
          <p:cNvPr id="22" name="TextBox 22"/>
          <p:cNvSpPr txBox="1"/>
          <p:nvPr/>
        </p:nvSpPr>
        <p:spPr>
          <a:xfrm>
            <a:off x="4152900" y="4000500"/>
            <a:ext cx="21590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20% for marketing strategies</a:t>
            </a:r>
            <a:endParaRPr lang="en-US" sz="1100"/>
          </a:p>
        </p:txBody>
      </p:sp>
      <p:sp>
        <p:nvSpPr>
          <p:cNvPr id="23" name="TextBox 23"/>
          <p:cNvSpPr txBox="1"/>
          <p:nvPr/>
        </p:nvSpPr>
        <p:spPr>
          <a:xfrm>
            <a:off x="7061200" y="3467100"/>
            <a:ext cx="2946400" cy="5334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Completes product development phases</a:t>
            </a:r>
            <a:endParaRPr lang="en-US" sz="1100"/>
          </a:p>
        </p:txBody>
      </p:sp>
      <p:sp>
        <p:nvSpPr>
          <p:cNvPr id="24" name="TextBox 24"/>
          <p:cNvSpPr txBox="1"/>
          <p:nvPr/>
        </p:nvSpPr>
        <p:spPr>
          <a:xfrm>
            <a:off x="7366000" y="4000500"/>
            <a:ext cx="22987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Facilitates market entry launch</a:t>
            </a:r>
            <a:endParaRPr lang="en-US" sz="1100"/>
          </a:p>
        </p:txBody>
      </p:sp>
      <p:sp>
        <p:nvSpPr>
          <p:cNvPr id="25" name="TextBox 25"/>
          <p:cNvSpPr txBox="1"/>
          <p:nvPr/>
        </p:nvSpPr>
        <p:spPr>
          <a:xfrm>
            <a:off x="7124700" y="4267200"/>
            <a:ext cx="2832100" cy="2667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Achieves customer acquisition targets</a:t>
            </a:r>
            <a:endParaRPr lang="en-US" sz="11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0" r="10000"/>
          <a:stretch>
            <a:fillRect/>
          </a:stretch>
        </p:blipFill>
        <p:spPr>
          <a:xfrm>
            <a:off x="0" y="0"/>
            <a:ext cx="10388600" cy="7150100"/>
          </a:xfrm>
          <a:prstGeom prst="rect">
            <a:avLst/>
          </a:prstGeom>
        </p:spPr>
      </p:pic>
      <p:sp>
        <p:nvSpPr>
          <p:cNvPr id="3" name="AutoShape 3"/>
          <p:cNvSpPr/>
          <p:nvPr/>
        </p:nvSpPr>
        <p:spPr>
          <a:xfrm>
            <a:off x="0" y="0"/>
            <a:ext cx="10388600" cy="7150100"/>
          </a:xfrm>
          <a:prstGeom prst="rect">
            <a:avLst/>
          </a:prstGeom>
          <a:solidFill>
            <a:srgbClr val="000000">
              <a:alpha val="0"/>
            </a:srgbClr>
          </a:solidFill>
        </p:spPr>
      </p:sp>
      <p:pic>
        <p:nvPicPr>
          <p:cNvPr id="4" name="Picture 4"/>
          <p:cNvPicPr>
            <a:picLocks noChangeAspect="1"/>
          </p:cNvPicPr>
          <p:nvPr/>
        </p:nvPicPr>
        <p:blipFill>
          <a:blip r:embed="rId2"/>
          <a:srcRect l="15000" r="15000"/>
          <a:stretch>
            <a:fillRect/>
          </a:stretch>
        </p:blipFill>
        <p:spPr>
          <a:xfrm>
            <a:off x="762000" y="1536700"/>
            <a:ext cx="2743200" cy="4838700"/>
          </a:xfrm>
          <a:prstGeom prst="roundRect">
            <a:avLst>
              <a:gd name="adj" fmla="val 9259"/>
            </a:avLst>
          </a:prstGeom>
        </p:spPr>
      </p:pic>
      <p:pic>
        <p:nvPicPr>
          <p:cNvPr id="5" name="Picture 5"/>
          <p:cNvPicPr>
            <a:picLocks noChangeAspect="1"/>
          </p:cNvPicPr>
          <p:nvPr/>
        </p:nvPicPr>
        <p:blipFill>
          <a:blip r:embed="rId3"/>
          <a:srcRect l="15000" r="15000"/>
          <a:stretch>
            <a:fillRect/>
          </a:stretch>
        </p:blipFill>
        <p:spPr>
          <a:xfrm>
            <a:off x="3810000" y="1536700"/>
            <a:ext cx="2743200" cy="4838700"/>
          </a:xfrm>
          <a:prstGeom prst="roundRect">
            <a:avLst>
              <a:gd name="adj" fmla="val 9259"/>
            </a:avLst>
          </a:prstGeom>
        </p:spPr>
      </p:pic>
      <p:pic>
        <p:nvPicPr>
          <p:cNvPr id="6" name="Picture 6"/>
          <p:cNvPicPr>
            <a:picLocks noChangeAspect="1"/>
          </p:cNvPicPr>
          <p:nvPr/>
        </p:nvPicPr>
        <p:blipFill>
          <a:blip r:embed="rId2"/>
          <a:srcRect l="15000" r="15000"/>
          <a:stretch>
            <a:fillRect/>
          </a:stretch>
        </p:blipFill>
        <p:spPr>
          <a:xfrm>
            <a:off x="6870700" y="1536700"/>
            <a:ext cx="2743200" cy="4838700"/>
          </a:xfrm>
          <a:prstGeom prst="roundRect">
            <a:avLst>
              <a:gd name="adj" fmla="val 9259"/>
            </a:avLst>
          </a:prstGeom>
        </p:spPr>
      </p:pic>
      <p:sp>
        <p:nvSpPr>
          <p:cNvPr id="7" name="AutoShape 7"/>
          <p:cNvSpPr/>
          <p:nvPr/>
        </p:nvSpPr>
        <p:spPr>
          <a:xfrm>
            <a:off x="762000" y="1739900"/>
            <a:ext cx="0" cy="711200"/>
          </a:xfrm>
          <a:prstGeom prst="rect">
            <a:avLst/>
          </a:prstGeom>
          <a:solidFill>
            <a:srgbClr val="000000"/>
          </a:solidFill>
        </p:spPr>
      </p:sp>
      <p:sp>
        <p:nvSpPr>
          <p:cNvPr id="8" name="AutoShape 8"/>
          <p:cNvSpPr/>
          <p:nvPr/>
        </p:nvSpPr>
        <p:spPr>
          <a:xfrm>
            <a:off x="762000" y="1536700"/>
            <a:ext cx="2743200" cy="4838700"/>
          </a:xfrm>
          <a:prstGeom prst="roundRect">
            <a:avLst>
              <a:gd name="adj" fmla="val 9259"/>
            </a:avLst>
          </a:prstGeom>
          <a:solidFill>
            <a:srgbClr val="000000">
              <a:alpha val="0"/>
            </a:srgbClr>
          </a:solidFill>
          <a:ln w="25400">
            <a:solidFill>
              <a:srgbClr val="FFBABA">
                <a:alpha val="29804"/>
              </a:srgbClr>
            </a:solidFill>
          </a:ln>
        </p:spPr>
      </p:sp>
      <p:sp>
        <p:nvSpPr>
          <p:cNvPr id="9" name="AutoShape 9"/>
          <p:cNvSpPr/>
          <p:nvPr/>
        </p:nvSpPr>
        <p:spPr>
          <a:xfrm>
            <a:off x="3810000" y="1739900"/>
            <a:ext cx="0" cy="711200"/>
          </a:xfrm>
          <a:prstGeom prst="rect">
            <a:avLst/>
          </a:prstGeom>
          <a:solidFill>
            <a:srgbClr val="000000"/>
          </a:solidFill>
        </p:spPr>
      </p:sp>
      <p:sp>
        <p:nvSpPr>
          <p:cNvPr id="10" name="AutoShape 10"/>
          <p:cNvSpPr/>
          <p:nvPr/>
        </p:nvSpPr>
        <p:spPr>
          <a:xfrm>
            <a:off x="3810000" y="1536700"/>
            <a:ext cx="2743200" cy="4838700"/>
          </a:xfrm>
          <a:prstGeom prst="roundRect">
            <a:avLst>
              <a:gd name="adj" fmla="val 9259"/>
            </a:avLst>
          </a:prstGeom>
          <a:solidFill>
            <a:srgbClr val="000000">
              <a:alpha val="0"/>
            </a:srgbClr>
          </a:solidFill>
          <a:ln w="25400">
            <a:solidFill>
              <a:srgbClr val="FF002D">
                <a:alpha val="20000"/>
              </a:srgbClr>
            </a:solidFill>
          </a:ln>
        </p:spPr>
      </p:sp>
      <p:sp>
        <p:nvSpPr>
          <p:cNvPr id="11" name="AutoShape 11"/>
          <p:cNvSpPr/>
          <p:nvPr/>
        </p:nvSpPr>
        <p:spPr>
          <a:xfrm>
            <a:off x="6870700" y="1739900"/>
            <a:ext cx="0" cy="711200"/>
          </a:xfrm>
          <a:prstGeom prst="rect">
            <a:avLst/>
          </a:prstGeom>
          <a:solidFill>
            <a:srgbClr val="000000"/>
          </a:solidFill>
        </p:spPr>
      </p:sp>
      <p:sp>
        <p:nvSpPr>
          <p:cNvPr id="12" name="AutoShape 12"/>
          <p:cNvSpPr/>
          <p:nvPr/>
        </p:nvSpPr>
        <p:spPr>
          <a:xfrm>
            <a:off x="6870700" y="1536700"/>
            <a:ext cx="2743200" cy="4838700"/>
          </a:xfrm>
          <a:prstGeom prst="roundRect">
            <a:avLst>
              <a:gd name="adj" fmla="val 9259"/>
            </a:avLst>
          </a:prstGeom>
          <a:solidFill>
            <a:srgbClr val="000000">
              <a:alpha val="0"/>
            </a:srgbClr>
          </a:solidFill>
          <a:ln w="25400">
            <a:solidFill>
              <a:srgbClr val="FFBABA">
                <a:alpha val="29804"/>
              </a:srgbClr>
            </a:solidFill>
          </a:ln>
        </p:spPr>
      </p:sp>
      <p:sp>
        <p:nvSpPr>
          <p:cNvPr id="13" name="TextBox 13"/>
          <p:cNvSpPr txBox="1"/>
          <p:nvPr/>
        </p:nvSpPr>
        <p:spPr>
          <a:xfrm>
            <a:off x="1092200" y="1866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EE788F"/>
                </a:solidFill>
                <a:latin typeface="苹方-简"/>
              </a:rPr>
              <a:t>01</a:t>
            </a:r>
            <a:endParaRPr lang="en-US" sz="1100"/>
          </a:p>
        </p:txBody>
      </p:sp>
      <p:sp>
        <p:nvSpPr>
          <p:cNvPr id="14" name="TextBox 14"/>
          <p:cNvSpPr txBox="1"/>
          <p:nvPr/>
        </p:nvSpPr>
        <p:spPr>
          <a:xfrm>
            <a:off x="4140200" y="1866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FFFFFF"/>
                </a:solidFill>
                <a:latin typeface="苹方-简"/>
              </a:rPr>
              <a:t>02</a:t>
            </a:r>
            <a:endParaRPr lang="en-US" sz="1100"/>
          </a:p>
        </p:txBody>
      </p:sp>
      <p:sp>
        <p:nvSpPr>
          <p:cNvPr id="15" name="TextBox 15"/>
          <p:cNvSpPr txBox="1"/>
          <p:nvPr/>
        </p:nvSpPr>
        <p:spPr>
          <a:xfrm>
            <a:off x="7200900" y="1866900"/>
            <a:ext cx="2082800" cy="635000"/>
          </a:xfrm>
          <a:prstGeom prst="rect">
            <a:avLst/>
          </a:prstGeom>
          <a:solidFill>
            <a:srgbClr val="000000">
              <a:alpha val="0"/>
            </a:srgbClr>
          </a:solidFill>
        </p:spPr>
        <p:txBody>
          <a:bodyPr lIns="0" tIns="0" rIns="0" bIns="0" rtlCol="0" anchor="ctr"/>
          <a:lstStyle/>
          <a:p>
            <a:pPr indent="0" algn="l">
              <a:lnSpc>
                <a:spcPct val="100000"/>
              </a:lnSpc>
              <a:defRPr/>
            </a:pPr>
            <a:r>
              <a:rPr lang="en-US" sz="4200" b="1">
                <a:solidFill>
                  <a:srgbClr val="EE788F"/>
                </a:solidFill>
                <a:latin typeface="苹方-简"/>
              </a:rPr>
              <a:t>03</a:t>
            </a:r>
            <a:endParaRPr lang="en-US" sz="1100"/>
          </a:p>
        </p:txBody>
      </p:sp>
      <p:sp>
        <p:nvSpPr>
          <p:cNvPr id="16" name="TextBox 16"/>
          <p:cNvSpPr txBox="1"/>
          <p:nvPr/>
        </p:nvSpPr>
        <p:spPr>
          <a:xfrm>
            <a:off x="762000" y="406400"/>
            <a:ext cx="8864600" cy="419100"/>
          </a:xfrm>
          <a:prstGeom prst="rect">
            <a:avLst/>
          </a:prstGeom>
          <a:solidFill>
            <a:srgbClr val="000000">
              <a:alpha val="0"/>
            </a:srgbClr>
          </a:solidFill>
        </p:spPr>
        <p:txBody>
          <a:bodyPr lIns="0" tIns="0" rIns="0" bIns="0" rtlCol="0" anchor="ctr"/>
          <a:lstStyle/>
          <a:p>
            <a:pPr indent="1016000" algn="l">
              <a:lnSpc>
                <a:spcPct val="100000"/>
              </a:lnSpc>
              <a:defRPr/>
            </a:pPr>
            <a:r>
              <a:rPr lang="en-US" sz="2800" b="1">
                <a:solidFill>
                  <a:srgbClr val="000000"/>
                </a:solidFill>
                <a:latin typeface="苹方-简"/>
              </a:rPr>
              <a:t>Equity Offered in Return</a:t>
            </a:r>
            <a:endParaRPr lang="en-US" sz="1100"/>
          </a:p>
        </p:txBody>
      </p:sp>
      <p:sp>
        <p:nvSpPr>
          <p:cNvPr id="17" name="TextBox 17"/>
          <p:cNvSpPr txBox="1"/>
          <p:nvPr/>
        </p:nvSpPr>
        <p:spPr>
          <a:xfrm>
            <a:off x="1092200" y="32131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D64864"/>
                </a:solidFill>
                <a:latin typeface="苹方-简"/>
              </a:rPr>
              <a:t>Equity Stake Overview</a:t>
            </a:r>
            <a:endParaRPr lang="en-US" sz="1100"/>
          </a:p>
        </p:txBody>
      </p:sp>
      <p:sp>
        <p:nvSpPr>
          <p:cNvPr id="18" name="TextBox 18"/>
          <p:cNvSpPr txBox="1"/>
          <p:nvPr/>
        </p:nvSpPr>
        <p:spPr>
          <a:xfrm>
            <a:off x="4140200" y="32131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FFFFFF"/>
                </a:solidFill>
                <a:latin typeface="苹方-简"/>
              </a:rPr>
              <a:t>Investment Utilization Strategy</a:t>
            </a:r>
            <a:endParaRPr lang="en-US" sz="1100"/>
          </a:p>
        </p:txBody>
      </p:sp>
      <p:sp>
        <p:nvSpPr>
          <p:cNvPr id="19" name="TextBox 19"/>
          <p:cNvSpPr txBox="1"/>
          <p:nvPr/>
        </p:nvSpPr>
        <p:spPr>
          <a:xfrm>
            <a:off x="7200900" y="3213100"/>
            <a:ext cx="20828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D64864"/>
                </a:solidFill>
                <a:latin typeface="苹方-简"/>
              </a:rPr>
              <a:t>Long-Term Investor Benefits</a:t>
            </a:r>
            <a:endParaRPr lang="en-US" sz="1100"/>
          </a:p>
        </p:txBody>
      </p:sp>
      <p:sp>
        <p:nvSpPr>
          <p:cNvPr id="20" name="TextBox 20"/>
          <p:cNvSpPr txBox="1"/>
          <p:nvPr/>
        </p:nvSpPr>
        <p:spPr>
          <a:xfrm>
            <a:off x="1092200" y="3924300"/>
            <a:ext cx="2082800" cy="212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EcoTech Solutions proposes a 15% equity stake, reflecting a pre-money valuation of $13.33 million, strategically positioned to attract investors while ensuring alignment with the company's growth objectives in the environmental technology sector.</a:t>
            </a:r>
            <a:endParaRPr lang="en-US" sz="1100"/>
          </a:p>
        </p:txBody>
      </p:sp>
      <p:sp>
        <p:nvSpPr>
          <p:cNvPr id="21" name="TextBox 21"/>
          <p:cNvSpPr txBox="1"/>
          <p:nvPr/>
        </p:nvSpPr>
        <p:spPr>
          <a:xfrm>
            <a:off x="4140200" y="3924300"/>
            <a:ext cx="2082800" cy="19177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FFFFFF"/>
                </a:solidFill>
                <a:latin typeface="苹方-简"/>
              </a:rPr>
              <a:t>The $2 million investment will be allocated to critical areas such as R&amp;D, production scaling, and marketing, aimed at enhancing operational capabilities and market presence, ultimately driving shareholder value.</a:t>
            </a:r>
            <a:endParaRPr lang="en-US" sz="1100"/>
          </a:p>
        </p:txBody>
      </p:sp>
      <p:sp>
        <p:nvSpPr>
          <p:cNvPr id="22" name="TextBox 22"/>
          <p:cNvSpPr txBox="1"/>
          <p:nvPr/>
        </p:nvSpPr>
        <p:spPr>
          <a:xfrm>
            <a:off x="7200900" y="3924300"/>
            <a:ext cx="2082800" cy="19177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D64864"/>
                </a:solidFill>
                <a:latin typeface="苹方-简"/>
              </a:rPr>
              <a:t>Investors can anticipate significant returns as EcoTech Solutions capitalizes on market trends favoring sustainable technologies, with a clear exit strategy that includes potential acquisitions or an IPO within 3-5 years.</a:t>
            </a:r>
            <a:endParaRPr lang="en-US" sz="11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3000" r="3000"/>
          <a:stretch>
            <a:fillRect/>
          </a:stretch>
        </p:blipFill>
        <p:spPr>
          <a:xfrm>
            <a:off x="0" y="0"/>
            <a:ext cx="10388600" cy="6121400"/>
          </a:xfrm>
          <a:prstGeom prst="rect">
            <a:avLst/>
          </a:prstGeom>
        </p:spPr>
      </p:pic>
      <p:sp>
        <p:nvSpPr>
          <p:cNvPr id="3" name="AutoShape 3"/>
          <p:cNvSpPr/>
          <p:nvPr/>
        </p:nvSpPr>
        <p:spPr>
          <a:xfrm>
            <a:off x="0" y="0"/>
            <a:ext cx="10388600" cy="6121400"/>
          </a:xfrm>
          <a:prstGeom prst="rect">
            <a:avLst/>
          </a:prstGeom>
          <a:solidFill>
            <a:srgbClr val="000000">
              <a:alpha val="0"/>
            </a:srgbClr>
          </a:solidFill>
        </p:spPr>
      </p:sp>
      <p:sp>
        <p:nvSpPr>
          <p:cNvPr id="4" name="AutoShape 4"/>
          <p:cNvSpPr/>
          <p:nvPr/>
        </p:nvSpPr>
        <p:spPr>
          <a:xfrm>
            <a:off x="762000" y="1435100"/>
            <a:ext cx="2743200" cy="3911600"/>
          </a:xfrm>
          <a:prstGeom prst="roundRect">
            <a:avLst>
              <a:gd name="adj" fmla="val 3703"/>
            </a:avLst>
          </a:prstGeom>
          <a:solidFill>
            <a:srgbClr val="000000">
              <a:alpha val="0"/>
            </a:srgbClr>
          </a:solidFill>
        </p:spPr>
      </p:sp>
      <p:sp>
        <p:nvSpPr>
          <p:cNvPr id="5" name="AutoShape 5"/>
          <p:cNvSpPr/>
          <p:nvPr/>
        </p:nvSpPr>
        <p:spPr>
          <a:xfrm>
            <a:off x="3810000" y="1435100"/>
            <a:ext cx="2743200" cy="3911600"/>
          </a:xfrm>
          <a:prstGeom prst="roundRect">
            <a:avLst>
              <a:gd name="adj" fmla="val 3703"/>
            </a:avLst>
          </a:prstGeom>
          <a:solidFill>
            <a:srgbClr val="000000">
              <a:alpha val="0"/>
            </a:srgbClr>
          </a:solidFill>
        </p:spPr>
      </p:sp>
      <p:sp>
        <p:nvSpPr>
          <p:cNvPr id="6" name="AutoShape 6"/>
          <p:cNvSpPr/>
          <p:nvPr/>
        </p:nvSpPr>
        <p:spPr>
          <a:xfrm>
            <a:off x="6870700" y="1435100"/>
            <a:ext cx="2743200" cy="3911600"/>
          </a:xfrm>
          <a:prstGeom prst="roundRect">
            <a:avLst>
              <a:gd name="adj" fmla="val 3703"/>
            </a:avLst>
          </a:prstGeom>
          <a:solidFill>
            <a:srgbClr val="000000">
              <a:alpha val="0"/>
            </a:srgbClr>
          </a:solidFill>
        </p:spPr>
      </p:sp>
      <p:sp>
        <p:nvSpPr>
          <p:cNvPr id="7" name="AutoShape 7"/>
          <p:cNvSpPr/>
          <p:nvPr/>
        </p:nvSpPr>
        <p:spPr>
          <a:xfrm>
            <a:off x="762000" y="5486400"/>
            <a:ext cx="2743200" cy="0"/>
          </a:xfrm>
          <a:prstGeom prst="rect">
            <a:avLst/>
          </a:prstGeom>
          <a:solidFill>
            <a:srgbClr val="000000"/>
          </a:solidFill>
        </p:spPr>
      </p:sp>
      <p:sp>
        <p:nvSpPr>
          <p:cNvPr id="8" name="AutoShape 8"/>
          <p:cNvSpPr/>
          <p:nvPr/>
        </p:nvSpPr>
        <p:spPr>
          <a:xfrm>
            <a:off x="3810000" y="5486400"/>
            <a:ext cx="2743200" cy="0"/>
          </a:xfrm>
          <a:prstGeom prst="rect">
            <a:avLst/>
          </a:prstGeom>
          <a:solidFill>
            <a:srgbClr val="000000"/>
          </a:solidFill>
        </p:spPr>
      </p:sp>
      <p:sp>
        <p:nvSpPr>
          <p:cNvPr id="9" name="AutoShape 9"/>
          <p:cNvSpPr/>
          <p:nvPr/>
        </p:nvSpPr>
        <p:spPr>
          <a:xfrm>
            <a:off x="6870700" y="5486400"/>
            <a:ext cx="2743200" cy="0"/>
          </a:xfrm>
          <a:prstGeom prst="rect">
            <a:avLst/>
          </a:prstGeom>
          <a:solidFill>
            <a:srgbClr val="000000"/>
          </a:solidFill>
        </p:spPr>
      </p:sp>
      <p:pic>
        <p:nvPicPr>
          <p:cNvPr id="10" name="Picture 10"/>
          <p:cNvPicPr>
            <a:picLocks noChangeAspect="1"/>
          </p:cNvPicPr>
          <p:nvPr/>
        </p:nvPicPr>
        <p:blipFill>
          <a:blip r:embed="rId2"/>
          <a:srcRect t="1000" b="1000"/>
          <a:stretch>
            <a:fillRect/>
          </a:stretch>
        </p:blipFill>
        <p:spPr>
          <a:xfrm>
            <a:off x="762000" y="1435100"/>
            <a:ext cx="2743200" cy="1536700"/>
          </a:xfrm>
          <a:prstGeom prst="roundRect">
            <a:avLst>
              <a:gd name="adj" fmla="val 6611"/>
            </a:avLst>
          </a:prstGeom>
        </p:spPr>
      </p:pic>
      <p:pic>
        <p:nvPicPr>
          <p:cNvPr id="11" name="Picture 11"/>
          <p:cNvPicPr>
            <a:picLocks noChangeAspect="1"/>
          </p:cNvPicPr>
          <p:nvPr/>
        </p:nvPicPr>
        <p:blipFill>
          <a:blip r:embed="rId3"/>
          <a:srcRect t="32000" b="32000"/>
          <a:stretch>
            <a:fillRect/>
          </a:stretch>
        </p:blipFill>
        <p:spPr>
          <a:xfrm>
            <a:off x="3810000" y="1435100"/>
            <a:ext cx="2743200" cy="1536700"/>
          </a:xfrm>
          <a:prstGeom prst="roundRect">
            <a:avLst>
              <a:gd name="adj" fmla="val 6611"/>
            </a:avLst>
          </a:prstGeom>
        </p:spPr>
      </p:pic>
      <p:pic>
        <p:nvPicPr>
          <p:cNvPr id="12" name="Picture 12"/>
          <p:cNvPicPr>
            <a:picLocks noChangeAspect="1"/>
          </p:cNvPicPr>
          <p:nvPr/>
        </p:nvPicPr>
        <p:blipFill>
          <a:blip r:embed="rId4"/>
          <a:srcRect l="1000" r="1000"/>
          <a:stretch>
            <a:fillRect/>
          </a:stretch>
        </p:blipFill>
        <p:spPr>
          <a:xfrm>
            <a:off x="6870700" y="14351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Milestones the Funding Will Help Achieve</a:t>
            </a:r>
            <a:endParaRPr lang="en-US" sz="1100"/>
          </a:p>
        </p:txBody>
      </p:sp>
      <p:sp>
        <p:nvSpPr>
          <p:cNvPr id="14" name="TextBox 14"/>
          <p:cNvSpPr txBox="1"/>
          <p:nvPr/>
        </p:nvSpPr>
        <p:spPr>
          <a:xfrm>
            <a:off x="762000" y="31877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Enhanced Product Development</a:t>
            </a:r>
            <a:endParaRPr lang="en-US" sz="1100"/>
          </a:p>
        </p:txBody>
      </p:sp>
      <p:sp>
        <p:nvSpPr>
          <p:cNvPr id="15" name="TextBox 15"/>
          <p:cNvSpPr txBox="1"/>
          <p:nvPr/>
        </p:nvSpPr>
        <p:spPr>
          <a:xfrm>
            <a:off x="3810000" y="31877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Strategic Market Penetration</a:t>
            </a:r>
            <a:endParaRPr lang="en-US" sz="1100"/>
          </a:p>
        </p:txBody>
      </p:sp>
      <p:sp>
        <p:nvSpPr>
          <p:cNvPr id="16" name="TextBox 16"/>
          <p:cNvSpPr txBox="1"/>
          <p:nvPr/>
        </p:nvSpPr>
        <p:spPr>
          <a:xfrm>
            <a:off x="6870700" y="31877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Operational Team Expansion</a:t>
            </a:r>
            <a:endParaRPr lang="en-US" sz="1100"/>
          </a:p>
        </p:txBody>
      </p:sp>
      <p:sp>
        <p:nvSpPr>
          <p:cNvPr id="17" name="TextBox 17"/>
          <p:cNvSpPr txBox="1"/>
          <p:nvPr/>
        </p:nvSpPr>
        <p:spPr>
          <a:xfrm>
            <a:off x="762000" y="38608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Funding will accelerate the refinement of our technology, enabling the launch of upgraded prototypes that incorporate user feedback, ensuring market readiness within the next 12 months.</a:t>
            </a:r>
            <a:endParaRPr lang="en-US" sz="1100"/>
          </a:p>
        </p:txBody>
      </p:sp>
      <p:sp>
        <p:nvSpPr>
          <p:cNvPr id="18" name="TextBox 18"/>
          <p:cNvSpPr txBox="1"/>
          <p:nvPr/>
        </p:nvSpPr>
        <p:spPr>
          <a:xfrm>
            <a:off x="3810000" y="3860800"/>
            <a:ext cx="27432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Investment will support targeted marketing initiatives and partnerships, aiming to secure pilot programs with key industry players, validating our solutions and expanding our market presence by year two.</a:t>
            </a:r>
            <a:endParaRPr lang="en-US" sz="1100"/>
          </a:p>
        </p:txBody>
      </p:sp>
      <p:sp>
        <p:nvSpPr>
          <p:cNvPr id="19" name="TextBox 19"/>
          <p:cNvSpPr txBox="1"/>
          <p:nvPr/>
        </p:nvSpPr>
        <p:spPr>
          <a:xfrm>
            <a:off x="6870700" y="3860800"/>
            <a:ext cx="27432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Allocating funds towards hiring skilled personnel will establish a dedicated operational team, enhancing customer support and engineering capabilities, crucial for scaling operations and improving service delivery.</a:t>
            </a:r>
            <a:endParaRPr lang="en-US" sz="11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latin typeface="苹方-简"/>
              </a:rPr>
              <a:t>The Closing</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000000"/>
                </a:solidFill>
                <a:latin typeface="苹方-简"/>
              </a:rPr>
              <a:t>Section 12</a:t>
            </a:r>
            <a:endParaRPr lang="en-US" sz="11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3000" r="13000"/>
          <a:stretch>
            <a:fillRect/>
          </a:stretch>
        </p:blipFill>
        <p:spPr>
          <a:xfrm>
            <a:off x="0" y="0"/>
            <a:ext cx="10388600" cy="7759700"/>
          </a:xfrm>
          <a:prstGeom prst="rect">
            <a:avLst/>
          </a:prstGeom>
        </p:spPr>
      </p:pic>
      <p:sp>
        <p:nvSpPr>
          <p:cNvPr id="3" name="AutoShape 3"/>
          <p:cNvSpPr/>
          <p:nvPr/>
        </p:nvSpPr>
        <p:spPr>
          <a:xfrm>
            <a:off x="0" y="0"/>
            <a:ext cx="10388600" cy="7759700"/>
          </a:xfrm>
          <a:prstGeom prst="rect">
            <a:avLst/>
          </a:prstGeom>
          <a:solidFill>
            <a:srgbClr val="000000">
              <a:alpha val="0"/>
            </a:srgbClr>
          </a:solidFill>
        </p:spPr>
      </p:sp>
      <p:sp>
        <p:nvSpPr>
          <p:cNvPr id="4" name="AutoShape 4"/>
          <p:cNvSpPr/>
          <p:nvPr/>
        </p:nvSpPr>
        <p:spPr>
          <a:xfrm>
            <a:off x="774700" y="1689100"/>
            <a:ext cx="4216400" cy="5676900"/>
          </a:xfrm>
          <a:prstGeom prst="roundRect">
            <a:avLst>
              <a:gd name="adj" fmla="val 3614"/>
            </a:avLst>
          </a:prstGeom>
          <a:solidFill>
            <a:srgbClr val="FFFFFF"/>
          </a:solidFill>
          <a:ln w="25400">
            <a:solidFill>
              <a:srgbClr val="000000">
                <a:alpha val="0"/>
              </a:srgbClr>
            </a:solidFill>
          </a:ln>
        </p:spPr>
      </p:sp>
      <p:sp>
        <p:nvSpPr>
          <p:cNvPr id="5" name="AutoShape 5"/>
          <p:cNvSpPr/>
          <p:nvPr/>
        </p:nvSpPr>
        <p:spPr>
          <a:xfrm>
            <a:off x="5384800" y="2095500"/>
            <a:ext cx="4216400" cy="4876800"/>
          </a:xfrm>
          <a:prstGeom prst="roundRect">
            <a:avLst>
              <a:gd name="adj" fmla="val 3614"/>
            </a:avLst>
          </a:prstGeom>
          <a:solidFill>
            <a:srgbClr val="FFFFFF"/>
          </a:solidFill>
          <a:ln w="25400">
            <a:solidFill>
              <a:srgbClr val="000000">
                <a:alpha val="0"/>
              </a:srgbClr>
            </a:solidFill>
          </a:ln>
        </p:spPr>
      </p:sp>
      <p:sp>
        <p:nvSpPr>
          <p:cNvPr id="6" name="TextBox 6"/>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000000"/>
                </a:solidFill>
                <a:latin typeface="苹方-简"/>
              </a:rPr>
              <a:t>Recap of Key Points</a:t>
            </a:r>
            <a:endParaRPr lang="en-US" sz="1100"/>
          </a:p>
        </p:txBody>
      </p:sp>
      <p:sp>
        <p:nvSpPr>
          <p:cNvPr id="7" name="TextBox 7"/>
          <p:cNvSpPr txBox="1"/>
          <p:nvPr/>
        </p:nvSpPr>
        <p:spPr>
          <a:xfrm>
            <a:off x="1422400" y="2222500"/>
            <a:ext cx="2921000" cy="13843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07A7E"/>
                </a:solidFill>
                <a:latin typeface="苹方-简"/>
              </a:rPr>
              <a:t>Investment Opportunity Overview</a:t>
            </a:r>
            <a:endParaRPr lang="en-US" sz="1100"/>
          </a:p>
        </p:txBody>
      </p:sp>
      <p:sp>
        <p:nvSpPr>
          <p:cNvPr id="8" name="TextBox 8"/>
          <p:cNvSpPr txBox="1"/>
          <p:nvPr/>
        </p:nvSpPr>
        <p:spPr>
          <a:xfrm>
            <a:off x="6019800" y="2628900"/>
            <a:ext cx="2921000" cy="9144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F07A7E"/>
                </a:solidFill>
                <a:latin typeface="苹方-简"/>
              </a:rPr>
              <a:t>Strategic Growth Vision</a:t>
            </a:r>
            <a:endParaRPr lang="en-US" sz="1100"/>
          </a:p>
        </p:txBody>
      </p:sp>
      <p:sp>
        <p:nvSpPr>
          <p:cNvPr id="9" name="TextBox 9"/>
          <p:cNvSpPr txBox="1"/>
          <p:nvPr/>
        </p:nvSpPr>
        <p:spPr>
          <a:xfrm>
            <a:off x="1054100" y="3733800"/>
            <a:ext cx="3657600" cy="30988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苹方-简"/>
              </a:rPr>
              <a:t>EcoTech Solutions presents a unique investment opportunity by addressing critical environmental challenges through innovative technologies. The structured pitch highlights the company's strong market potential, diverse revenue streams, and commitment to sustainability, making it an attractive option for investors seeking impactful returns.</a:t>
            </a:r>
            <a:endParaRPr lang="en-US" sz="1100"/>
          </a:p>
        </p:txBody>
      </p:sp>
      <p:sp>
        <p:nvSpPr>
          <p:cNvPr id="10" name="TextBox 10"/>
          <p:cNvSpPr txBox="1"/>
          <p:nvPr/>
        </p:nvSpPr>
        <p:spPr>
          <a:xfrm>
            <a:off x="5664200" y="3683000"/>
            <a:ext cx="3657600" cy="2755900"/>
          </a:xfrm>
          <a:prstGeom prst="rect">
            <a:avLst/>
          </a:prstGeom>
          <a:solidFill>
            <a:srgbClr val="000000">
              <a:alpha val="0"/>
            </a:srgbClr>
          </a:solidFill>
        </p:spPr>
        <p:txBody>
          <a:bodyPr lIns="0" tIns="0" rIns="0" bIns="0" rtlCol="0" anchor="ctr"/>
          <a:lstStyle/>
          <a:p>
            <a:pPr indent="0" algn="ctr">
              <a:lnSpc>
                <a:spcPct val="100000"/>
              </a:lnSpc>
              <a:defRPr/>
            </a:pPr>
            <a:r>
              <a:rPr lang="en-US" sz="1600" b="0">
                <a:solidFill>
                  <a:srgbClr val="000000"/>
                </a:solidFill>
                <a:latin typeface="苹方-简"/>
              </a:rPr>
              <a:t>The recap emphasizes EcoTech's strategic approach to scaling operations and enhancing product offerings. With a clear roadmap for future development, including targeted funding allocation and market penetration strategies, the company is well-positioned to achieve significant growth and contribute to global sustainability efforts.</a:t>
            </a:r>
            <a:endParaRPr lang="en-US" sz="11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1"/>
          <a:srcRect/>
          <a:stretch>
            <a:fillRect/>
          </a:stretch>
        </p:blipFill>
        <p:spPr>
          <a:xfrm>
            <a:off x="5410200" y="1016000"/>
            <a:ext cx="3810000" cy="3810000"/>
          </a:xfrm>
          <a:prstGeom prst="roundRect">
            <a:avLst>
              <a:gd name="adj" fmla="val 6000"/>
            </a:avLst>
          </a:prstGeom>
        </p:spPr>
      </p:pic>
      <p:sp>
        <p:nvSpPr>
          <p:cNvPr id="4" name="AutoShape 4"/>
          <p:cNvSpPr/>
          <p:nvPr/>
        </p:nvSpPr>
        <p:spPr>
          <a:xfrm>
            <a:off x="1016000" y="2120900"/>
            <a:ext cx="3810000" cy="1930400"/>
          </a:xfrm>
          <a:prstGeom prst="rect">
            <a:avLst/>
          </a:prstGeom>
          <a:solidFill>
            <a:srgbClr val="000000">
              <a:alpha val="0"/>
            </a:srgbClr>
          </a:solidFill>
        </p:spPr>
      </p:sp>
      <p:sp>
        <p:nvSpPr>
          <p:cNvPr id="5" name="AutoShape 5"/>
          <p:cNvSpPr/>
          <p:nvPr/>
        </p:nvSpPr>
        <p:spPr>
          <a:xfrm>
            <a:off x="5410200" y="1016000"/>
            <a:ext cx="3810000" cy="3810000"/>
          </a:xfrm>
          <a:prstGeom prst="rect">
            <a:avLst/>
          </a:prstGeom>
          <a:solidFill>
            <a:srgbClr val="000000">
              <a:alpha val="0"/>
            </a:srgbClr>
          </a:solidFill>
        </p:spPr>
      </p:sp>
      <p:sp>
        <p:nvSpPr>
          <p:cNvPr id="6" name="AutoShape 6"/>
          <p:cNvSpPr/>
          <p:nvPr/>
        </p:nvSpPr>
        <p:spPr>
          <a:xfrm>
            <a:off x="1016000" y="2095500"/>
            <a:ext cx="635000" cy="25400"/>
          </a:xfrm>
          <a:prstGeom prst="rect">
            <a:avLst/>
          </a:prstGeom>
          <a:solidFill>
            <a:srgbClr val="000000"/>
          </a:solidFill>
        </p:spPr>
      </p:sp>
      <p:sp>
        <p:nvSpPr>
          <p:cNvPr id="7" name="TextBox 7"/>
          <p:cNvSpPr txBox="1"/>
          <p:nvPr/>
        </p:nvSpPr>
        <p:spPr>
          <a:xfrm>
            <a:off x="1016000" y="1016000"/>
            <a:ext cx="38100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Call to Action and Next Steps</a:t>
            </a:r>
            <a:endParaRPr lang="en-US" sz="1100"/>
          </a:p>
        </p:txBody>
      </p:sp>
      <p:sp>
        <p:nvSpPr>
          <p:cNvPr id="8" name="TextBox 8"/>
          <p:cNvSpPr txBox="1"/>
          <p:nvPr/>
        </p:nvSpPr>
        <p:spPr>
          <a:xfrm>
            <a:off x="1016000" y="2374900"/>
            <a:ext cx="38100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Investment Opportunity Highlight</a:t>
            </a:r>
            <a:endParaRPr lang="en-US" sz="1100"/>
          </a:p>
        </p:txBody>
      </p:sp>
      <p:sp>
        <p:nvSpPr>
          <p:cNvPr id="9" name="TextBox 9"/>
          <p:cNvSpPr txBox="1"/>
          <p:nvPr/>
        </p:nvSpPr>
        <p:spPr>
          <a:xfrm>
            <a:off x="1016000" y="2768600"/>
            <a:ext cx="3810000" cy="1270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EcoTech Solutions invites you to invest $2 million to drive innovation in carbon reduction technologies, enabling rapid product development, market expansion, and operational growth, ultimately contributing to a sustainable future while ensuring significant returns on investment.</a:t>
            </a:r>
            <a:endParaRPr lang="en-US" sz="11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6845300"/>
          </a:xfrm>
          <a:prstGeom prst="rect">
            <a:avLst/>
          </a:prstGeom>
          <a:solidFill>
            <a:srgbClr val="FFFFFF"/>
          </a:solidFill>
        </p:spPr>
      </p:sp>
      <p:pic>
        <p:nvPicPr>
          <p:cNvPr id="3" name="Picture 3"/>
          <p:cNvPicPr>
            <a:picLocks noChangeAspect="1"/>
          </p:cNvPicPr>
          <p:nvPr/>
        </p:nvPicPr>
        <p:blipFill>
          <a:blip r:embed="rId1"/>
          <a:srcRect l="5000" r="5000"/>
          <a:stretch>
            <a:fillRect/>
          </a:stretch>
        </p:blipFill>
        <p:spPr>
          <a:xfrm>
            <a:off x="0" y="0"/>
            <a:ext cx="3454400" cy="6845300"/>
          </a:xfrm>
          <a:prstGeom prst="rect">
            <a:avLst/>
          </a:prstGeom>
        </p:spPr>
      </p:pic>
      <p:sp>
        <p:nvSpPr>
          <p:cNvPr id="4" name="AutoShape 4"/>
          <p:cNvSpPr/>
          <p:nvPr/>
        </p:nvSpPr>
        <p:spPr>
          <a:xfrm>
            <a:off x="4064000" y="1333500"/>
            <a:ext cx="5829300" cy="1435100"/>
          </a:xfrm>
          <a:prstGeom prst="roundRect">
            <a:avLst>
              <a:gd name="adj" fmla="val 14159"/>
            </a:avLst>
          </a:prstGeom>
          <a:solidFill>
            <a:srgbClr val="FFF0F3"/>
          </a:solidFill>
          <a:ln w="12700">
            <a:solidFill>
              <a:srgbClr val="FEE1E3"/>
            </a:solidFill>
          </a:ln>
        </p:spPr>
      </p:sp>
      <p:sp>
        <p:nvSpPr>
          <p:cNvPr id="5" name="AutoShape 5"/>
          <p:cNvSpPr/>
          <p:nvPr/>
        </p:nvSpPr>
        <p:spPr>
          <a:xfrm>
            <a:off x="4064000" y="2984500"/>
            <a:ext cx="5829300" cy="1435100"/>
          </a:xfrm>
          <a:prstGeom prst="roundRect">
            <a:avLst>
              <a:gd name="adj" fmla="val 14159"/>
            </a:avLst>
          </a:prstGeom>
          <a:solidFill>
            <a:srgbClr val="FFF0F3"/>
          </a:solidFill>
          <a:ln w="12700">
            <a:solidFill>
              <a:srgbClr val="FEE1E3"/>
            </a:solidFill>
          </a:ln>
        </p:spPr>
      </p:sp>
      <p:sp>
        <p:nvSpPr>
          <p:cNvPr id="6" name="AutoShape 6"/>
          <p:cNvSpPr/>
          <p:nvPr/>
        </p:nvSpPr>
        <p:spPr>
          <a:xfrm>
            <a:off x="4064000" y="4635500"/>
            <a:ext cx="5829300" cy="1435100"/>
          </a:xfrm>
          <a:prstGeom prst="roundRect">
            <a:avLst>
              <a:gd name="adj" fmla="val 14159"/>
            </a:avLst>
          </a:prstGeom>
          <a:solidFill>
            <a:srgbClr val="FFF0F3"/>
          </a:solidFill>
          <a:ln w="12700">
            <a:solidFill>
              <a:srgbClr val="FEE1E3"/>
            </a:solidFill>
          </a:ln>
        </p:spPr>
      </p:sp>
      <p:sp>
        <p:nvSpPr>
          <p:cNvPr id="7" name="AutoShape 7"/>
          <p:cNvSpPr/>
          <p:nvPr/>
        </p:nvSpPr>
        <p:spPr>
          <a:xfrm>
            <a:off x="0" y="0"/>
            <a:ext cx="3454400" cy="6845300"/>
          </a:xfrm>
          <a:prstGeom prst="rect">
            <a:avLst/>
          </a:prstGeom>
          <a:solidFill>
            <a:srgbClr val="000000">
              <a:alpha val="0"/>
            </a:srgbClr>
          </a:solidFill>
        </p:spPr>
      </p:sp>
      <p:sp>
        <p:nvSpPr>
          <p:cNvPr id="8" name="AutoShape 8"/>
          <p:cNvSpPr/>
          <p:nvPr/>
        </p:nvSpPr>
        <p:spPr>
          <a:xfrm>
            <a:off x="4064000" y="1473200"/>
            <a:ext cx="0" cy="1130300"/>
          </a:xfrm>
          <a:prstGeom prst="rect">
            <a:avLst/>
          </a:prstGeom>
          <a:solidFill>
            <a:srgbClr val="FFFFFF"/>
          </a:solidFill>
        </p:spPr>
      </p:sp>
      <p:sp>
        <p:nvSpPr>
          <p:cNvPr id="9" name="AutoShape 9"/>
          <p:cNvSpPr/>
          <p:nvPr/>
        </p:nvSpPr>
        <p:spPr>
          <a:xfrm>
            <a:off x="4064000" y="3124200"/>
            <a:ext cx="0" cy="1130300"/>
          </a:xfrm>
          <a:prstGeom prst="rect">
            <a:avLst/>
          </a:prstGeom>
          <a:solidFill>
            <a:srgbClr val="FFFFFF"/>
          </a:solidFill>
        </p:spPr>
      </p:sp>
      <p:sp>
        <p:nvSpPr>
          <p:cNvPr id="10" name="AutoShape 10"/>
          <p:cNvSpPr/>
          <p:nvPr/>
        </p:nvSpPr>
        <p:spPr>
          <a:xfrm>
            <a:off x="4064000" y="4775200"/>
            <a:ext cx="0" cy="1130300"/>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064000" y="457200"/>
            <a:ext cx="58293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Contact Informati</a:t>
            </a:r>
            <a:endParaRPr lang="en-US" sz="1100"/>
          </a:p>
        </p:txBody>
      </p:sp>
      <p:sp>
        <p:nvSpPr>
          <p:cNvPr id="13" name="TextBox 13"/>
          <p:cNvSpPr txBox="1"/>
          <p:nvPr/>
        </p:nvSpPr>
        <p:spPr>
          <a:xfrm>
            <a:off x="4279900" y="1549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Company Contact Details</a:t>
            </a:r>
            <a:endParaRPr lang="en-US" sz="1100"/>
          </a:p>
        </p:txBody>
      </p:sp>
      <p:sp>
        <p:nvSpPr>
          <p:cNvPr id="14" name="TextBox 14"/>
          <p:cNvSpPr txBox="1"/>
          <p:nvPr/>
        </p:nvSpPr>
        <p:spPr>
          <a:xfrm>
            <a:off x="4279900" y="3200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Communication Channels Available</a:t>
            </a:r>
            <a:endParaRPr lang="en-US" sz="1100"/>
          </a:p>
        </p:txBody>
      </p:sp>
      <p:sp>
        <p:nvSpPr>
          <p:cNvPr id="15" name="TextBox 15"/>
          <p:cNvSpPr txBox="1"/>
          <p:nvPr/>
        </p:nvSpPr>
        <p:spPr>
          <a:xfrm>
            <a:off x="4279900" y="48514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Social Media Engagement</a:t>
            </a:r>
            <a:endParaRPr lang="en-US" sz="1100"/>
          </a:p>
        </p:txBody>
      </p:sp>
      <p:sp>
        <p:nvSpPr>
          <p:cNvPr id="16" name="TextBox 16"/>
          <p:cNvSpPr txBox="1"/>
          <p:nvPr/>
        </p:nvSpPr>
        <p:spPr>
          <a:xfrm>
            <a:off x="4279900" y="19304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EcoTech Solutions headquarters address</a:t>
            </a:r>
            <a:endParaRPr lang="en-US" sz="1100"/>
          </a:p>
        </p:txBody>
      </p:sp>
      <p:sp>
        <p:nvSpPr>
          <p:cNvPr id="17" name="TextBox 17"/>
          <p:cNvSpPr txBox="1"/>
          <p:nvPr/>
        </p:nvSpPr>
        <p:spPr>
          <a:xfrm>
            <a:off x="4279900" y="21336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Primary contact person listed</a:t>
            </a:r>
            <a:endParaRPr lang="en-US" sz="1100"/>
          </a:p>
        </p:txBody>
      </p:sp>
      <p:sp>
        <p:nvSpPr>
          <p:cNvPr id="18" name="TextBox 18"/>
          <p:cNvSpPr txBox="1"/>
          <p:nvPr/>
        </p:nvSpPr>
        <p:spPr>
          <a:xfrm>
            <a:off x="4279900" y="23495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Investor relations contact provided</a:t>
            </a:r>
            <a:endParaRPr lang="en-US" sz="1100"/>
          </a:p>
        </p:txBody>
      </p:sp>
      <p:sp>
        <p:nvSpPr>
          <p:cNvPr id="19" name="TextBox 19"/>
          <p:cNvSpPr txBox="1"/>
          <p:nvPr/>
        </p:nvSpPr>
        <p:spPr>
          <a:xfrm>
            <a:off x="4279900" y="35814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Direct phone numbers included</a:t>
            </a:r>
            <a:endParaRPr lang="en-US" sz="1100"/>
          </a:p>
        </p:txBody>
      </p:sp>
      <p:sp>
        <p:nvSpPr>
          <p:cNvPr id="20" name="TextBox 20"/>
          <p:cNvSpPr txBox="1"/>
          <p:nvPr/>
        </p:nvSpPr>
        <p:spPr>
          <a:xfrm>
            <a:off x="4279900" y="37846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Email addresses for inquiries</a:t>
            </a:r>
            <a:endParaRPr lang="en-US" sz="1100"/>
          </a:p>
        </p:txBody>
      </p:sp>
      <p:sp>
        <p:nvSpPr>
          <p:cNvPr id="21" name="TextBox 21"/>
          <p:cNvSpPr txBox="1"/>
          <p:nvPr/>
        </p:nvSpPr>
        <p:spPr>
          <a:xfrm>
            <a:off x="4279900" y="40005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Company website for more information</a:t>
            </a:r>
            <a:endParaRPr lang="en-US" sz="1100"/>
          </a:p>
        </p:txBody>
      </p:sp>
      <p:sp>
        <p:nvSpPr>
          <p:cNvPr id="22" name="TextBox 22"/>
          <p:cNvSpPr txBox="1"/>
          <p:nvPr/>
        </p:nvSpPr>
        <p:spPr>
          <a:xfrm>
            <a:off x="4279900" y="52324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LinkedIn for professional updates</a:t>
            </a:r>
            <a:endParaRPr lang="en-US" sz="1100"/>
          </a:p>
        </p:txBody>
      </p:sp>
      <p:sp>
        <p:nvSpPr>
          <p:cNvPr id="23" name="TextBox 23"/>
          <p:cNvSpPr txBox="1"/>
          <p:nvPr/>
        </p:nvSpPr>
        <p:spPr>
          <a:xfrm>
            <a:off x="4279900" y="54356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Twitter for real-time news</a:t>
            </a:r>
            <a:endParaRPr lang="en-US" sz="1100"/>
          </a:p>
        </p:txBody>
      </p:sp>
      <p:sp>
        <p:nvSpPr>
          <p:cNvPr id="24" name="TextBox 24"/>
          <p:cNvSpPr txBox="1"/>
          <p:nvPr/>
        </p:nvSpPr>
        <p:spPr>
          <a:xfrm>
            <a:off x="4279900" y="5651500"/>
            <a:ext cx="5397500" cy="2032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Facebook for community interaction</a:t>
            </a:r>
            <a:endParaRPr lang="en-US" sz="11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5854700"/>
          </a:xfrm>
          <a:prstGeom prst="rect">
            <a:avLst/>
          </a:prstGeom>
          <a:solidFill>
            <a:srgbClr val="FFFFFF"/>
          </a:solidFill>
        </p:spPr>
      </p:sp>
      <p:pic>
        <p:nvPicPr>
          <p:cNvPr id="3" name="Picture 3"/>
          <p:cNvPicPr>
            <a:picLocks noChangeAspect="1"/>
          </p:cNvPicPr>
          <p:nvPr/>
        </p:nvPicPr>
        <p:blipFill>
          <a:blip r:embed="rId1"/>
          <a:srcRect l="1000" r="1000"/>
          <a:stretch>
            <a:fillRect/>
          </a:stretch>
        </p:blipFill>
        <p:spPr>
          <a:xfrm>
            <a:off x="0" y="0"/>
            <a:ext cx="10388600" cy="5854700"/>
          </a:xfrm>
          <a:prstGeom prst="rect">
            <a:avLst/>
          </a:prstGeom>
        </p:spPr>
      </p:pic>
      <p:sp>
        <p:nvSpPr>
          <p:cNvPr id="4" name="AutoShape 4"/>
          <p:cNvSpPr/>
          <p:nvPr/>
        </p:nvSpPr>
        <p:spPr>
          <a:xfrm>
            <a:off x="787400" y="2933700"/>
            <a:ext cx="9601200" cy="241300"/>
          </a:xfrm>
          <a:prstGeom prst="rect">
            <a:avLst/>
          </a:prstGeom>
          <a:solidFill>
            <a:srgbClr val="000000">
              <a:alpha val="0"/>
            </a:srgbClr>
          </a:solidFill>
        </p:spPr>
      </p:sp>
      <p:sp>
        <p:nvSpPr>
          <p:cNvPr id="5" name="AutoShape 5"/>
          <p:cNvSpPr/>
          <p:nvPr/>
        </p:nvSpPr>
        <p:spPr>
          <a:xfrm>
            <a:off x="0" y="0"/>
            <a:ext cx="10388600" cy="5854700"/>
          </a:xfrm>
          <a:prstGeom prst="rect">
            <a:avLst/>
          </a:prstGeom>
          <a:solidFill>
            <a:srgbClr val="000000">
              <a:alpha val="0"/>
            </a:srgbClr>
          </a:solidFill>
        </p:spPr>
      </p:sp>
      <p:sp>
        <p:nvSpPr>
          <p:cNvPr id="6" name="TextBox 6"/>
          <p:cNvSpPr txBox="1"/>
          <p:nvPr/>
        </p:nvSpPr>
        <p:spPr>
          <a:xfrm>
            <a:off x="787400" y="1778000"/>
            <a:ext cx="9601200" cy="850900"/>
          </a:xfrm>
          <a:prstGeom prst="rect">
            <a:avLst/>
          </a:prstGeom>
          <a:solidFill>
            <a:srgbClr val="000000">
              <a:alpha val="0"/>
            </a:srgbClr>
          </a:solidFill>
        </p:spPr>
        <p:txBody>
          <a:bodyPr lIns="0" tIns="0" rIns="0" bIns="0" rtlCol="0" anchor="ctr"/>
          <a:lstStyle/>
          <a:p>
            <a:pPr indent="0" algn="l">
              <a:lnSpc>
                <a:spcPct val="100000"/>
              </a:lnSpc>
              <a:defRPr/>
            </a:pPr>
            <a:r>
              <a:rPr lang="en-US" sz="5600" b="1">
                <a:solidFill>
                  <a:srgbClr val="000000"/>
                </a:solidFill>
                <a:latin typeface="苹方-简"/>
              </a:rPr>
              <a:t>Thank You</a:t>
            </a:r>
            <a:endParaRPr lang="en-US" sz="1100"/>
          </a:p>
        </p:txBody>
      </p:sp>
      <p:sp>
        <p:nvSpPr>
          <p:cNvPr id="7" name="TextBox 7"/>
          <p:cNvSpPr txBox="1"/>
          <p:nvPr/>
        </p:nvSpPr>
        <p:spPr>
          <a:xfrm>
            <a:off x="787400" y="2933700"/>
            <a:ext cx="9601200" cy="241300"/>
          </a:xfrm>
          <a:prstGeom prst="rect">
            <a:avLst/>
          </a:prstGeom>
          <a:solidFill>
            <a:srgbClr val="000000">
              <a:alpha val="0"/>
            </a:srgbClr>
          </a:solidFill>
        </p:spPr>
        <p:txBody>
          <a:bodyPr lIns="0" tIns="0" rIns="0" bIns="0" rtlCol="0" anchor="ctr"/>
          <a:lstStyle/>
          <a:p>
            <a:pPr indent="0" algn="l">
              <a:lnSpc>
                <a:spcPct val="100000"/>
              </a:lnSpc>
              <a:defRPr/>
            </a:pPr>
            <a:r>
              <a:rPr lang="en-US" sz="1600" b="1">
                <a:solidFill>
                  <a:srgbClr val="000000"/>
                </a:solidFill>
                <a:latin typeface="苹方-简"/>
              </a:rPr>
              <a:t>Contact:popai@example.com</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3000" r="3000"/>
          <a:stretch>
            <a:fillRect/>
          </a:stretch>
        </p:blipFill>
        <p:spPr>
          <a:xfrm>
            <a:off x="0" y="0"/>
            <a:ext cx="10388600" cy="6121400"/>
          </a:xfrm>
          <a:prstGeom prst="rect">
            <a:avLst/>
          </a:prstGeom>
        </p:spPr>
      </p:pic>
      <p:sp>
        <p:nvSpPr>
          <p:cNvPr id="3" name="AutoShape 3"/>
          <p:cNvSpPr/>
          <p:nvPr/>
        </p:nvSpPr>
        <p:spPr>
          <a:xfrm>
            <a:off x="0" y="0"/>
            <a:ext cx="10388600" cy="6121400"/>
          </a:xfrm>
          <a:prstGeom prst="rect">
            <a:avLst/>
          </a:prstGeom>
          <a:solidFill>
            <a:srgbClr val="000000">
              <a:alpha val="0"/>
            </a:srgbClr>
          </a:solidFill>
        </p:spPr>
      </p:sp>
      <p:sp>
        <p:nvSpPr>
          <p:cNvPr id="4" name="AutoShape 4"/>
          <p:cNvSpPr/>
          <p:nvPr/>
        </p:nvSpPr>
        <p:spPr>
          <a:xfrm>
            <a:off x="762000" y="1435100"/>
            <a:ext cx="2743200" cy="3911600"/>
          </a:xfrm>
          <a:prstGeom prst="roundRect">
            <a:avLst>
              <a:gd name="adj" fmla="val 3703"/>
            </a:avLst>
          </a:prstGeom>
          <a:solidFill>
            <a:srgbClr val="000000">
              <a:alpha val="0"/>
            </a:srgbClr>
          </a:solidFill>
        </p:spPr>
      </p:sp>
      <p:sp>
        <p:nvSpPr>
          <p:cNvPr id="5" name="AutoShape 5"/>
          <p:cNvSpPr/>
          <p:nvPr/>
        </p:nvSpPr>
        <p:spPr>
          <a:xfrm>
            <a:off x="3810000" y="1435100"/>
            <a:ext cx="2743200" cy="3911600"/>
          </a:xfrm>
          <a:prstGeom prst="roundRect">
            <a:avLst>
              <a:gd name="adj" fmla="val 3703"/>
            </a:avLst>
          </a:prstGeom>
          <a:solidFill>
            <a:srgbClr val="000000">
              <a:alpha val="0"/>
            </a:srgbClr>
          </a:solidFill>
        </p:spPr>
      </p:sp>
      <p:sp>
        <p:nvSpPr>
          <p:cNvPr id="6" name="AutoShape 6"/>
          <p:cNvSpPr/>
          <p:nvPr/>
        </p:nvSpPr>
        <p:spPr>
          <a:xfrm>
            <a:off x="6870700" y="1435100"/>
            <a:ext cx="2743200" cy="3911600"/>
          </a:xfrm>
          <a:prstGeom prst="roundRect">
            <a:avLst>
              <a:gd name="adj" fmla="val 3703"/>
            </a:avLst>
          </a:prstGeom>
          <a:solidFill>
            <a:srgbClr val="000000">
              <a:alpha val="0"/>
            </a:srgbClr>
          </a:solidFill>
        </p:spPr>
      </p:sp>
      <p:sp>
        <p:nvSpPr>
          <p:cNvPr id="7" name="AutoShape 7"/>
          <p:cNvSpPr/>
          <p:nvPr/>
        </p:nvSpPr>
        <p:spPr>
          <a:xfrm>
            <a:off x="762000" y="5486400"/>
            <a:ext cx="2743200" cy="0"/>
          </a:xfrm>
          <a:prstGeom prst="rect">
            <a:avLst/>
          </a:prstGeom>
          <a:solidFill>
            <a:srgbClr val="000000"/>
          </a:solidFill>
        </p:spPr>
      </p:sp>
      <p:sp>
        <p:nvSpPr>
          <p:cNvPr id="8" name="AutoShape 8"/>
          <p:cNvSpPr/>
          <p:nvPr/>
        </p:nvSpPr>
        <p:spPr>
          <a:xfrm>
            <a:off x="3810000" y="5486400"/>
            <a:ext cx="2743200" cy="0"/>
          </a:xfrm>
          <a:prstGeom prst="rect">
            <a:avLst/>
          </a:prstGeom>
          <a:solidFill>
            <a:srgbClr val="000000"/>
          </a:solidFill>
        </p:spPr>
      </p:sp>
      <p:sp>
        <p:nvSpPr>
          <p:cNvPr id="9" name="AutoShape 9"/>
          <p:cNvSpPr/>
          <p:nvPr/>
        </p:nvSpPr>
        <p:spPr>
          <a:xfrm>
            <a:off x="6870700" y="5486400"/>
            <a:ext cx="2743200" cy="0"/>
          </a:xfrm>
          <a:prstGeom prst="rect">
            <a:avLst/>
          </a:prstGeom>
          <a:solidFill>
            <a:srgbClr val="000000"/>
          </a:solidFill>
        </p:spPr>
      </p:sp>
      <p:pic>
        <p:nvPicPr>
          <p:cNvPr id="10" name="Picture 10"/>
          <p:cNvPicPr>
            <a:picLocks noChangeAspect="1"/>
          </p:cNvPicPr>
          <p:nvPr/>
        </p:nvPicPr>
        <p:blipFill>
          <a:blip r:embed="rId2"/>
          <a:srcRect t="1000" b="1000"/>
          <a:stretch>
            <a:fillRect/>
          </a:stretch>
        </p:blipFill>
        <p:spPr>
          <a:xfrm>
            <a:off x="762000" y="1435100"/>
            <a:ext cx="2743200" cy="1536700"/>
          </a:xfrm>
          <a:prstGeom prst="roundRect">
            <a:avLst>
              <a:gd name="adj" fmla="val 6611"/>
            </a:avLst>
          </a:prstGeom>
        </p:spPr>
      </p:pic>
      <p:pic>
        <p:nvPicPr>
          <p:cNvPr id="11" name="Picture 11"/>
          <p:cNvPicPr>
            <a:picLocks noChangeAspect="1"/>
          </p:cNvPicPr>
          <p:nvPr/>
        </p:nvPicPr>
        <p:blipFill>
          <a:blip r:embed="rId3"/>
          <a:srcRect t="32000" b="32000"/>
          <a:stretch>
            <a:fillRect/>
          </a:stretch>
        </p:blipFill>
        <p:spPr>
          <a:xfrm>
            <a:off x="3810000" y="1435100"/>
            <a:ext cx="2743200" cy="1536700"/>
          </a:xfrm>
          <a:prstGeom prst="roundRect">
            <a:avLst>
              <a:gd name="adj" fmla="val 6611"/>
            </a:avLst>
          </a:prstGeom>
        </p:spPr>
      </p:pic>
      <p:pic>
        <p:nvPicPr>
          <p:cNvPr id="12" name="Picture 12"/>
          <p:cNvPicPr>
            <a:picLocks noChangeAspect="1"/>
          </p:cNvPicPr>
          <p:nvPr/>
        </p:nvPicPr>
        <p:blipFill>
          <a:blip r:embed="rId4"/>
          <a:srcRect t="1000" b="1000"/>
          <a:stretch>
            <a:fillRect/>
          </a:stretch>
        </p:blipFill>
        <p:spPr>
          <a:xfrm>
            <a:off x="6870700" y="1435100"/>
            <a:ext cx="2743200" cy="1536700"/>
          </a:xfrm>
          <a:prstGeom prst="roundRect">
            <a:avLst>
              <a:gd name="adj" fmla="val 6611"/>
            </a:avLst>
          </a:prstGeom>
        </p:spPr>
      </p:pic>
      <p:sp>
        <p:nvSpPr>
          <p:cNvPr id="13" name="TextBox 13"/>
          <p:cNvSpPr txBox="1"/>
          <p:nvPr/>
        </p:nvSpPr>
        <p:spPr>
          <a:xfrm>
            <a:off x="762000" y="355600"/>
            <a:ext cx="8864600" cy="4191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Vision of the Company</a:t>
            </a:r>
            <a:endParaRPr lang="en-US" sz="1100"/>
          </a:p>
        </p:txBody>
      </p:sp>
      <p:sp>
        <p:nvSpPr>
          <p:cNvPr id="14" name="TextBox 14"/>
          <p:cNvSpPr txBox="1"/>
          <p:nvPr/>
        </p:nvSpPr>
        <p:spPr>
          <a:xfrm>
            <a:off x="762000" y="31877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Innovative Environmental Leadership</a:t>
            </a:r>
            <a:endParaRPr lang="en-US" sz="1100"/>
          </a:p>
        </p:txBody>
      </p:sp>
      <p:sp>
        <p:nvSpPr>
          <p:cNvPr id="15" name="TextBox 15"/>
          <p:cNvSpPr txBox="1"/>
          <p:nvPr/>
        </p:nvSpPr>
        <p:spPr>
          <a:xfrm>
            <a:off x="3810000" y="31877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Strategic Global Partnerships</a:t>
            </a:r>
            <a:endParaRPr lang="en-US" sz="1100"/>
          </a:p>
        </p:txBody>
      </p:sp>
      <p:sp>
        <p:nvSpPr>
          <p:cNvPr id="16" name="TextBox 16"/>
          <p:cNvSpPr txBox="1"/>
          <p:nvPr/>
        </p:nvSpPr>
        <p:spPr>
          <a:xfrm>
            <a:off x="6870700" y="3187700"/>
            <a:ext cx="2743200" cy="5461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Commitment to Measurable Impact</a:t>
            </a:r>
            <a:endParaRPr lang="en-US" sz="1100"/>
          </a:p>
        </p:txBody>
      </p:sp>
      <p:sp>
        <p:nvSpPr>
          <p:cNvPr id="17" name="TextBox 17"/>
          <p:cNvSpPr txBox="1"/>
          <p:nvPr/>
        </p:nvSpPr>
        <p:spPr>
          <a:xfrm>
            <a:off x="762000" y="3860800"/>
            <a:ext cx="27432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EcoTech Solutions envisions leading the charge in environmental technology, driving industries towards sustainable practices that significantly lower carbon emissions and enhance ecological responsibility across sectors.</a:t>
            </a:r>
            <a:endParaRPr lang="en-US" sz="1100"/>
          </a:p>
        </p:txBody>
      </p:sp>
      <p:sp>
        <p:nvSpPr>
          <p:cNvPr id="18" name="TextBox 18"/>
          <p:cNvSpPr txBox="1"/>
          <p:nvPr/>
        </p:nvSpPr>
        <p:spPr>
          <a:xfrm>
            <a:off x="3810000" y="3860800"/>
            <a:ext cx="27432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Our vision includes forming strategic alliances with governments, businesses, and academic institutions to foster a collaborative approach, ensuring widespread adoption of sustainable technologies and practices worldwide.</a:t>
            </a:r>
            <a:endParaRPr lang="en-US" sz="1100"/>
          </a:p>
        </p:txBody>
      </p:sp>
      <p:sp>
        <p:nvSpPr>
          <p:cNvPr id="19" name="TextBox 19"/>
          <p:cNvSpPr txBox="1"/>
          <p:nvPr/>
        </p:nvSpPr>
        <p:spPr>
          <a:xfrm>
            <a:off x="6870700" y="3860800"/>
            <a:ext cx="2743200" cy="1485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solidFill>
                <a:latin typeface="苹方-简"/>
              </a:rPr>
              <a:t>We aim to establish clear metrics for success, utilizing advanced analytics to track our environmental contributions, thereby ensuring transparency and accountability while building trust with stakeholders and investors.</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latin typeface="苹方-简"/>
              </a:rPr>
              <a:t>The Problem Statement</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000000"/>
                </a:solidFill>
                <a:latin typeface="苹方-简"/>
              </a:rPr>
              <a:t>Section 2</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0388600" cy="7480300"/>
          </a:xfrm>
          <a:prstGeom prst="rect">
            <a:avLst/>
          </a:prstGeom>
          <a:solidFill>
            <a:srgbClr val="FFFFFF"/>
          </a:solidFill>
        </p:spPr>
      </p:sp>
      <p:pic>
        <p:nvPicPr>
          <p:cNvPr id="3" name="Picture 3"/>
          <p:cNvPicPr>
            <a:picLocks noChangeAspect="1"/>
          </p:cNvPicPr>
          <p:nvPr/>
        </p:nvPicPr>
        <p:blipFill>
          <a:blip r:embed="rId1"/>
          <a:srcRect l="9000" r="9000"/>
          <a:stretch>
            <a:fillRect/>
          </a:stretch>
        </p:blipFill>
        <p:spPr>
          <a:xfrm>
            <a:off x="0" y="0"/>
            <a:ext cx="3454400" cy="7480300"/>
          </a:xfrm>
          <a:prstGeom prst="rect">
            <a:avLst/>
          </a:prstGeom>
        </p:spPr>
      </p:pic>
      <p:sp>
        <p:nvSpPr>
          <p:cNvPr id="4" name="AutoShape 4"/>
          <p:cNvSpPr/>
          <p:nvPr/>
        </p:nvSpPr>
        <p:spPr>
          <a:xfrm>
            <a:off x="4064000" y="1765300"/>
            <a:ext cx="5829300" cy="1435100"/>
          </a:xfrm>
          <a:prstGeom prst="roundRect">
            <a:avLst>
              <a:gd name="adj" fmla="val 14159"/>
            </a:avLst>
          </a:prstGeom>
          <a:solidFill>
            <a:srgbClr val="FFF0F3"/>
          </a:solidFill>
          <a:ln w="12700">
            <a:solidFill>
              <a:srgbClr val="FEE1E3"/>
            </a:solidFill>
          </a:ln>
        </p:spPr>
      </p:sp>
      <p:sp>
        <p:nvSpPr>
          <p:cNvPr id="5" name="AutoShape 5"/>
          <p:cNvSpPr/>
          <p:nvPr/>
        </p:nvSpPr>
        <p:spPr>
          <a:xfrm>
            <a:off x="4064000" y="3416300"/>
            <a:ext cx="5829300" cy="1435100"/>
          </a:xfrm>
          <a:prstGeom prst="roundRect">
            <a:avLst>
              <a:gd name="adj" fmla="val 14159"/>
            </a:avLst>
          </a:prstGeom>
          <a:solidFill>
            <a:srgbClr val="FFF0F3"/>
          </a:solidFill>
          <a:ln w="12700">
            <a:solidFill>
              <a:srgbClr val="FEE1E3"/>
            </a:solidFill>
          </a:ln>
        </p:spPr>
      </p:sp>
      <p:sp>
        <p:nvSpPr>
          <p:cNvPr id="6" name="AutoShape 6"/>
          <p:cNvSpPr/>
          <p:nvPr/>
        </p:nvSpPr>
        <p:spPr>
          <a:xfrm>
            <a:off x="4064000" y="5067300"/>
            <a:ext cx="5829300" cy="1651000"/>
          </a:xfrm>
          <a:prstGeom prst="roundRect">
            <a:avLst>
              <a:gd name="adj" fmla="val 12307"/>
            </a:avLst>
          </a:prstGeom>
          <a:solidFill>
            <a:srgbClr val="FFF0F3"/>
          </a:solidFill>
          <a:ln w="12700">
            <a:solidFill>
              <a:srgbClr val="FEE1E3"/>
            </a:solidFill>
          </a:ln>
        </p:spPr>
      </p:sp>
      <p:sp>
        <p:nvSpPr>
          <p:cNvPr id="7" name="AutoShape 7"/>
          <p:cNvSpPr/>
          <p:nvPr/>
        </p:nvSpPr>
        <p:spPr>
          <a:xfrm>
            <a:off x="0" y="0"/>
            <a:ext cx="3454400" cy="7480300"/>
          </a:xfrm>
          <a:prstGeom prst="rect">
            <a:avLst/>
          </a:prstGeom>
          <a:solidFill>
            <a:srgbClr val="000000">
              <a:alpha val="0"/>
            </a:srgbClr>
          </a:solidFill>
        </p:spPr>
      </p:sp>
      <p:sp>
        <p:nvSpPr>
          <p:cNvPr id="8" name="AutoShape 8"/>
          <p:cNvSpPr/>
          <p:nvPr/>
        </p:nvSpPr>
        <p:spPr>
          <a:xfrm>
            <a:off x="4064000" y="1905000"/>
            <a:ext cx="0" cy="1130300"/>
          </a:xfrm>
          <a:prstGeom prst="rect">
            <a:avLst/>
          </a:prstGeom>
          <a:solidFill>
            <a:srgbClr val="FFFFFF"/>
          </a:solidFill>
        </p:spPr>
      </p:sp>
      <p:sp>
        <p:nvSpPr>
          <p:cNvPr id="9" name="AutoShape 9"/>
          <p:cNvSpPr/>
          <p:nvPr/>
        </p:nvSpPr>
        <p:spPr>
          <a:xfrm>
            <a:off x="4064000" y="3556000"/>
            <a:ext cx="0" cy="1130300"/>
          </a:xfrm>
          <a:prstGeom prst="rect">
            <a:avLst/>
          </a:prstGeom>
          <a:solidFill>
            <a:srgbClr val="FFFFFF"/>
          </a:solidFill>
        </p:spPr>
      </p:sp>
      <p:sp>
        <p:nvSpPr>
          <p:cNvPr id="10" name="AutoShape 10"/>
          <p:cNvSpPr/>
          <p:nvPr/>
        </p:nvSpPr>
        <p:spPr>
          <a:xfrm>
            <a:off x="4064000" y="5232400"/>
            <a:ext cx="0" cy="1308100"/>
          </a:xfrm>
          <a:prstGeom prst="rect">
            <a:avLst/>
          </a:prstGeom>
          <a:solidFill>
            <a:srgbClr val="FFFFFF"/>
          </a:solidFill>
        </p:spPr>
      </p:sp>
      <p:sp>
        <p:nvSpPr>
          <p:cNvPr id="11" name="AutoShape 11"/>
          <p:cNvSpPr/>
          <p:nvPr/>
        </p:nvSpPr>
        <p:spPr>
          <a:xfrm>
            <a:off x="0" y="0"/>
            <a:ext cx="0" cy="0"/>
          </a:xfrm>
          <a:prstGeom prst="rect">
            <a:avLst/>
          </a:prstGeom>
          <a:solidFill>
            <a:srgbClr val="000000">
              <a:alpha val="0"/>
            </a:srgbClr>
          </a:solidFill>
        </p:spPr>
      </p:sp>
      <p:sp>
        <p:nvSpPr>
          <p:cNvPr id="12" name="TextBox 12"/>
          <p:cNvSpPr txBox="1"/>
          <p:nvPr/>
        </p:nvSpPr>
        <p:spPr>
          <a:xfrm>
            <a:off x="4064000" y="457200"/>
            <a:ext cx="5829300" cy="850900"/>
          </a:xfrm>
          <a:prstGeom prst="rect">
            <a:avLst/>
          </a:prstGeom>
          <a:solidFill>
            <a:srgbClr val="000000">
              <a:alpha val="0"/>
            </a:srgbClr>
          </a:solidFill>
        </p:spPr>
        <p:txBody>
          <a:bodyPr lIns="0" tIns="0" rIns="0" bIns="0" rtlCol="0" anchor="ctr"/>
          <a:lstStyle/>
          <a:p>
            <a:pPr indent="0" algn="l">
              <a:lnSpc>
                <a:spcPct val="100000"/>
              </a:lnSpc>
              <a:defRPr/>
            </a:pPr>
            <a:r>
              <a:rPr lang="en-US" sz="2800" b="1">
                <a:solidFill>
                  <a:srgbClr val="000000"/>
                </a:solidFill>
                <a:latin typeface="苹方-简"/>
              </a:rPr>
              <a:t>Environmental Challenges Faced by Industries</a:t>
            </a:r>
            <a:endParaRPr lang="en-US" sz="1100"/>
          </a:p>
        </p:txBody>
      </p:sp>
      <p:sp>
        <p:nvSpPr>
          <p:cNvPr id="13" name="TextBox 13"/>
          <p:cNvSpPr txBox="1"/>
          <p:nvPr/>
        </p:nvSpPr>
        <p:spPr>
          <a:xfrm>
            <a:off x="4279900" y="19812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Carbon Footprint Reduction</a:t>
            </a:r>
            <a:endParaRPr lang="en-US" sz="1100"/>
          </a:p>
        </p:txBody>
      </p:sp>
      <p:sp>
        <p:nvSpPr>
          <p:cNvPr id="14" name="TextBox 14"/>
          <p:cNvSpPr txBox="1"/>
          <p:nvPr/>
        </p:nvSpPr>
        <p:spPr>
          <a:xfrm>
            <a:off x="4279900" y="36322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Water Resource Management</a:t>
            </a:r>
            <a:endParaRPr lang="en-US" sz="1100"/>
          </a:p>
        </p:txBody>
      </p:sp>
      <p:sp>
        <p:nvSpPr>
          <p:cNvPr id="15" name="TextBox 15"/>
          <p:cNvSpPr txBox="1"/>
          <p:nvPr/>
        </p:nvSpPr>
        <p:spPr>
          <a:xfrm>
            <a:off x="4279900" y="5283200"/>
            <a:ext cx="5397500" cy="266700"/>
          </a:xfrm>
          <a:prstGeom prst="rect">
            <a:avLst/>
          </a:prstGeom>
          <a:solidFill>
            <a:srgbClr val="000000">
              <a:alpha val="0"/>
            </a:srgbClr>
          </a:solidFill>
        </p:spPr>
        <p:txBody>
          <a:bodyPr lIns="0" tIns="0" rIns="0" bIns="0" rtlCol="0" anchor="ctr"/>
          <a:lstStyle/>
          <a:p>
            <a:pPr indent="0" algn="l">
              <a:lnSpc>
                <a:spcPct val="100000"/>
              </a:lnSpc>
              <a:defRPr/>
            </a:pPr>
            <a:r>
              <a:rPr lang="en-US" sz="1800" b="1">
                <a:solidFill>
                  <a:srgbClr val="000000"/>
                </a:solidFill>
                <a:latin typeface="苹方-简"/>
              </a:rPr>
              <a:t>Sustainable Waste Solutions</a:t>
            </a:r>
            <a:endParaRPr lang="en-US" sz="1100"/>
          </a:p>
        </p:txBody>
      </p:sp>
      <p:sp>
        <p:nvSpPr>
          <p:cNvPr id="16" name="TextBox 16"/>
          <p:cNvSpPr txBox="1"/>
          <p:nvPr/>
        </p:nvSpPr>
        <p:spPr>
          <a:xfrm>
            <a:off x="4279900" y="2349500"/>
            <a:ext cx="5397500" cy="635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Industries must implement strategies to significantly lower carbon emissions, utilizing cleaner technologies and renewable energy sources to combat climate change and meet regulatory standards effectively.</a:t>
            </a:r>
            <a:endParaRPr lang="en-US" sz="1100"/>
          </a:p>
        </p:txBody>
      </p:sp>
      <p:sp>
        <p:nvSpPr>
          <p:cNvPr id="17" name="TextBox 17"/>
          <p:cNvSpPr txBox="1"/>
          <p:nvPr/>
        </p:nvSpPr>
        <p:spPr>
          <a:xfrm>
            <a:off x="4279900" y="4000500"/>
            <a:ext cx="5397500" cy="6350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Effective water management practices are essential to prevent pollution and ensure sustainable usage, necessitating advanced treatment technologies to safeguard local water supplies and ecosystems.</a:t>
            </a:r>
            <a:endParaRPr lang="en-US" sz="1100"/>
          </a:p>
        </p:txBody>
      </p:sp>
      <p:sp>
        <p:nvSpPr>
          <p:cNvPr id="18" name="TextBox 18"/>
          <p:cNvSpPr txBox="1"/>
          <p:nvPr/>
        </p:nvSpPr>
        <p:spPr>
          <a:xfrm>
            <a:off x="4279900" y="5651500"/>
            <a:ext cx="5397500" cy="850900"/>
          </a:xfrm>
          <a:prstGeom prst="rect">
            <a:avLst/>
          </a:prstGeom>
          <a:solidFill>
            <a:srgbClr val="000000">
              <a:alpha val="0"/>
            </a:srgbClr>
          </a:solidFill>
        </p:spPr>
        <p:txBody>
          <a:bodyPr lIns="0" tIns="0" rIns="0" bIns="0" rtlCol="0" anchor="ctr"/>
          <a:lstStyle/>
          <a:p>
            <a:pPr indent="0" algn="l">
              <a:lnSpc>
                <a:spcPct val="100000"/>
              </a:lnSpc>
              <a:defRPr/>
            </a:pPr>
            <a:r>
              <a:rPr lang="en-US" sz="1400" b="0">
                <a:solidFill>
                  <a:srgbClr val="000000">
                    <a:alpha val="87843"/>
                  </a:srgbClr>
                </a:solidFill>
                <a:latin typeface="苹方-简"/>
              </a:rPr>
              <a:t>Transitioning to circular economy principles is critical for industries to manage waste responsibly, focusing on reducing, reusing, and recycling materials to minimize environmental impact and enhance resource efficiency.</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sp>
        <p:nvSpPr>
          <p:cNvPr id="4" name="AutoShape 4"/>
          <p:cNvSpPr/>
          <p:nvPr/>
        </p:nvSpPr>
        <p:spPr>
          <a:xfrm>
            <a:off x="508000" y="1689100"/>
            <a:ext cx="2806700" cy="3378200"/>
          </a:xfrm>
          <a:prstGeom prst="rect">
            <a:avLst/>
          </a:prstGeom>
          <a:solidFill>
            <a:srgbClr val="000000">
              <a:alpha val="0"/>
            </a:srgbClr>
          </a:solidFill>
        </p:spPr>
      </p:sp>
      <p:sp>
        <p:nvSpPr>
          <p:cNvPr id="5" name="AutoShape 5"/>
          <p:cNvSpPr/>
          <p:nvPr/>
        </p:nvSpPr>
        <p:spPr>
          <a:xfrm>
            <a:off x="3784600" y="1689100"/>
            <a:ext cx="2806700" cy="3111500"/>
          </a:xfrm>
          <a:prstGeom prst="rect">
            <a:avLst/>
          </a:prstGeom>
          <a:solidFill>
            <a:srgbClr val="000000">
              <a:alpha val="0"/>
            </a:srgbClr>
          </a:solidFill>
        </p:spPr>
      </p:sp>
      <p:sp>
        <p:nvSpPr>
          <p:cNvPr id="6" name="AutoShape 6"/>
          <p:cNvSpPr/>
          <p:nvPr/>
        </p:nvSpPr>
        <p:spPr>
          <a:xfrm>
            <a:off x="7061200" y="1689100"/>
            <a:ext cx="2806700" cy="3378200"/>
          </a:xfrm>
          <a:prstGeom prst="rect">
            <a:avLst/>
          </a:prstGeom>
          <a:solidFill>
            <a:srgbClr val="000000">
              <a:alpha val="0"/>
            </a:srgbClr>
          </a:solidFill>
        </p:spPr>
      </p:sp>
      <p:sp>
        <p:nvSpPr>
          <p:cNvPr id="7" name="AutoShape 7"/>
          <p:cNvSpPr/>
          <p:nvPr/>
        </p:nvSpPr>
        <p:spPr>
          <a:xfrm>
            <a:off x="508000" y="0"/>
            <a:ext cx="0" cy="0"/>
          </a:xfrm>
          <a:prstGeom prst="rect">
            <a:avLst/>
          </a:prstGeom>
          <a:solidFill>
            <a:srgbClr val="000000">
              <a:alpha val="0"/>
            </a:srgbClr>
          </a:solidFill>
        </p:spPr>
      </p:sp>
      <p:sp>
        <p:nvSpPr>
          <p:cNvPr id="8" name="AutoShape 8"/>
          <p:cNvSpPr/>
          <p:nvPr/>
        </p:nvSpPr>
        <p:spPr>
          <a:xfrm>
            <a:off x="3784600" y="0"/>
            <a:ext cx="0" cy="0"/>
          </a:xfrm>
          <a:prstGeom prst="rect">
            <a:avLst/>
          </a:prstGeom>
          <a:solidFill>
            <a:srgbClr val="000000">
              <a:alpha val="0"/>
            </a:srgbClr>
          </a:solidFill>
        </p:spPr>
      </p:sp>
      <p:sp>
        <p:nvSpPr>
          <p:cNvPr id="9" name="AutoShape 9"/>
          <p:cNvSpPr/>
          <p:nvPr/>
        </p:nvSpPr>
        <p:spPr>
          <a:xfrm>
            <a:off x="7061200" y="0"/>
            <a:ext cx="0" cy="0"/>
          </a:xfrm>
          <a:prstGeom prst="rect">
            <a:avLst/>
          </a:prstGeom>
          <a:solidFill>
            <a:srgbClr val="000000">
              <a:alpha val="0"/>
            </a:srgbClr>
          </a:solidFill>
        </p:spPr>
      </p:sp>
      <p:sp>
        <p:nvSpPr>
          <p:cNvPr id="10" name="TextBox 10"/>
          <p:cNvSpPr txBox="1"/>
          <p:nvPr/>
        </p:nvSpPr>
        <p:spPr>
          <a:xfrm>
            <a:off x="1524000" y="1689100"/>
            <a:ext cx="762000" cy="762000"/>
          </a:xfrm>
          <a:prstGeom prst="roundRect">
            <a:avLst>
              <a:gd name="adj" fmla="val 50000"/>
            </a:avLst>
          </a:prstGeom>
          <a:solidFill>
            <a:srgbClr val="F07A7E"/>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01</a:t>
            </a:r>
            <a:endParaRPr lang="en-US" sz="1100"/>
          </a:p>
        </p:txBody>
      </p:sp>
      <p:sp>
        <p:nvSpPr>
          <p:cNvPr id="11" name="TextBox 11"/>
          <p:cNvSpPr txBox="1"/>
          <p:nvPr/>
        </p:nvSpPr>
        <p:spPr>
          <a:xfrm>
            <a:off x="4800600" y="1689100"/>
            <a:ext cx="762000" cy="762000"/>
          </a:xfrm>
          <a:prstGeom prst="roundRect">
            <a:avLst>
              <a:gd name="adj" fmla="val 50000"/>
            </a:avLst>
          </a:prstGeom>
          <a:solidFill>
            <a:srgbClr val="F07A7E"/>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02</a:t>
            </a:r>
            <a:endParaRPr lang="en-US" sz="1100"/>
          </a:p>
        </p:txBody>
      </p:sp>
      <p:sp>
        <p:nvSpPr>
          <p:cNvPr id="12" name="TextBox 12"/>
          <p:cNvSpPr txBox="1"/>
          <p:nvPr/>
        </p:nvSpPr>
        <p:spPr>
          <a:xfrm>
            <a:off x="8089900" y="1689100"/>
            <a:ext cx="762000" cy="762000"/>
          </a:xfrm>
          <a:prstGeom prst="roundRect">
            <a:avLst>
              <a:gd name="adj" fmla="val 50000"/>
            </a:avLst>
          </a:prstGeom>
          <a:solidFill>
            <a:srgbClr val="F07A7E"/>
          </a:solidFill>
          <a:ln w="25400">
            <a:solidFill>
              <a:srgbClr val="000000">
                <a:alpha val="0"/>
              </a:srgbClr>
            </a:solidFill>
          </a:ln>
        </p:spPr>
        <p:txBody>
          <a:bodyPr lIns="0" tIns="0" rIns="0" bIns="0" rtlCol="0" anchor="ctr"/>
          <a:lstStyle/>
          <a:p>
            <a:pPr indent="0" algn="ctr">
              <a:lnSpc>
                <a:spcPct val="100000"/>
              </a:lnSpc>
              <a:defRPr/>
            </a:pPr>
            <a:r>
              <a:rPr lang="en-US" sz="3200" b="1">
                <a:solidFill>
                  <a:srgbClr val="FFFFFF"/>
                </a:solidFill>
                <a:latin typeface="苹方-简"/>
              </a:rPr>
              <a:t>03</a:t>
            </a:r>
            <a:endParaRPr lang="en-US" sz="1100"/>
          </a:p>
        </p:txBody>
      </p:sp>
      <p:sp>
        <p:nvSpPr>
          <p:cNvPr id="13" name="TextBox 13"/>
          <p:cNvSpPr txBox="1"/>
          <p:nvPr/>
        </p:nvSpPr>
        <p:spPr>
          <a:xfrm>
            <a:off x="508000" y="762000"/>
            <a:ext cx="9372600" cy="419100"/>
          </a:xfrm>
          <a:prstGeom prst="rect">
            <a:avLst/>
          </a:prstGeom>
          <a:solidFill>
            <a:srgbClr val="000000">
              <a:alpha val="0"/>
            </a:srgbClr>
          </a:solidFill>
        </p:spPr>
        <p:txBody>
          <a:bodyPr lIns="0" tIns="0" rIns="0" bIns="0" rtlCol="0" anchor="ctr"/>
          <a:lstStyle/>
          <a:p>
            <a:pPr indent="1016000" algn="ctr">
              <a:lnSpc>
                <a:spcPct val="100000"/>
              </a:lnSpc>
              <a:defRPr/>
            </a:pPr>
            <a:r>
              <a:rPr lang="en-US" sz="2800" b="1">
                <a:solidFill>
                  <a:srgbClr val="000000"/>
                </a:solidFill>
                <a:latin typeface="苹方-简"/>
              </a:rPr>
              <a:t>Statistics Highlighting the Problem's Magnitude</a:t>
            </a:r>
            <a:endParaRPr lang="en-US" sz="1100"/>
          </a:p>
        </p:txBody>
      </p:sp>
      <p:sp>
        <p:nvSpPr>
          <p:cNvPr id="14" name="TextBox 14"/>
          <p:cNvSpPr txBox="1"/>
          <p:nvPr/>
        </p:nvSpPr>
        <p:spPr>
          <a:xfrm>
            <a:off x="5080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苹方-简"/>
              </a:rPr>
              <a:t>Global Emissions Contribution</a:t>
            </a:r>
            <a:endParaRPr lang="en-US" sz="1100"/>
          </a:p>
        </p:txBody>
      </p:sp>
      <p:sp>
        <p:nvSpPr>
          <p:cNvPr id="15" name="TextBox 15"/>
          <p:cNvSpPr txBox="1"/>
          <p:nvPr/>
        </p:nvSpPr>
        <p:spPr>
          <a:xfrm>
            <a:off x="37846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苹方-简"/>
              </a:rPr>
              <a:t>Projected Emission Increases</a:t>
            </a:r>
            <a:endParaRPr lang="en-US" sz="1100"/>
          </a:p>
        </p:txBody>
      </p:sp>
      <p:sp>
        <p:nvSpPr>
          <p:cNvPr id="16" name="TextBox 16"/>
          <p:cNvSpPr txBox="1"/>
          <p:nvPr/>
        </p:nvSpPr>
        <p:spPr>
          <a:xfrm>
            <a:off x="7061200" y="2705100"/>
            <a:ext cx="2806700" cy="635000"/>
          </a:xfrm>
          <a:prstGeom prst="rect">
            <a:avLst/>
          </a:prstGeom>
          <a:solidFill>
            <a:srgbClr val="000000">
              <a:alpha val="0"/>
            </a:srgbClr>
          </a:solidFill>
        </p:spPr>
        <p:txBody>
          <a:bodyPr lIns="0" tIns="0" rIns="0" bIns="0" rtlCol="0" anchor="ctr"/>
          <a:lstStyle/>
          <a:p>
            <a:pPr indent="0" algn="ctr">
              <a:lnSpc>
                <a:spcPct val="100000"/>
              </a:lnSpc>
              <a:defRPr/>
            </a:pPr>
            <a:r>
              <a:rPr lang="en-US" sz="2000" b="1">
                <a:solidFill>
                  <a:srgbClr val="000000"/>
                </a:solidFill>
                <a:latin typeface="苹方-简"/>
              </a:rPr>
              <a:t>Economic Impact of Climate Change</a:t>
            </a:r>
            <a:endParaRPr lang="en-US" sz="1100"/>
          </a:p>
        </p:txBody>
      </p:sp>
      <p:sp>
        <p:nvSpPr>
          <p:cNvPr id="17" name="TextBox 17"/>
          <p:cNvSpPr txBox="1"/>
          <p:nvPr/>
        </p:nvSpPr>
        <p:spPr>
          <a:xfrm>
            <a:off x="5080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Industrial activities account for approximately 21% of global greenhouse gas emissions, primarily from carbon dioxide, emphasizing the urgent need for effective reduction strategies to combat climate change.</a:t>
            </a:r>
            <a:endParaRPr lang="en-US" sz="1100"/>
          </a:p>
        </p:txBody>
      </p:sp>
      <p:sp>
        <p:nvSpPr>
          <p:cNvPr id="18" name="TextBox 18"/>
          <p:cNvSpPr txBox="1"/>
          <p:nvPr/>
        </p:nvSpPr>
        <p:spPr>
          <a:xfrm>
            <a:off x="3784600" y="3467100"/>
            <a:ext cx="2946400" cy="13335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If current industrial practices persist, emissions are expected to rise by 13% over the next decade, threatening global climate goals and necessitating immediate action to mitigate impacts.</a:t>
            </a:r>
            <a:endParaRPr lang="en-US" sz="1100"/>
          </a:p>
        </p:txBody>
      </p:sp>
      <p:sp>
        <p:nvSpPr>
          <p:cNvPr id="19" name="TextBox 19"/>
          <p:cNvSpPr txBox="1"/>
          <p:nvPr/>
        </p:nvSpPr>
        <p:spPr>
          <a:xfrm>
            <a:off x="7061200" y="3467100"/>
            <a:ext cx="2946400" cy="1600200"/>
          </a:xfrm>
          <a:prstGeom prst="rect">
            <a:avLst/>
          </a:prstGeom>
          <a:solidFill>
            <a:srgbClr val="000000">
              <a:alpha val="0"/>
            </a:srgbClr>
          </a:solidFill>
        </p:spPr>
        <p:txBody>
          <a:bodyPr lIns="0" tIns="0" rIns="0" bIns="0" rtlCol="0" anchor="ctr"/>
          <a:lstStyle/>
          <a:p>
            <a:pPr indent="0" algn="ctr">
              <a:lnSpc>
                <a:spcPct val="100000"/>
              </a:lnSpc>
              <a:defRPr/>
            </a:pPr>
            <a:r>
              <a:rPr lang="en-US" sz="1400" b="0">
                <a:solidFill>
                  <a:srgbClr val="000000"/>
                </a:solidFill>
                <a:latin typeface="苹方-简"/>
              </a:rPr>
              <a:t>Climate-related events have cost the U.S. an estimated $1.75 trillion since 1980, highlighting the financial risks industries face and the economic benefits of investing in carbon reduction technologies.</a:t>
            </a:r>
            <a:endParaRPr lang="en-US"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000" r="1000"/>
          <a:stretch>
            <a:fillRect/>
          </a:stretch>
        </p:blipFill>
        <p:spPr>
          <a:xfrm>
            <a:off x="0" y="0"/>
            <a:ext cx="10388600" cy="5854700"/>
          </a:xfrm>
          <a:prstGeom prst="rect">
            <a:avLst/>
          </a:prstGeom>
        </p:spPr>
      </p:pic>
      <p:sp>
        <p:nvSpPr>
          <p:cNvPr id="3" name="AutoShape 3"/>
          <p:cNvSpPr/>
          <p:nvPr/>
        </p:nvSpPr>
        <p:spPr>
          <a:xfrm>
            <a:off x="0" y="0"/>
            <a:ext cx="10388600" cy="5854700"/>
          </a:xfrm>
          <a:prstGeom prst="rect">
            <a:avLst/>
          </a:prstGeom>
          <a:solidFill>
            <a:srgbClr val="000000">
              <a:alpha val="0"/>
            </a:srgbClr>
          </a:solidFill>
        </p:spPr>
      </p:sp>
      <p:pic>
        <p:nvPicPr>
          <p:cNvPr id="4" name="Picture 4"/>
          <p:cNvPicPr>
            <a:picLocks noChangeAspect="1"/>
          </p:cNvPicPr>
          <p:nvPr/>
        </p:nvPicPr>
        <p:blipFill>
          <a:blip r:embed="rId2"/>
          <a:srcRect l="1000" r="1000"/>
          <a:stretch>
            <a:fillRect/>
          </a:stretch>
        </p:blipFill>
        <p:spPr>
          <a:xfrm>
            <a:off x="0" y="0"/>
            <a:ext cx="10388600" cy="5854700"/>
          </a:xfrm>
          <a:prstGeom prst="rect">
            <a:avLst/>
          </a:prstGeom>
        </p:spPr>
      </p:pic>
      <p:sp>
        <p:nvSpPr>
          <p:cNvPr id="5" name="AutoShape 5"/>
          <p:cNvSpPr/>
          <p:nvPr/>
        </p:nvSpPr>
        <p:spPr>
          <a:xfrm>
            <a:off x="762000" y="1524000"/>
            <a:ext cx="8864600" cy="266700"/>
          </a:xfrm>
          <a:prstGeom prst="rect">
            <a:avLst/>
          </a:prstGeom>
          <a:solidFill>
            <a:srgbClr val="000000">
              <a:alpha val="0"/>
            </a:srgbClr>
          </a:solidFill>
        </p:spPr>
      </p:sp>
      <p:sp>
        <p:nvSpPr>
          <p:cNvPr id="6" name="AutoShape 6"/>
          <p:cNvSpPr/>
          <p:nvPr/>
        </p:nvSpPr>
        <p:spPr>
          <a:xfrm>
            <a:off x="0" y="0"/>
            <a:ext cx="10388600" cy="5854700"/>
          </a:xfrm>
          <a:prstGeom prst="rect">
            <a:avLst/>
          </a:prstGeom>
          <a:solidFill>
            <a:srgbClr val="000000">
              <a:alpha val="0"/>
            </a:srgbClr>
          </a:solidFill>
        </p:spPr>
      </p:sp>
      <p:sp>
        <p:nvSpPr>
          <p:cNvPr id="7" name="AutoShape 7"/>
          <p:cNvSpPr/>
          <p:nvPr/>
        </p:nvSpPr>
        <p:spPr>
          <a:xfrm>
            <a:off x="0" y="0"/>
            <a:ext cx="10388600" cy="5854700"/>
          </a:xfrm>
          <a:prstGeom prst="rect">
            <a:avLst/>
          </a:prstGeom>
          <a:solidFill>
            <a:srgbClr val="000000">
              <a:alpha val="0"/>
            </a:srgbClr>
          </a:solidFill>
        </p:spPr>
      </p:sp>
      <p:sp>
        <p:nvSpPr>
          <p:cNvPr id="8" name="TextBox 8"/>
          <p:cNvSpPr txBox="1"/>
          <p:nvPr/>
        </p:nvSpPr>
        <p:spPr>
          <a:xfrm>
            <a:off x="762000" y="2603500"/>
            <a:ext cx="8864600" cy="419100"/>
          </a:xfrm>
          <a:prstGeom prst="rect">
            <a:avLst/>
          </a:prstGeom>
          <a:solidFill>
            <a:srgbClr val="000000">
              <a:alpha val="0"/>
            </a:srgbClr>
          </a:solidFill>
        </p:spPr>
        <p:txBody>
          <a:bodyPr lIns="0" tIns="0" rIns="0" bIns="0" rtlCol="0" anchor="ctr"/>
          <a:lstStyle/>
          <a:p>
            <a:pPr indent="0" algn="ctr">
              <a:lnSpc>
                <a:spcPct val="100000"/>
              </a:lnSpc>
              <a:defRPr/>
            </a:pPr>
            <a:r>
              <a:rPr lang="en-US" sz="2800" b="1">
                <a:solidFill>
                  <a:srgbClr val="000000"/>
                </a:solidFill>
                <a:latin typeface="苹方-简"/>
              </a:rPr>
              <a:t>The Solution</a:t>
            </a:r>
            <a:endParaRPr lang="en-US" sz="1100"/>
          </a:p>
        </p:txBody>
      </p:sp>
      <p:sp>
        <p:nvSpPr>
          <p:cNvPr id="9" name="TextBox 9"/>
          <p:cNvSpPr txBox="1"/>
          <p:nvPr/>
        </p:nvSpPr>
        <p:spPr>
          <a:xfrm>
            <a:off x="762000" y="1524000"/>
            <a:ext cx="8864600" cy="266700"/>
          </a:xfrm>
          <a:prstGeom prst="rect">
            <a:avLst/>
          </a:prstGeom>
          <a:solidFill>
            <a:srgbClr val="000000">
              <a:alpha val="0"/>
            </a:srgbClr>
          </a:solidFill>
        </p:spPr>
        <p:txBody>
          <a:bodyPr lIns="0" tIns="0" rIns="0" bIns="0" rtlCol="0" anchor="ctr"/>
          <a:lstStyle/>
          <a:p>
            <a:pPr indent="0" algn="ctr">
              <a:lnSpc>
                <a:spcPct val="100000"/>
              </a:lnSpc>
              <a:defRPr/>
            </a:pPr>
            <a:r>
              <a:rPr lang="en-US" sz="1800" b="1">
                <a:solidFill>
                  <a:srgbClr val="000000"/>
                </a:solidFill>
                <a:latin typeface="苹方-简"/>
              </a:rPr>
              <a:t>Section 3</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19966</Words>
  <Application>WPS 演示</Application>
  <PresentationFormat>On-screen Show (4:3)</PresentationFormat>
  <Paragraphs>618</Paragraphs>
  <Slides>49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49</vt:i4>
      </vt:variant>
    </vt:vector>
  </HeadingPairs>
  <TitlesOfParts>
    <vt:vector size="64" baseType="lpstr">
      <vt:lpstr>Arial</vt:lpstr>
      <vt:lpstr>宋体</vt:lpstr>
      <vt:lpstr>Wingdings</vt:lpstr>
      <vt:lpstr>Poppins</vt:lpstr>
      <vt:lpstr>苹方-简</vt:lpstr>
      <vt:lpstr>Segoe Print</vt:lpstr>
      <vt:lpstr>Calibri</vt:lpstr>
      <vt:lpstr>微软雅黑</vt:lpstr>
      <vt:lpstr>Arial Unicode MS</vt:lpstr>
      <vt:lpstr>Poppins, SimHei, STHeiti, "LiHei Pro Medium"</vt:lpstr>
      <vt:lpstr>Poppins</vt:lpstr>
      <vt:lpstr>Poppins Black</vt:lpstr>
      <vt:lpstr>Poppins ExtraBold</vt:lpstr>
      <vt:lpstr>Poppins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水雨滴</cp:lastModifiedBy>
  <cp:revision>2</cp:revision>
  <dcterms:created xsi:type="dcterms:W3CDTF">2006-08-16T00:00:00Z</dcterms:created>
  <dcterms:modified xsi:type="dcterms:W3CDTF">2024-12-09T05:30:35Z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B3F5ABB9513549C88A327105C7A4DD47_12</vt:lpwstr>
  </property>
  <property fmtid="{D5CDD505-2E9C-101B-9397-08002B2CF9AE}" pid="3" name="KSOProductBuildVer">
    <vt:lpwstr>2052-12.1.0.19302</vt:lpwstr>
  </property>
</Properties>
</file>