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3"/>
    <p:sldId id="258" r:id="rId4"/>
    <p:sldId id="260" r:id="rId5"/>
    <p:sldId id="274" r:id="rId6"/>
    <p:sldId id="301"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04" r:id="rId21"/>
    <p:sldId id="275" r:id="rId22"/>
    <p:sldId id="276" r:id="rId23"/>
    <p:sldId id="277" r:id="rId24"/>
    <p:sldId id="278" r:id="rId25"/>
    <p:sldId id="279" r:id="rId26"/>
    <p:sldId id="280" r:id="rId27"/>
    <p:sldId id="281" r:id="rId28"/>
    <p:sldId id="282" r:id="rId29"/>
    <p:sldId id="295" r:id="rId30"/>
    <p:sldId id="296" r:id="rId32"/>
    <p:sldId id="297" r:id="rId33"/>
    <p:sldId id="298" r:id="rId34"/>
    <p:sldId id="299" r:id="rId35"/>
    <p:sldId id="300" r:id="rId36"/>
  </p:sldIdLst>
  <p:sldSz cx="10388600" cy="58547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ing" id="{EB2598AE-BBEA-4EC7-8AA8-1CD3BDC5AD6F}">
          <p14:sldIdLst>
            <p14:sldId id="256"/>
          </p14:sldIdLst>
        </p14:section>
        <p14:section name="The Introduction" id="{36F66177-718E-4C36-95AC-2B1C9C5A3B2B}">
          <p14:sldIdLst>
            <p14:sldId id="258"/>
          </p14:sldIdLst>
        </p14:section>
        <p14:section name="The Problem and Solution" id="{F07770E9-C20E-48DD-9D0B-1696681165E2}">
          <p14:sldIdLst>
            <p14:sldId id="260"/>
            <p14:sldId id="274"/>
            <p14:sldId id="301"/>
            <p14:sldId id="261"/>
            <p14:sldId id="262"/>
            <p14:sldId id="263"/>
            <p14:sldId id="264"/>
          </p14:sldIdLst>
        </p14:section>
        <p14:section name="Market Opportunity and Product Overview" id="{384EDF74-618C-453E-AB80-1BB1AB14F13C}">
          <p14:sldIdLst>
            <p14:sldId id="265"/>
            <p14:sldId id="266"/>
            <p14:sldId id="267"/>
            <p14:sldId id="268"/>
            <p14:sldId id="269"/>
          </p14:sldIdLst>
        </p14:section>
        <p14:section name="Business Model and Traction" id="{9F9FF395-1C8C-41B5-B83B-3B85EC13C284}">
          <p14:sldIdLst>
            <p14:sldId id="270"/>
            <p14:sldId id="271"/>
            <p14:sldId id="272"/>
            <p14:sldId id="273"/>
            <p14:sldId id="304"/>
          </p14:sldIdLst>
        </p14:section>
        <p14:section name="Competitive Landscape" id="{7DAD0C16-4E1C-48D3-9BC5-947047E62000}">
          <p14:sldIdLst>
            <p14:sldId id="275"/>
            <p14:sldId id="276"/>
            <p14:sldId id="277"/>
            <p14:sldId id="278"/>
          </p14:sldIdLst>
        </p14:section>
        <p14:section name="Marketing and Sales Strategy" id="{04985D64-DC8C-4553-8053-7C805C9838D5}">
          <p14:sldIdLst>
            <p14:sldId id="279"/>
            <p14:sldId id="280"/>
            <p14:sldId id="281"/>
            <p14:sldId id="282"/>
          </p14:sldIdLst>
        </p14:section>
        <p14:section name="The Team" id="{C45FBC37-BE16-4589-872F-846F899905E0}">
          <p14:sldIdLst/>
        </p14:section>
        <p14:section name="Financial Overview" id="{AA13BE8B-F2AE-464E-9FB1-C26A39B0382F}">
          <p14:sldIdLst/>
        </p14:section>
        <p14:section name="Funding Request" id="{1C0D9EF0-3A1D-4366-8885-04B1819E7394}">
          <p14:sldIdLst/>
        </p14:section>
        <p14:section name="Conclusion and Q&amp;A" id="{D1E44F9A-0525-4737-843C-B4406076103D}">
          <p14:sldIdLst>
            <p14:sldId id="295"/>
            <p14:sldId id="296"/>
            <p14:sldId id="297"/>
            <p14:sldId id="298"/>
            <p14:sldId id="299"/>
          </p14:sldIdLst>
        </p14:section>
        <p14:section name="Ending" id="{51C49FEE-7181-4C41-8D8B-4B5CF291D79E}">
          <p14:sldIdLst>
            <p14:sldId id="300"/>
          </p14:sldIdLst>
        </p14:section>
      </p14:sectionLst>
    </p:ext>
    <p:ext uri="{EFAFB233-063F-42B5-8137-9DF3F51BA10A}">
      <p15:sldGuideLst xmlns:p15="http://schemas.microsoft.com/office/powerpoint/2012/main">
        <p15:guide id="1" orient="horz" pos="215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5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91007" y="1143000"/>
            <a:ext cx="5475987"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5.jpeg"/><Relationship Id="rId2" Type="http://schemas.openxmlformats.org/officeDocument/2006/relationships/tags" Target="../tags/tag5.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508000" y="2057400"/>
            <a:ext cx="7340600" cy="355600"/>
          </a:xfrm>
          <a:prstGeom prst="rect">
            <a:avLst/>
          </a:prstGeom>
          <a:solidFill>
            <a:srgbClr val="000000">
              <a:alpha val="0"/>
            </a:srgbClr>
          </a:solidFill>
        </p:spPr>
      </p:sp>
      <p:sp>
        <p:nvSpPr>
          <p:cNvPr id="6" name="AutoShape 6"/>
          <p:cNvSpPr/>
          <p:nvPr/>
        </p:nvSpPr>
        <p:spPr>
          <a:xfrm>
            <a:off x="546100" y="-44450"/>
            <a:ext cx="10388600" cy="5854700"/>
          </a:xfrm>
          <a:prstGeom prst="rect">
            <a:avLst/>
          </a:prstGeom>
          <a:solidFill>
            <a:srgbClr val="000000">
              <a:alpha val="0"/>
            </a:srgbClr>
          </a:solidFill>
        </p:spPr>
      </p:sp>
      <p:sp>
        <p:nvSpPr>
          <p:cNvPr id="7" name="AutoShape 7"/>
          <p:cNvSpPr/>
          <p:nvPr/>
        </p:nvSpPr>
        <p:spPr>
          <a:xfrm>
            <a:off x="3632200" y="762000"/>
            <a:ext cx="3111500" cy="0"/>
          </a:xfrm>
          <a:prstGeom prst="rect">
            <a:avLst/>
          </a:prstGeom>
          <a:solidFill>
            <a:srgbClr val="000000"/>
          </a:solidFill>
        </p:spPr>
      </p:sp>
      <p:sp>
        <p:nvSpPr>
          <p:cNvPr id="8" name="TextBox 8"/>
          <p:cNvSpPr txBox="1"/>
          <p:nvPr/>
        </p:nvSpPr>
        <p:spPr>
          <a:xfrm>
            <a:off x="2374900" y="1936750"/>
            <a:ext cx="5768975" cy="762000"/>
          </a:xfrm>
          <a:prstGeom prst="rect">
            <a:avLst/>
          </a:prstGeom>
          <a:solidFill>
            <a:srgbClr val="000000">
              <a:alpha val="0"/>
            </a:srgbClr>
          </a:solidFill>
        </p:spPr>
        <p:txBody>
          <a:bodyPr lIns="0" tIns="0" rIns="0" bIns="0" rtlCol="0" anchor="ctr"/>
          <a:lstStyle/>
          <a:p>
            <a:pPr indent="0" algn="l">
              <a:lnSpc>
                <a:spcPct val="100000"/>
              </a:lnSpc>
              <a:defRPr/>
            </a:pPr>
            <a:r>
              <a:rPr lang="en-US" sz="5000" b="1">
                <a:solidFill>
                  <a:srgbClr val="8FD1FF"/>
                </a:solidFill>
                <a:latin typeface="Poppins ExtraBold" panose="00000900000000000000" charset="0"/>
                <a:cs typeface="Poppins ExtraBold" panose="00000900000000000000" charset="0"/>
              </a:rPr>
              <a:t>Sales Pitch Deck</a:t>
            </a:r>
            <a:endParaRPr lang="en-US" sz="1100">
              <a:latin typeface="Poppins ExtraBold" panose="00000900000000000000" charset="0"/>
              <a:cs typeface="Poppins ExtraBold" panose="00000900000000000000" charset="0"/>
            </a:endParaRPr>
          </a:p>
        </p:txBody>
      </p:sp>
      <p:sp>
        <p:nvSpPr>
          <p:cNvPr id="9" name="TextBox 9"/>
          <p:cNvSpPr txBox="1"/>
          <p:nvPr/>
        </p:nvSpPr>
        <p:spPr>
          <a:xfrm>
            <a:off x="2374900" y="3003550"/>
            <a:ext cx="7340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Poppins Light" panose="00000400000000000000" charset="0"/>
                <a:cs typeface="Poppins Light" panose="00000400000000000000" charset="0"/>
              </a:rPr>
              <a:t>Presenter: Your Name</a:t>
            </a:r>
            <a:endParaRPr lang="en-US" sz="1100">
              <a:latin typeface="Poppins Light" panose="00000400000000000000" charset="0"/>
              <a:cs typeface="Poppins Light" panose="0000040000000000000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Market Opportunity and Product Overview</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2</a:t>
            </a:r>
            <a:endParaRPr lang="en-US"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0" r="10000"/>
          <a:stretch>
            <a:fillRect/>
          </a:stretch>
        </p:blipFill>
        <p:spPr>
          <a:xfrm>
            <a:off x="0" y="0"/>
            <a:ext cx="10388600" cy="7264400"/>
          </a:xfrm>
          <a:prstGeom prst="rect">
            <a:avLst/>
          </a:prstGeom>
        </p:spPr>
      </p:pic>
      <p:sp>
        <p:nvSpPr>
          <p:cNvPr id="3" name="AutoShape 3"/>
          <p:cNvSpPr/>
          <p:nvPr/>
        </p:nvSpPr>
        <p:spPr>
          <a:xfrm>
            <a:off x="0" y="0"/>
            <a:ext cx="10388600" cy="7264400"/>
          </a:xfrm>
          <a:prstGeom prst="rect">
            <a:avLst/>
          </a:prstGeom>
          <a:solidFill>
            <a:srgbClr val="000000">
              <a:alpha val="0"/>
            </a:srgbClr>
          </a:solidFill>
        </p:spPr>
      </p:sp>
      <p:pic>
        <p:nvPicPr>
          <p:cNvPr id="4" name="Picture 4"/>
          <p:cNvPicPr>
            <a:picLocks noChangeAspect="1"/>
          </p:cNvPicPr>
          <p:nvPr/>
        </p:nvPicPr>
        <p:blipFill>
          <a:blip r:embed="rId2"/>
          <a:srcRect t="1000" b="1000"/>
          <a:stretch>
            <a:fillRect/>
          </a:stretch>
        </p:blipFill>
        <p:spPr>
          <a:xfrm>
            <a:off x="381000" y="508000"/>
            <a:ext cx="3454400" cy="6121400"/>
          </a:xfrm>
          <a:prstGeom prst="rect">
            <a:avLst/>
          </a:prstGeom>
        </p:spPr>
      </p:pic>
      <p:sp>
        <p:nvSpPr>
          <p:cNvPr id="5" name="AutoShape 5"/>
          <p:cNvSpPr/>
          <p:nvPr/>
        </p:nvSpPr>
        <p:spPr>
          <a:xfrm>
            <a:off x="4445000" y="1155700"/>
            <a:ext cx="5181600" cy="1727200"/>
          </a:xfrm>
          <a:prstGeom prst="rect">
            <a:avLst/>
          </a:prstGeom>
          <a:solidFill>
            <a:srgbClr val="3F52DC">
              <a:alpha val="69804"/>
            </a:srgbClr>
          </a:solidFill>
          <a:ln w="12700">
            <a:solidFill>
              <a:srgbClr val="FFFFFF">
                <a:alpha val="0"/>
              </a:srgbClr>
            </a:solidFill>
          </a:ln>
        </p:spPr>
      </p:sp>
      <p:sp>
        <p:nvSpPr>
          <p:cNvPr id="6" name="AutoShape 6"/>
          <p:cNvSpPr/>
          <p:nvPr/>
        </p:nvSpPr>
        <p:spPr>
          <a:xfrm>
            <a:off x="4445000" y="3086100"/>
            <a:ext cx="5181600" cy="1727200"/>
          </a:xfrm>
          <a:prstGeom prst="rect">
            <a:avLst/>
          </a:prstGeom>
          <a:solidFill>
            <a:srgbClr val="5651E1">
              <a:alpha val="69804"/>
            </a:srgbClr>
          </a:solidFill>
          <a:ln w="12700">
            <a:solidFill>
              <a:srgbClr val="FFFFFF">
                <a:alpha val="0"/>
              </a:srgbClr>
            </a:solidFill>
          </a:ln>
        </p:spPr>
      </p:sp>
      <p:sp>
        <p:nvSpPr>
          <p:cNvPr id="7" name="AutoShape 7"/>
          <p:cNvSpPr/>
          <p:nvPr/>
        </p:nvSpPr>
        <p:spPr>
          <a:xfrm>
            <a:off x="4445000" y="5016500"/>
            <a:ext cx="5181600" cy="1727200"/>
          </a:xfrm>
          <a:prstGeom prst="rect">
            <a:avLst/>
          </a:prstGeom>
          <a:solidFill>
            <a:srgbClr val="3F52DC">
              <a:alpha val="69804"/>
            </a:srgbClr>
          </a:solidFill>
          <a:ln w="12700">
            <a:solidFill>
              <a:srgbClr val="FFFFFF">
                <a:alpha val="0"/>
              </a:srgbClr>
            </a:solidFill>
          </a:ln>
        </p:spPr>
      </p:sp>
      <p:sp>
        <p:nvSpPr>
          <p:cNvPr id="8" name="AutoShape 8"/>
          <p:cNvSpPr/>
          <p:nvPr/>
        </p:nvSpPr>
        <p:spPr>
          <a:xfrm>
            <a:off x="381000" y="508000"/>
            <a:ext cx="3454400" cy="6121400"/>
          </a:xfrm>
          <a:prstGeom prst="rect">
            <a:avLst/>
          </a:prstGeom>
          <a:solidFill>
            <a:srgbClr val="000000">
              <a:alpha val="0"/>
            </a:srgbClr>
          </a:solidFill>
        </p:spPr>
      </p:sp>
      <p:sp>
        <p:nvSpPr>
          <p:cNvPr id="9" name="AutoShape 9"/>
          <p:cNvSpPr/>
          <p:nvPr/>
        </p:nvSpPr>
        <p:spPr>
          <a:xfrm>
            <a:off x="4445000" y="1320800"/>
            <a:ext cx="0" cy="1358900"/>
          </a:xfrm>
          <a:prstGeom prst="rect">
            <a:avLst/>
          </a:prstGeom>
          <a:solidFill>
            <a:srgbClr val="000000"/>
          </a:solidFill>
        </p:spPr>
      </p:sp>
      <p:sp>
        <p:nvSpPr>
          <p:cNvPr id="10" name="AutoShape 10"/>
          <p:cNvSpPr/>
          <p:nvPr/>
        </p:nvSpPr>
        <p:spPr>
          <a:xfrm>
            <a:off x="4445000" y="3263900"/>
            <a:ext cx="0" cy="1358900"/>
          </a:xfrm>
          <a:prstGeom prst="rect">
            <a:avLst/>
          </a:prstGeom>
          <a:solidFill>
            <a:srgbClr val="000000"/>
          </a:solidFill>
        </p:spPr>
      </p:sp>
      <p:sp>
        <p:nvSpPr>
          <p:cNvPr id="11" name="AutoShape 11"/>
          <p:cNvSpPr/>
          <p:nvPr/>
        </p:nvSpPr>
        <p:spPr>
          <a:xfrm>
            <a:off x="4445000" y="5194300"/>
            <a:ext cx="0" cy="1358900"/>
          </a:xfrm>
          <a:prstGeom prst="rect">
            <a:avLst/>
          </a:prstGeom>
          <a:solidFill>
            <a:srgbClr val="000000"/>
          </a:solidFill>
        </p:spPr>
      </p:sp>
      <p:sp>
        <p:nvSpPr>
          <p:cNvPr id="12" name="AutoShape 12"/>
          <p:cNvSpPr/>
          <p:nvPr/>
        </p:nvSpPr>
        <p:spPr>
          <a:xfrm>
            <a:off x="381000" y="0"/>
            <a:ext cx="0" cy="0"/>
          </a:xfrm>
          <a:prstGeom prst="rect">
            <a:avLst/>
          </a:prstGeom>
          <a:solidFill>
            <a:srgbClr val="000000">
              <a:alpha val="0"/>
            </a:srgbClr>
          </a:solidFill>
        </p:spPr>
      </p:sp>
      <p:sp>
        <p:nvSpPr>
          <p:cNvPr id="13" name="TextBox 13"/>
          <p:cNvSpPr txBox="1"/>
          <p:nvPr/>
        </p:nvSpPr>
        <p:spPr>
          <a:xfrm>
            <a:off x="4445000" y="508000"/>
            <a:ext cx="5181600" cy="393700"/>
          </a:xfrm>
          <a:prstGeom prst="rect">
            <a:avLst/>
          </a:prstGeom>
          <a:solidFill>
            <a:srgbClr val="000000">
              <a:alpha val="0"/>
            </a:srgbClr>
          </a:solidFill>
        </p:spPr>
        <p:txBody>
          <a:bodyPr lIns="0" tIns="0" rIns="0" bIns="0" rtlCol="0" anchor="ctr"/>
          <a:lstStyle/>
          <a:p>
            <a:pPr indent="0" algn="l">
              <a:lnSpc>
                <a:spcPct val="100000"/>
              </a:lnSpc>
              <a:defRPr/>
            </a:pPr>
            <a:r>
              <a:rPr lang="en-US" sz="2600" b="1">
                <a:solidFill>
                  <a:srgbClr val="C3E6FF"/>
                </a:solidFill>
                <a:latin typeface="苹方-简" panose="020B0400000000000000" charset="-122"/>
              </a:rPr>
              <a:t>Market Research Insights</a:t>
            </a:r>
            <a:endParaRPr lang="en-US" sz="1100"/>
          </a:p>
        </p:txBody>
      </p:sp>
      <p:sp>
        <p:nvSpPr>
          <p:cNvPr id="14" name="TextBox 14"/>
          <p:cNvSpPr txBox="1"/>
          <p:nvPr/>
        </p:nvSpPr>
        <p:spPr>
          <a:xfrm>
            <a:off x="4711700" y="14224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Consumer Preference Shift</a:t>
            </a:r>
            <a:endParaRPr lang="en-US" sz="1100"/>
          </a:p>
        </p:txBody>
      </p:sp>
      <p:sp>
        <p:nvSpPr>
          <p:cNvPr id="15" name="TextBox 15"/>
          <p:cNvSpPr txBox="1"/>
          <p:nvPr/>
        </p:nvSpPr>
        <p:spPr>
          <a:xfrm>
            <a:off x="4711700" y="33528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E-commerce Growth</a:t>
            </a:r>
            <a:endParaRPr lang="en-US" sz="1100"/>
          </a:p>
        </p:txBody>
      </p:sp>
      <p:sp>
        <p:nvSpPr>
          <p:cNvPr id="16" name="TextBox 16"/>
          <p:cNvSpPr txBox="1"/>
          <p:nvPr/>
        </p:nvSpPr>
        <p:spPr>
          <a:xfrm>
            <a:off x="4711700" y="52832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Market Expansion Potential</a:t>
            </a:r>
            <a:endParaRPr lang="en-US" sz="1100"/>
          </a:p>
        </p:txBody>
      </p:sp>
      <p:sp>
        <p:nvSpPr>
          <p:cNvPr id="17" name="TextBox 17"/>
          <p:cNvSpPr txBox="1"/>
          <p:nvPr/>
        </p:nvSpPr>
        <p:spPr>
          <a:xfrm>
            <a:off x="4711700" y="1765300"/>
            <a:ext cx="4648200" cy="850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Recent studies show a growing demand for brands that prioritize sustainability and social responsibility, with 75% of consumers favoring such companies, indicating a need for alignment with these values in product offerings.</a:t>
            </a:r>
            <a:endParaRPr lang="en-US" sz="1100"/>
          </a:p>
        </p:txBody>
      </p:sp>
      <p:sp>
        <p:nvSpPr>
          <p:cNvPr id="18" name="TextBox 18"/>
          <p:cNvSpPr txBox="1"/>
          <p:nvPr/>
        </p:nvSpPr>
        <p:spPr>
          <a:xfrm>
            <a:off x="4711700" y="3695700"/>
            <a:ext cx="4648200" cy="850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The rise of online shopping is evident, with 82% of consumers now preferring digital platforms for purchases, emphasizing the necessity for businesses to enhance their e-commerce strategies and digital marketing efforts.</a:t>
            </a:r>
            <a:endParaRPr lang="en-US" sz="1100"/>
          </a:p>
        </p:txBody>
      </p:sp>
      <p:sp>
        <p:nvSpPr>
          <p:cNvPr id="19" name="TextBox 19"/>
          <p:cNvSpPr txBox="1"/>
          <p:nvPr/>
        </p:nvSpPr>
        <p:spPr>
          <a:xfrm>
            <a:off x="4711700" y="5638800"/>
            <a:ext cx="4648200" cy="850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The industry is projected to grow significantly, with a current market value of approximately $X billion and a CAGR of Y%, driven by increased disposable incomes and heightened consumer awareness of product benefits.</a:t>
            </a:r>
            <a:endParaRPr lang="en-US"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381000" y="1181100"/>
            <a:ext cx="2997200" cy="4076700"/>
          </a:xfrm>
          <a:prstGeom prst="rect">
            <a:avLst/>
          </a:prstGeom>
          <a:solidFill>
            <a:srgbClr val="3F52DC">
              <a:alpha val="69804"/>
            </a:srgbClr>
          </a:solidFill>
        </p:spPr>
      </p:sp>
      <p:sp>
        <p:nvSpPr>
          <p:cNvPr id="5" name="AutoShape 5"/>
          <p:cNvSpPr/>
          <p:nvPr/>
        </p:nvSpPr>
        <p:spPr>
          <a:xfrm>
            <a:off x="3632200" y="1181100"/>
            <a:ext cx="2997200" cy="4076700"/>
          </a:xfrm>
          <a:prstGeom prst="rect">
            <a:avLst/>
          </a:prstGeom>
          <a:solidFill>
            <a:srgbClr val="5651E1">
              <a:alpha val="69804"/>
            </a:srgbClr>
          </a:solidFill>
        </p:spPr>
      </p:sp>
      <p:sp>
        <p:nvSpPr>
          <p:cNvPr id="6" name="AutoShape 6"/>
          <p:cNvSpPr/>
          <p:nvPr/>
        </p:nvSpPr>
        <p:spPr>
          <a:xfrm>
            <a:off x="6883400" y="1181100"/>
            <a:ext cx="2997200" cy="4076700"/>
          </a:xfrm>
          <a:prstGeom prst="rect">
            <a:avLst/>
          </a:prstGeom>
          <a:solidFill>
            <a:srgbClr val="3F52DC">
              <a:alpha val="69804"/>
            </a:srgbClr>
          </a:solidFill>
        </p:spPr>
      </p:sp>
      <p:sp>
        <p:nvSpPr>
          <p:cNvPr id="7" name="AutoShape 7"/>
          <p:cNvSpPr/>
          <p:nvPr/>
        </p:nvSpPr>
        <p:spPr>
          <a:xfrm>
            <a:off x="381000" y="5397500"/>
            <a:ext cx="2997200" cy="0"/>
          </a:xfrm>
          <a:prstGeom prst="rect">
            <a:avLst/>
          </a:prstGeom>
          <a:solidFill>
            <a:srgbClr val="000000"/>
          </a:solidFill>
        </p:spPr>
      </p:sp>
      <p:sp>
        <p:nvSpPr>
          <p:cNvPr id="8" name="AutoShape 8"/>
          <p:cNvSpPr/>
          <p:nvPr/>
        </p:nvSpPr>
        <p:spPr>
          <a:xfrm>
            <a:off x="3632200" y="5397500"/>
            <a:ext cx="2997200" cy="0"/>
          </a:xfrm>
          <a:prstGeom prst="rect">
            <a:avLst/>
          </a:prstGeom>
          <a:solidFill>
            <a:srgbClr val="000000"/>
          </a:solidFill>
        </p:spPr>
      </p:sp>
      <p:sp>
        <p:nvSpPr>
          <p:cNvPr id="9" name="AutoShape 9"/>
          <p:cNvSpPr/>
          <p:nvPr/>
        </p:nvSpPr>
        <p:spPr>
          <a:xfrm>
            <a:off x="6883400" y="5397500"/>
            <a:ext cx="2997200" cy="0"/>
          </a:xfrm>
          <a:prstGeom prst="rect">
            <a:avLst/>
          </a:prstGeom>
          <a:solidFill>
            <a:srgbClr val="000000"/>
          </a:solidFill>
        </p:spPr>
      </p:sp>
      <p:pic>
        <p:nvPicPr>
          <p:cNvPr id="10" name="Picture 10"/>
          <p:cNvPicPr>
            <a:picLocks noChangeAspect="1"/>
          </p:cNvPicPr>
          <p:nvPr/>
        </p:nvPicPr>
        <p:blipFill>
          <a:blip r:embed="rId2"/>
          <a:srcRect t="1000" b="1000"/>
          <a:stretch>
            <a:fillRect/>
          </a:stretch>
        </p:blipFill>
        <p:spPr>
          <a:xfrm>
            <a:off x="381000" y="1181100"/>
            <a:ext cx="2997200" cy="1676400"/>
          </a:xfrm>
          <a:prstGeom prst="rect">
            <a:avLst/>
          </a:prstGeom>
        </p:spPr>
      </p:pic>
      <p:pic>
        <p:nvPicPr>
          <p:cNvPr id="11" name="Picture 11"/>
          <p:cNvPicPr>
            <a:picLocks noChangeAspect="1"/>
          </p:cNvPicPr>
          <p:nvPr/>
        </p:nvPicPr>
        <p:blipFill>
          <a:blip r:embed="rId3"/>
          <a:srcRect t="32000" b="32000"/>
          <a:stretch>
            <a:fillRect/>
          </a:stretch>
        </p:blipFill>
        <p:spPr>
          <a:xfrm>
            <a:off x="3632200" y="1181100"/>
            <a:ext cx="2997200" cy="1676400"/>
          </a:xfrm>
          <a:prstGeom prst="rect">
            <a:avLst/>
          </a:prstGeom>
        </p:spPr>
      </p:pic>
      <p:pic>
        <p:nvPicPr>
          <p:cNvPr id="12" name="Picture 12"/>
          <p:cNvPicPr>
            <a:picLocks noChangeAspect="1"/>
          </p:cNvPicPr>
          <p:nvPr/>
        </p:nvPicPr>
        <p:blipFill>
          <a:blip r:embed="rId4"/>
          <a:srcRect t="32000" b="32000"/>
          <a:stretch>
            <a:fillRect/>
          </a:stretch>
        </p:blipFill>
        <p:spPr>
          <a:xfrm>
            <a:off x="6883400" y="1181100"/>
            <a:ext cx="2997200" cy="1676400"/>
          </a:xfrm>
          <a:prstGeom prst="rect">
            <a:avLst/>
          </a:prstGeom>
        </p:spPr>
      </p:pic>
      <p:sp>
        <p:nvSpPr>
          <p:cNvPr id="13" name="TextBox 13"/>
          <p:cNvSpPr txBox="1"/>
          <p:nvPr/>
        </p:nvSpPr>
        <p:spPr>
          <a:xfrm>
            <a:off x="381000" y="508000"/>
            <a:ext cx="9499600" cy="4191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C3E6FF"/>
                </a:solidFill>
                <a:latin typeface="苹方-简" panose="020B0400000000000000" charset="-122"/>
              </a:rPr>
              <a:t>Market Size and Growth Projections</a:t>
            </a:r>
            <a:endParaRPr lang="en-US" sz="1100"/>
          </a:p>
        </p:txBody>
      </p:sp>
      <p:sp>
        <p:nvSpPr>
          <p:cNvPr id="14" name="TextBox 14"/>
          <p:cNvSpPr txBox="1"/>
          <p:nvPr/>
        </p:nvSpPr>
        <p:spPr>
          <a:xfrm>
            <a:off x="5080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Current Market Valuation</a:t>
            </a:r>
            <a:endParaRPr lang="en-US" sz="1100"/>
          </a:p>
        </p:txBody>
      </p:sp>
      <p:sp>
        <p:nvSpPr>
          <p:cNvPr id="15" name="TextBox 15"/>
          <p:cNvSpPr txBox="1"/>
          <p:nvPr/>
        </p:nvSpPr>
        <p:spPr>
          <a:xfrm>
            <a:off x="37592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Rapid Growth Drivers</a:t>
            </a:r>
            <a:endParaRPr lang="en-US" sz="1100"/>
          </a:p>
        </p:txBody>
      </p:sp>
      <p:sp>
        <p:nvSpPr>
          <p:cNvPr id="16" name="TextBox 16"/>
          <p:cNvSpPr txBox="1"/>
          <p:nvPr/>
        </p:nvSpPr>
        <p:spPr>
          <a:xfrm>
            <a:off x="70104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Future Market Trends</a:t>
            </a:r>
            <a:endParaRPr lang="en-US" sz="1100"/>
          </a:p>
        </p:txBody>
      </p:sp>
      <p:sp>
        <p:nvSpPr>
          <p:cNvPr id="17" name="TextBox 17"/>
          <p:cNvSpPr txBox="1"/>
          <p:nvPr/>
        </p:nvSpPr>
        <p:spPr>
          <a:xfrm>
            <a:off x="508000" y="35179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The market is currently valued at approximately $X billion, reflecting diverse consumer segments and highlighting significant opportunities for targeted marketing and strategic engagement across various demographics.</a:t>
            </a:r>
            <a:endParaRPr lang="en-US" sz="1100"/>
          </a:p>
        </p:txBody>
      </p:sp>
      <p:sp>
        <p:nvSpPr>
          <p:cNvPr id="18" name="TextBox 18"/>
          <p:cNvSpPr txBox="1"/>
          <p:nvPr/>
        </p:nvSpPr>
        <p:spPr>
          <a:xfrm>
            <a:off x="3759200" y="35179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Key growth factors include technological advancements and shifting consumer preferences towards sustainability, indicating a strong potential for market expansion and increased demand for innovative solutions.</a:t>
            </a:r>
            <a:endParaRPr lang="en-US" sz="1100"/>
          </a:p>
        </p:txBody>
      </p:sp>
      <p:sp>
        <p:nvSpPr>
          <p:cNvPr id="19" name="TextBox 19"/>
          <p:cNvSpPr txBox="1"/>
          <p:nvPr/>
        </p:nvSpPr>
        <p:spPr>
          <a:xfrm>
            <a:off x="7010400" y="35179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Projections indicate a CAGR of X% from [starting year] to [ending year], driven by emerging trends such as digital transformation and geographical expansion into high-growth regions, enhancing competitive positioning.</a:t>
            </a:r>
            <a:endParaRPr lang="en-US"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1000" r="11000"/>
          <a:stretch>
            <a:fillRect/>
          </a:stretch>
        </p:blipFill>
        <p:spPr>
          <a:xfrm>
            <a:off x="0" y="0"/>
            <a:ext cx="10388600" cy="7378700"/>
          </a:xfrm>
          <a:prstGeom prst="rect">
            <a:avLst/>
          </a:prstGeom>
        </p:spPr>
      </p:pic>
      <p:sp>
        <p:nvSpPr>
          <p:cNvPr id="3" name="AutoShape 3"/>
          <p:cNvSpPr/>
          <p:nvPr/>
        </p:nvSpPr>
        <p:spPr>
          <a:xfrm>
            <a:off x="0" y="0"/>
            <a:ext cx="10388600" cy="7378700"/>
          </a:xfrm>
          <a:prstGeom prst="rect">
            <a:avLst/>
          </a:prstGeom>
          <a:solidFill>
            <a:srgbClr val="000000">
              <a:alpha val="0"/>
            </a:srgbClr>
          </a:solidFill>
        </p:spPr>
      </p:sp>
      <p:sp>
        <p:nvSpPr>
          <p:cNvPr id="4" name="AutoShape 4"/>
          <p:cNvSpPr/>
          <p:nvPr/>
        </p:nvSpPr>
        <p:spPr>
          <a:xfrm>
            <a:off x="774700" y="2120900"/>
            <a:ext cx="4216400" cy="4876800"/>
          </a:xfrm>
          <a:prstGeom prst="roundRect">
            <a:avLst>
              <a:gd name="adj" fmla="val 3614"/>
            </a:avLst>
          </a:prstGeom>
          <a:solidFill>
            <a:srgbClr val="3F52DC">
              <a:alpha val="69804"/>
            </a:srgbClr>
          </a:solidFill>
          <a:ln w="25400">
            <a:solidFill>
              <a:srgbClr val="000000">
                <a:alpha val="0"/>
              </a:srgbClr>
            </a:solidFill>
          </a:ln>
        </p:spPr>
      </p:sp>
      <p:sp>
        <p:nvSpPr>
          <p:cNvPr id="5" name="AutoShape 5"/>
          <p:cNvSpPr/>
          <p:nvPr/>
        </p:nvSpPr>
        <p:spPr>
          <a:xfrm>
            <a:off x="5384800" y="2120900"/>
            <a:ext cx="4216400" cy="4876800"/>
          </a:xfrm>
          <a:prstGeom prst="roundRect">
            <a:avLst>
              <a:gd name="adj" fmla="val 3614"/>
            </a:avLst>
          </a:prstGeom>
          <a:solidFill>
            <a:srgbClr val="3F52DC">
              <a:alpha val="69804"/>
            </a:srgbClr>
          </a:solidFill>
          <a:ln w="25400">
            <a:solidFill>
              <a:srgbClr val="000000">
                <a:alpha val="0"/>
              </a:srgbClr>
            </a:solidFill>
          </a:ln>
        </p:spPr>
      </p:sp>
      <p:sp>
        <p:nvSpPr>
          <p:cNvPr id="6" name="TextBox 6"/>
          <p:cNvSpPr txBox="1"/>
          <p:nvPr/>
        </p:nvSpPr>
        <p:spPr>
          <a:xfrm>
            <a:off x="508000" y="762000"/>
            <a:ext cx="9372600" cy="8509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Key Features and Benefits of Our Product/Service</a:t>
            </a:r>
            <a:endParaRPr lang="en-US" sz="1100"/>
          </a:p>
        </p:txBody>
      </p:sp>
      <p:sp>
        <p:nvSpPr>
          <p:cNvPr id="7" name="TextBox 7"/>
          <p:cNvSpPr txBox="1"/>
          <p:nvPr/>
        </p:nvSpPr>
        <p:spPr>
          <a:xfrm>
            <a:off x="1422400" y="2654300"/>
            <a:ext cx="2921000" cy="9144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User-Centric Innovation</a:t>
            </a:r>
            <a:endParaRPr lang="en-US" sz="1100"/>
          </a:p>
        </p:txBody>
      </p:sp>
      <p:sp>
        <p:nvSpPr>
          <p:cNvPr id="8" name="TextBox 8"/>
          <p:cNvSpPr txBox="1"/>
          <p:nvPr/>
        </p:nvSpPr>
        <p:spPr>
          <a:xfrm>
            <a:off x="6019800" y="2654300"/>
            <a:ext cx="2921000" cy="9144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Tailored Solutions for Clients</a:t>
            </a:r>
            <a:endParaRPr lang="en-US" sz="1100"/>
          </a:p>
        </p:txBody>
      </p:sp>
      <p:sp>
        <p:nvSpPr>
          <p:cNvPr id="9" name="TextBox 9"/>
          <p:cNvSpPr txBox="1"/>
          <p:nvPr/>
        </p:nvSpPr>
        <p:spPr>
          <a:xfrm>
            <a:off x="1054100" y="36957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Our product's design prioritizes user experience, integrating advanced technology that simplifies navigation and interaction. This focus on usability not only accelerates onboarding for new users but also enhances overall satisfaction, leading to increased productivity and a more efficient workflow within organizations.</a:t>
            </a:r>
            <a:endParaRPr lang="en-US" sz="1100"/>
          </a:p>
        </p:txBody>
      </p:sp>
      <p:sp>
        <p:nvSpPr>
          <p:cNvPr id="10" name="TextBox 10"/>
          <p:cNvSpPr txBox="1"/>
          <p:nvPr/>
        </p:nvSpPr>
        <p:spPr>
          <a:xfrm>
            <a:off x="5664200" y="36957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Extensive customization options allow clients to adapt our product to their specific operational needs. This personalized approach not only improves performance but also fosters a sense of ownership among users, ultimately driving engagement and maximizing the value derived from our service.</a:t>
            </a:r>
            <a:endParaRPr lang="en-US"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9000" r="9000"/>
          <a:stretch>
            <a:fillRect/>
          </a:stretch>
        </p:blipFill>
        <p:spPr>
          <a:xfrm>
            <a:off x="0" y="0"/>
            <a:ext cx="10388600" cy="7023100"/>
          </a:xfrm>
          <a:prstGeom prst="rect">
            <a:avLst/>
          </a:prstGeom>
        </p:spPr>
      </p:pic>
      <p:sp>
        <p:nvSpPr>
          <p:cNvPr id="3" name="AutoShape 3"/>
          <p:cNvSpPr/>
          <p:nvPr/>
        </p:nvSpPr>
        <p:spPr>
          <a:xfrm>
            <a:off x="0" y="0"/>
            <a:ext cx="10388600" cy="7023100"/>
          </a:xfrm>
          <a:prstGeom prst="rect">
            <a:avLst/>
          </a:prstGeom>
          <a:solidFill>
            <a:srgbClr val="000000">
              <a:alpha val="0"/>
            </a:srgbClr>
          </a:solidFill>
        </p:spPr>
      </p:sp>
      <p:sp>
        <p:nvSpPr>
          <p:cNvPr id="5" name="AutoShape 5"/>
          <p:cNvSpPr/>
          <p:nvPr/>
        </p:nvSpPr>
        <p:spPr>
          <a:xfrm>
            <a:off x="4445000" y="1549400"/>
            <a:ext cx="5181600" cy="1511300"/>
          </a:xfrm>
          <a:prstGeom prst="rect">
            <a:avLst/>
          </a:prstGeom>
          <a:solidFill>
            <a:srgbClr val="3F52DC">
              <a:alpha val="69804"/>
            </a:srgbClr>
          </a:solidFill>
          <a:ln w="12700">
            <a:solidFill>
              <a:srgbClr val="FFFFFF">
                <a:alpha val="0"/>
              </a:srgbClr>
            </a:solidFill>
          </a:ln>
        </p:spPr>
      </p:sp>
      <p:sp>
        <p:nvSpPr>
          <p:cNvPr id="6" name="AutoShape 6"/>
          <p:cNvSpPr/>
          <p:nvPr/>
        </p:nvSpPr>
        <p:spPr>
          <a:xfrm>
            <a:off x="4445000" y="3263900"/>
            <a:ext cx="5181600" cy="1511300"/>
          </a:xfrm>
          <a:prstGeom prst="rect">
            <a:avLst/>
          </a:prstGeom>
          <a:solidFill>
            <a:srgbClr val="5651E1">
              <a:alpha val="69804"/>
            </a:srgbClr>
          </a:solidFill>
          <a:ln w="12700">
            <a:solidFill>
              <a:srgbClr val="FFFFFF">
                <a:alpha val="0"/>
              </a:srgbClr>
            </a:solidFill>
          </a:ln>
        </p:spPr>
      </p:sp>
      <p:sp>
        <p:nvSpPr>
          <p:cNvPr id="7" name="AutoShape 7"/>
          <p:cNvSpPr/>
          <p:nvPr/>
        </p:nvSpPr>
        <p:spPr>
          <a:xfrm>
            <a:off x="4445000" y="4991100"/>
            <a:ext cx="5181600" cy="1511300"/>
          </a:xfrm>
          <a:prstGeom prst="rect">
            <a:avLst/>
          </a:prstGeom>
          <a:solidFill>
            <a:srgbClr val="3F52DC">
              <a:alpha val="69804"/>
            </a:srgbClr>
          </a:solidFill>
          <a:ln w="12700">
            <a:solidFill>
              <a:srgbClr val="FFFFFF">
                <a:alpha val="0"/>
              </a:srgbClr>
            </a:solidFill>
          </a:ln>
        </p:spPr>
      </p:sp>
      <p:sp>
        <p:nvSpPr>
          <p:cNvPr id="9" name="AutoShape 9"/>
          <p:cNvSpPr/>
          <p:nvPr/>
        </p:nvSpPr>
        <p:spPr>
          <a:xfrm>
            <a:off x="4445000" y="1701800"/>
            <a:ext cx="0" cy="1193800"/>
          </a:xfrm>
          <a:prstGeom prst="rect">
            <a:avLst/>
          </a:prstGeom>
          <a:solidFill>
            <a:srgbClr val="000000"/>
          </a:solidFill>
        </p:spPr>
      </p:sp>
      <p:sp>
        <p:nvSpPr>
          <p:cNvPr id="10" name="AutoShape 10"/>
          <p:cNvSpPr/>
          <p:nvPr/>
        </p:nvSpPr>
        <p:spPr>
          <a:xfrm>
            <a:off x="4445000" y="3416300"/>
            <a:ext cx="0" cy="1193800"/>
          </a:xfrm>
          <a:prstGeom prst="rect">
            <a:avLst/>
          </a:prstGeom>
          <a:solidFill>
            <a:srgbClr val="000000"/>
          </a:solidFill>
        </p:spPr>
      </p:sp>
      <p:sp>
        <p:nvSpPr>
          <p:cNvPr id="11" name="AutoShape 11"/>
          <p:cNvSpPr/>
          <p:nvPr/>
        </p:nvSpPr>
        <p:spPr>
          <a:xfrm>
            <a:off x="4445000" y="5143500"/>
            <a:ext cx="0" cy="1193800"/>
          </a:xfrm>
          <a:prstGeom prst="rect">
            <a:avLst/>
          </a:prstGeom>
          <a:solidFill>
            <a:srgbClr val="000000"/>
          </a:solidFill>
        </p:spPr>
      </p:sp>
      <p:sp>
        <p:nvSpPr>
          <p:cNvPr id="12" name="AutoShape 12"/>
          <p:cNvSpPr/>
          <p:nvPr/>
        </p:nvSpPr>
        <p:spPr>
          <a:xfrm>
            <a:off x="381000" y="0"/>
            <a:ext cx="0" cy="0"/>
          </a:xfrm>
          <a:prstGeom prst="rect">
            <a:avLst/>
          </a:prstGeom>
          <a:solidFill>
            <a:srgbClr val="000000">
              <a:alpha val="0"/>
            </a:srgbClr>
          </a:solidFill>
        </p:spPr>
      </p:sp>
      <p:sp>
        <p:nvSpPr>
          <p:cNvPr id="13" name="TextBox 13"/>
          <p:cNvSpPr txBox="1"/>
          <p:nvPr/>
        </p:nvSpPr>
        <p:spPr>
          <a:xfrm>
            <a:off x="4445000" y="508000"/>
            <a:ext cx="5181600" cy="787400"/>
          </a:xfrm>
          <a:prstGeom prst="rect">
            <a:avLst/>
          </a:prstGeom>
          <a:solidFill>
            <a:srgbClr val="000000">
              <a:alpha val="0"/>
            </a:srgbClr>
          </a:solidFill>
        </p:spPr>
        <p:txBody>
          <a:bodyPr lIns="0" tIns="0" rIns="0" bIns="0" rtlCol="0" anchor="ctr"/>
          <a:lstStyle/>
          <a:p>
            <a:pPr indent="0" algn="l">
              <a:lnSpc>
                <a:spcPct val="100000"/>
              </a:lnSpc>
              <a:defRPr/>
            </a:pPr>
            <a:r>
              <a:rPr lang="en-US" sz="2600" b="1">
                <a:solidFill>
                  <a:srgbClr val="C3E6FF"/>
                </a:solidFill>
                <a:latin typeface="苹方-简" panose="020B0400000000000000" charset="-122"/>
              </a:rPr>
              <a:t>Visual Demonstrations and Testimonials</a:t>
            </a:r>
            <a:endParaRPr lang="en-US" sz="1100"/>
          </a:p>
        </p:txBody>
      </p:sp>
      <p:sp>
        <p:nvSpPr>
          <p:cNvPr id="14" name="TextBox 14"/>
          <p:cNvSpPr txBox="1"/>
          <p:nvPr/>
        </p:nvSpPr>
        <p:spPr>
          <a:xfrm>
            <a:off x="4711700" y="18161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Impactful Video Content</a:t>
            </a:r>
            <a:endParaRPr lang="en-US" sz="1100"/>
          </a:p>
        </p:txBody>
      </p:sp>
      <p:sp>
        <p:nvSpPr>
          <p:cNvPr id="15" name="TextBox 15"/>
          <p:cNvSpPr txBox="1"/>
          <p:nvPr/>
        </p:nvSpPr>
        <p:spPr>
          <a:xfrm>
            <a:off x="4711700" y="35306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Interactive Live Demos</a:t>
            </a:r>
            <a:endParaRPr lang="en-US" sz="1100"/>
          </a:p>
        </p:txBody>
      </p:sp>
      <p:sp>
        <p:nvSpPr>
          <p:cNvPr id="16" name="TextBox 16"/>
          <p:cNvSpPr txBox="1"/>
          <p:nvPr/>
        </p:nvSpPr>
        <p:spPr>
          <a:xfrm>
            <a:off x="4711700" y="52578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Credible Customer Endorsements</a:t>
            </a:r>
            <a:endParaRPr lang="en-US" sz="1100"/>
          </a:p>
        </p:txBody>
      </p:sp>
      <p:sp>
        <p:nvSpPr>
          <p:cNvPr id="17" name="TextBox 17"/>
          <p:cNvSpPr txBox="1"/>
          <p:nvPr/>
        </p:nvSpPr>
        <p:spPr>
          <a:xfrm>
            <a:off x="4711700" y="21590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Engaging videos showcase product benefits</a:t>
            </a:r>
            <a:endParaRPr lang="en-US" sz="1100"/>
          </a:p>
        </p:txBody>
      </p:sp>
      <p:sp>
        <p:nvSpPr>
          <p:cNvPr id="18" name="TextBox 18"/>
          <p:cNvSpPr txBox="1"/>
          <p:nvPr/>
        </p:nvSpPr>
        <p:spPr>
          <a:xfrm>
            <a:off x="4711700" y="23749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Real-life scenarios enhance relatability</a:t>
            </a:r>
            <a:endParaRPr lang="en-US" sz="1100"/>
          </a:p>
        </p:txBody>
      </p:sp>
      <p:sp>
        <p:nvSpPr>
          <p:cNvPr id="19" name="TextBox 19"/>
          <p:cNvSpPr txBox="1"/>
          <p:nvPr/>
        </p:nvSpPr>
        <p:spPr>
          <a:xfrm>
            <a:off x="4711700" y="25908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Concise information boosts understanding</a:t>
            </a:r>
            <a:endParaRPr lang="en-US" sz="1100"/>
          </a:p>
        </p:txBody>
      </p:sp>
      <p:sp>
        <p:nvSpPr>
          <p:cNvPr id="20" name="TextBox 20"/>
          <p:cNvSpPr txBox="1"/>
          <p:nvPr/>
        </p:nvSpPr>
        <p:spPr>
          <a:xfrm>
            <a:off x="4711700" y="38862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Real-time demonstrations foster engagement</a:t>
            </a:r>
            <a:endParaRPr lang="en-US" sz="1100"/>
          </a:p>
        </p:txBody>
      </p:sp>
      <p:sp>
        <p:nvSpPr>
          <p:cNvPr id="21" name="TextBox 21"/>
          <p:cNvSpPr txBox="1"/>
          <p:nvPr/>
        </p:nvSpPr>
        <p:spPr>
          <a:xfrm>
            <a:off x="4711700" y="40894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Step-by-step walkthroughs clarify functionality</a:t>
            </a:r>
            <a:endParaRPr lang="en-US" sz="1100"/>
          </a:p>
        </p:txBody>
      </p:sp>
      <p:sp>
        <p:nvSpPr>
          <p:cNvPr id="22" name="TextBox 22"/>
          <p:cNvSpPr txBox="1"/>
          <p:nvPr/>
        </p:nvSpPr>
        <p:spPr>
          <a:xfrm>
            <a:off x="4711700" y="43053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Audience questions deepen comprehension</a:t>
            </a:r>
            <a:endParaRPr lang="en-US" sz="1100"/>
          </a:p>
        </p:txBody>
      </p:sp>
      <p:sp>
        <p:nvSpPr>
          <p:cNvPr id="23" name="TextBox 23"/>
          <p:cNvSpPr txBox="1"/>
          <p:nvPr/>
        </p:nvSpPr>
        <p:spPr>
          <a:xfrm>
            <a:off x="4711700" y="56007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Testimonials provide social proof</a:t>
            </a:r>
            <a:endParaRPr lang="en-US" sz="1100"/>
          </a:p>
        </p:txBody>
      </p:sp>
      <p:sp>
        <p:nvSpPr>
          <p:cNvPr id="24" name="TextBox 24"/>
          <p:cNvSpPr txBox="1"/>
          <p:nvPr/>
        </p:nvSpPr>
        <p:spPr>
          <a:xfrm>
            <a:off x="4711700" y="58166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Case studies illustrate real-world success</a:t>
            </a:r>
            <a:endParaRPr lang="en-US" sz="1100"/>
          </a:p>
        </p:txBody>
      </p:sp>
      <p:sp>
        <p:nvSpPr>
          <p:cNvPr id="25" name="TextBox 25"/>
          <p:cNvSpPr txBox="1"/>
          <p:nvPr/>
        </p:nvSpPr>
        <p:spPr>
          <a:xfrm>
            <a:off x="4711700" y="60325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Expert endorsements enhance product credibility</a:t>
            </a:r>
            <a:endParaRPr lang="en-US" sz="1100"/>
          </a:p>
        </p:txBody>
      </p:sp>
      <p:pic>
        <p:nvPicPr>
          <p:cNvPr id="26" name="Picture 25" descr="samsung-memory-63976YzkHqM-unsplash"/>
          <p:cNvPicPr>
            <a:picLocks noChangeAspect="1"/>
          </p:cNvPicPr>
          <p:nvPr/>
        </p:nvPicPr>
        <p:blipFill>
          <a:blip r:embed="rId2"/>
          <a:stretch>
            <a:fillRect/>
          </a:stretch>
        </p:blipFill>
        <p:spPr>
          <a:xfrm>
            <a:off x="669925" y="1549400"/>
            <a:ext cx="3339465" cy="50095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Business Model and Traction</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3</a:t>
            </a:r>
            <a:endParaRPr lang="en-US"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t="2000" b="2000"/>
          <a:stretch>
            <a:fillRect/>
          </a:stretch>
        </p:blipFill>
        <p:spPr>
          <a:xfrm>
            <a:off x="254000" y="1384300"/>
            <a:ext cx="3124200" cy="3797300"/>
          </a:xfrm>
          <a:prstGeom prst="roundRect">
            <a:avLst>
              <a:gd name="adj" fmla="val 6504"/>
            </a:avLst>
          </a:prstGeom>
        </p:spPr>
      </p:pic>
      <p:pic>
        <p:nvPicPr>
          <p:cNvPr id="5" name="Picture 5"/>
          <p:cNvPicPr>
            <a:picLocks noChangeAspect="1"/>
          </p:cNvPicPr>
          <p:nvPr/>
        </p:nvPicPr>
        <p:blipFill>
          <a:blip r:embed="rId2"/>
          <a:srcRect t="2000" b="2000"/>
          <a:stretch>
            <a:fillRect/>
          </a:stretch>
        </p:blipFill>
        <p:spPr>
          <a:xfrm>
            <a:off x="3632200" y="1384300"/>
            <a:ext cx="3124200" cy="3797300"/>
          </a:xfrm>
          <a:prstGeom prst="roundRect">
            <a:avLst>
              <a:gd name="adj" fmla="val 6504"/>
            </a:avLst>
          </a:prstGeom>
        </p:spPr>
      </p:pic>
      <p:pic>
        <p:nvPicPr>
          <p:cNvPr id="6" name="Picture 6"/>
          <p:cNvPicPr>
            <a:picLocks noChangeAspect="1"/>
          </p:cNvPicPr>
          <p:nvPr/>
        </p:nvPicPr>
        <p:blipFill>
          <a:blip r:embed="rId2"/>
          <a:srcRect t="2000" b="2000"/>
          <a:stretch>
            <a:fillRect/>
          </a:stretch>
        </p:blipFill>
        <p:spPr>
          <a:xfrm>
            <a:off x="7010400" y="1384300"/>
            <a:ext cx="3124200" cy="3797300"/>
          </a:xfrm>
          <a:prstGeom prst="roundRect">
            <a:avLst>
              <a:gd name="adj" fmla="val 6504"/>
            </a:avLst>
          </a:prstGeom>
        </p:spPr>
      </p:pic>
      <p:sp>
        <p:nvSpPr>
          <p:cNvPr id="7" name="AutoShape 7"/>
          <p:cNvSpPr/>
          <p:nvPr/>
        </p:nvSpPr>
        <p:spPr>
          <a:xfrm>
            <a:off x="254000" y="1587500"/>
            <a:ext cx="0" cy="711200"/>
          </a:xfrm>
          <a:prstGeom prst="rect">
            <a:avLst/>
          </a:prstGeom>
          <a:solidFill>
            <a:srgbClr val="000000"/>
          </a:solidFill>
        </p:spPr>
      </p:sp>
      <p:sp>
        <p:nvSpPr>
          <p:cNvPr id="8" name="AutoShape 8"/>
          <p:cNvSpPr/>
          <p:nvPr/>
        </p:nvSpPr>
        <p:spPr>
          <a:xfrm>
            <a:off x="3632200" y="1587500"/>
            <a:ext cx="0" cy="711200"/>
          </a:xfrm>
          <a:prstGeom prst="rect">
            <a:avLst/>
          </a:prstGeom>
          <a:solidFill>
            <a:srgbClr val="000000"/>
          </a:solidFill>
        </p:spPr>
      </p:sp>
      <p:sp>
        <p:nvSpPr>
          <p:cNvPr id="9" name="AutoShape 9"/>
          <p:cNvSpPr/>
          <p:nvPr/>
        </p:nvSpPr>
        <p:spPr>
          <a:xfrm>
            <a:off x="7010400" y="1587500"/>
            <a:ext cx="0" cy="711200"/>
          </a:xfrm>
          <a:prstGeom prst="rect">
            <a:avLst/>
          </a:prstGeom>
          <a:solidFill>
            <a:srgbClr val="000000"/>
          </a:solidFill>
        </p:spPr>
      </p:sp>
      <p:sp>
        <p:nvSpPr>
          <p:cNvPr id="10" name="TextBox 10"/>
          <p:cNvSpPr txBox="1"/>
          <p:nvPr/>
        </p:nvSpPr>
        <p:spPr>
          <a:xfrm>
            <a:off x="7620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01</a:t>
            </a:r>
            <a:endParaRPr lang="en-US" sz="1100"/>
          </a:p>
        </p:txBody>
      </p:sp>
      <p:sp>
        <p:nvSpPr>
          <p:cNvPr id="11" name="TextBox 11"/>
          <p:cNvSpPr txBox="1"/>
          <p:nvPr/>
        </p:nvSpPr>
        <p:spPr>
          <a:xfrm>
            <a:off x="41402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02</a:t>
            </a:r>
            <a:endParaRPr lang="en-US" sz="1100"/>
          </a:p>
        </p:txBody>
      </p:sp>
      <p:sp>
        <p:nvSpPr>
          <p:cNvPr id="12" name="TextBox 12"/>
          <p:cNvSpPr txBox="1"/>
          <p:nvPr/>
        </p:nvSpPr>
        <p:spPr>
          <a:xfrm>
            <a:off x="75184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03</a:t>
            </a:r>
            <a:endParaRPr lang="en-US" sz="1100"/>
          </a:p>
        </p:txBody>
      </p:sp>
      <p:sp>
        <p:nvSpPr>
          <p:cNvPr id="13" name="TextBox 13"/>
          <p:cNvSpPr txBox="1"/>
          <p:nvPr/>
        </p:nvSpPr>
        <p:spPr>
          <a:xfrm>
            <a:off x="254000" y="508000"/>
            <a:ext cx="9880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Revenue Generation and Pricing Strategy</a:t>
            </a:r>
            <a:endParaRPr lang="en-US" sz="1100"/>
          </a:p>
        </p:txBody>
      </p:sp>
      <p:sp>
        <p:nvSpPr>
          <p:cNvPr id="14" name="TextBox 14"/>
          <p:cNvSpPr txBox="1"/>
          <p:nvPr/>
        </p:nvSpPr>
        <p:spPr>
          <a:xfrm>
            <a:off x="7620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Diverse Revenue Streams</a:t>
            </a:r>
            <a:endParaRPr lang="en-US" sz="1100"/>
          </a:p>
        </p:txBody>
      </p:sp>
      <p:sp>
        <p:nvSpPr>
          <p:cNvPr id="15" name="TextBox 15"/>
          <p:cNvSpPr txBox="1"/>
          <p:nvPr/>
        </p:nvSpPr>
        <p:spPr>
          <a:xfrm>
            <a:off x="41402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Strategic Pricing Models</a:t>
            </a:r>
            <a:endParaRPr lang="en-US" sz="1100"/>
          </a:p>
        </p:txBody>
      </p:sp>
      <p:sp>
        <p:nvSpPr>
          <p:cNvPr id="16" name="TextBox 16"/>
          <p:cNvSpPr txBox="1"/>
          <p:nvPr/>
        </p:nvSpPr>
        <p:spPr>
          <a:xfrm>
            <a:off x="7518400" y="2565400"/>
            <a:ext cx="210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Data-Driven Insights</a:t>
            </a:r>
            <a:endParaRPr lang="en-US" sz="1100"/>
          </a:p>
        </p:txBody>
      </p:sp>
      <p:sp>
        <p:nvSpPr>
          <p:cNvPr id="17" name="TextBox 17"/>
          <p:cNvSpPr txBox="1"/>
          <p:nvPr/>
        </p:nvSpPr>
        <p:spPr>
          <a:xfrm>
            <a:off x="762000" y="3187700"/>
            <a:ext cx="2108200" cy="1485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Implementing multiple revenue channels, including direct sales, subscriptions, and licensing, ensures financial resilience and mitigates risks associated with market fluctuations.</a:t>
            </a:r>
            <a:endParaRPr lang="en-US" sz="1100"/>
          </a:p>
        </p:txBody>
      </p:sp>
      <p:sp>
        <p:nvSpPr>
          <p:cNvPr id="18" name="TextBox 18"/>
          <p:cNvSpPr txBox="1"/>
          <p:nvPr/>
        </p:nvSpPr>
        <p:spPr>
          <a:xfrm>
            <a:off x="4140200" y="3187700"/>
            <a:ext cx="2108200" cy="1485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Employing value-based, tiered, and dynamic pricing strategies aligns customer perceptions with profitability, enhancing market competitiveness and customer satisfaction.</a:t>
            </a:r>
            <a:endParaRPr lang="en-US" sz="1100"/>
          </a:p>
        </p:txBody>
      </p:sp>
      <p:sp>
        <p:nvSpPr>
          <p:cNvPr id="19" name="TextBox 19"/>
          <p:cNvSpPr txBox="1"/>
          <p:nvPr/>
        </p:nvSpPr>
        <p:spPr>
          <a:xfrm>
            <a:off x="7518400" y="2933700"/>
            <a:ext cx="2108200" cy="1485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Utilizing advanced analytics for pricing decisions allows for continuous refinement based on market trends and customer feedback, ensuring responsiveness to evolving consumer needs.</a:t>
            </a:r>
            <a:endParaRPr lang="en-US"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111500"/>
          </a:xfrm>
          <a:prstGeom prst="rect">
            <a:avLst/>
          </a:prstGeom>
          <a:solidFill>
            <a:srgbClr val="000000">
              <a:alpha val="0"/>
            </a:srgbClr>
          </a:solidFill>
        </p:spPr>
      </p:sp>
      <p:sp>
        <p:nvSpPr>
          <p:cNvPr id="5" name="AutoShape 5"/>
          <p:cNvSpPr/>
          <p:nvPr/>
        </p:nvSpPr>
        <p:spPr>
          <a:xfrm>
            <a:off x="3784600" y="1689100"/>
            <a:ext cx="2806700" cy="3111500"/>
          </a:xfrm>
          <a:prstGeom prst="rect">
            <a:avLst/>
          </a:prstGeom>
          <a:solidFill>
            <a:srgbClr val="000000">
              <a:alpha val="0"/>
            </a:srgbClr>
          </a:solidFill>
        </p:spPr>
      </p:sp>
      <p:sp>
        <p:nvSpPr>
          <p:cNvPr id="6" name="AutoShape 6"/>
          <p:cNvSpPr/>
          <p:nvPr/>
        </p:nvSpPr>
        <p:spPr>
          <a:xfrm>
            <a:off x="7061200" y="1689100"/>
            <a:ext cx="2806700" cy="31115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01</a:t>
            </a:r>
            <a:endParaRPr lang="en-US" sz="1100"/>
          </a:p>
        </p:txBody>
      </p:sp>
      <p:sp>
        <p:nvSpPr>
          <p:cNvPr id="11" name="TextBox 11"/>
          <p:cNvSpPr txBox="1"/>
          <p:nvPr/>
        </p:nvSpPr>
        <p:spPr>
          <a:xfrm>
            <a:off x="48006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Sales and Distribution Channels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Comprehensive Channel Strategy</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Targeted Marketing Initiatives</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Performance Metrics Tracking</a:t>
            </a:r>
            <a:endParaRPr lang="en-US" sz="1100"/>
          </a:p>
        </p:txBody>
      </p:sp>
      <p:sp>
        <p:nvSpPr>
          <p:cNvPr id="17" name="TextBox 17"/>
          <p:cNvSpPr txBox="1"/>
          <p:nvPr/>
        </p:nvSpPr>
        <p:spPr>
          <a:xfrm>
            <a:off x="5080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A multi-channel approach integrates direct sales, online platforms, and distribution partnerships, ensuring broad market coverage and enhanced customer accessibility to products.</a:t>
            </a:r>
            <a:endParaRPr lang="en-US" sz="1100"/>
          </a:p>
        </p:txBody>
      </p:sp>
      <p:sp>
        <p:nvSpPr>
          <p:cNvPr id="18" name="TextBox 18"/>
          <p:cNvSpPr txBox="1"/>
          <p:nvPr/>
        </p:nvSpPr>
        <p:spPr>
          <a:xfrm>
            <a:off x="37846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Tailored marketing campaigns for each channel will optimize engagement, leveraging data analytics to refine strategies based on customer behavior and preferences.</a:t>
            </a:r>
            <a:endParaRPr lang="en-US" sz="1100"/>
          </a:p>
        </p:txBody>
      </p:sp>
      <p:sp>
        <p:nvSpPr>
          <p:cNvPr id="19" name="TextBox 19"/>
          <p:cNvSpPr txBox="1"/>
          <p:nvPr/>
        </p:nvSpPr>
        <p:spPr>
          <a:xfrm>
            <a:off x="70612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Implementing robust analytics tools will allow for continuous monitoring of sales performance across channels, facilitating timely adjustments to strategies for improved outcomes.</a:t>
            </a:r>
            <a:endParaRPr lang="en-US"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381000" y="1181100"/>
            <a:ext cx="2997200" cy="4140200"/>
          </a:xfrm>
          <a:prstGeom prst="rect">
            <a:avLst/>
          </a:prstGeom>
          <a:solidFill>
            <a:srgbClr val="3F52DC">
              <a:alpha val="69804"/>
            </a:srgbClr>
          </a:solidFill>
        </p:spPr>
      </p:sp>
      <p:sp>
        <p:nvSpPr>
          <p:cNvPr id="5" name="AutoShape 5"/>
          <p:cNvSpPr/>
          <p:nvPr/>
        </p:nvSpPr>
        <p:spPr>
          <a:xfrm>
            <a:off x="3632200" y="1181100"/>
            <a:ext cx="2997200" cy="4140200"/>
          </a:xfrm>
          <a:prstGeom prst="rect">
            <a:avLst/>
          </a:prstGeom>
          <a:solidFill>
            <a:srgbClr val="5651E1">
              <a:alpha val="69804"/>
            </a:srgbClr>
          </a:solidFill>
        </p:spPr>
      </p:sp>
      <p:sp>
        <p:nvSpPr>
          <p:cNvPr id="6" name="AutoShape 6"/>
          <p:cNvSpPr/>
          <p:nvPr/>
        </p:nvSpPr>
        <p:spPr>
          <a:xfrm>
            <a:off x="6883400" y="1181100"/>
            <a:ext cx="2997200" cy="4140200"/>
          </a:xfrm>
          <a:prstGeom prst="rect">
            <a:avLst/>
          </a:prstGeom>
          <a:solidFill>
            <a:srgbClr val="3F52DC">
              <a:alpha val="69804"/>
            </a:srgbClr>
          </a:solidFill>
        </p:spPr>
      </p:sp>
      <p:sp>
        <p:nvSpPr>
          <p:cNvPr id="7" name="AutoShape 7"/>
          <p:cNvSpPr/>
          <p:nvPr/>
        </p:nvSpPr>
        <p:spPr>
          <a:xfrm>
            <a:off x="381000" y="5461000"/>
            <a:ext cx="2997200" cy="0"/>
          </a:xfrm>
          <a:prstGeom prst="rect">
            <a:avLst/>
          </a:prstGeom>
          <a:solidFill>
            <a:srgbClr val="000000"/>
          </a:solidFill>
        </p:spPr>
      </p:sp>
      <p:sp>
        <p:nvSpPr>
          <p:cNvPr id="8" name="AutoShape 8"/>
          <p:cNvSpPr/>
          <p:nvPr/>
        </p:nvSpPr>
        <p:spPr>
          <a:xfrm>
            <a:off x="3632200" y="5461000"/>
            <a:ext cx="2997200" cy="0"/>
          </a:xfrm>
          <a:prstGeom prst="rect">
            <a:avLst/>
          </a:prstGeom>
          <a:solidFill>
            <a:srgbClr val="000000"/>
          </a:solidFill>
        </p:spPr>
      </p:sp>
      <p:sp>
        <p:nvSpPr>
          <p:cNvPr id="9" name="AutoShape 9"/>
          <p:cNvSpPr/>
          <p:nvPr/>
        </p:nvSpPr>
        <p:spPr>
          <a:xfrm>
            <a:off x="6883400" y="5461000"/>
            <a:ext cx="2997200" cy="0"/>
          </a:xfrm>
          <a:prstGeom prst="rect">
            <a:avLst/>
          </a:prstGeom>
          <a:solidFill>
            <a:srgbClr val="000000"/>
          </a:solidFill>
        </p:spPr>
      </p:sp>
      <p:pic>
        <p:nvPicPr>
          <p:cNvPr id="10" name="Picture 10"/>
          <p:cNvPicPr>
            <a:picLocks noChangeAspect="1"/>
          </p:cNvPicPr>
          <p:nvPr/>
        </p:nvPicPr>
        <p:blipFill>
          <a:blip r:embed="rId2"/>
          <a:srcRect t="1000" b="1000"/>
          <a:stretch>
            <a:fillRect/>
          </a:stretch>
        </p:blipFill>
        <p:spPr>
          <a:xfrm>
            <a:off x="381000" y="1181100"/>
            <a:ext cx="2997200" cy="1676400"/>
          </a:xfrm>
          <a:prstGeom prst="rect">
            <a:avLst/>
          </a:prstGeom>
        </p:spPr>
      </p:pic>
      <p:pic>
        <p:nvPicPr>
          <p:cNvPr id="11" name="Picture 11"/>
          <p:cNvPicPr>
            <a:picLocks noChangeAspect="1"/>
          </p:cNvPicPr>
          <p:nvPr/>
        </p:nvPicPr>
        <p:blipFill>
          <a:blip r:embed="rId3"/>
          <a:srcRect t="1000" b="1000"/>
          <a:stretch>
            <a:fillRect/>
          </a:stretch>
        </p:blipFill>
        <p:spPr>
          <a:xfrm>
            <a:off x="3632200" y="1181100"/>
            <a:ext cx="2997200" cy="1676400"/>
          </a:xfrm>
          <a:prstGeom prst="rect">
            <a:avLst/>
          </a:prstGeom>
        </p:spPr>
      </p:pic>
      <p:pic>
        <p:nvPicPr>
          <p:cNvPr id="12" name="Picture 12"/>
          <p:cNvPicPr>
            <a:picLocks noChangeAspect="1"/>
          </p:cNvPicPr>
          <p:nvPr/>
        </p:nvPicPr>
        <p:blipFill>
          <a:blip r:embed="rId4"/>
          <a:srcRect t="1000" b="1000"/>
          <a:stretch>
            <a:fillRect/>
          </a:stretch>
        </p:blipFill>
        <p:spPr>
          <a:xfrm>
            <a:off x="6883400" y="1181100"/>
            <a:ext cx="2997200" cy="1676400"/>
          </a:xfrm>
          <a:prstGeom prst="rect">
            <a:avLst/>
          </a:prstGeom>
        </p:spPr>
      </p:pic>
      <p:sp>
        <p:nvSpPr>
          <p:cNvPr id="13" name="TextBox 13"/>
          <p:cNvSpPr txBox="1"/>
          <p:nvPr/>
        </p:nvSpPr>
        <p:spPr>
          <a:xfrm>
            <a:off x="381000" y="508000"/>
            <a:ext cx="9499600" cy="4191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C3E6FF"/>
                </a:solidFill>
                <a:latin typeface="苹方-简" panose="020B0400000000000000" charset="-122"/>
              </a:rPr>
              <a:t>Key Metrics and Achievements</a:t>
            </a:r>
            <a:endParaRPr lang="en-US" sz="1100"/>
          </a:p>
        </p:txBody>
      </p:sp>
      <p:sp>
        <p:nvSpPr>
          <p:cNvPr id="14" name="TextBox 14"/>
          <p:cNvSpPr txBox="1"/>
          <p:nvPr/>
        </p:nvSpPr>
        <p:spPr>
          <a:xfrm>
            <a:off x="5080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Revenue Growth Visualization</a:t>
            </a:r>
            <a:endParaRPr lang="en-US" sz="1100"/>
          </a:p>
        </p:txBody>
      </p:sp>
      <p:sp>
        <p:nvSpPr>
          <p:cNvPr id="15" name="TextBox 15"/>
          <p:cNvSpPr txBox="1"/>
          <p:nvPr/>
        </p:nvSpPr>
        <p:spPr>
          <a:xfrm>
            <a:off x="37592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Customer Acquisition Insights</a:t>
            </a:r>
            <a:endParaRPr lang="en-US" sz="1100"/>
          </a:p>
        </p:txBody>
      </p:sp>
      <p:sp>
        <p:nvSpPr>
          <p:cNvPr id="16" name="TextBox 16"/>
          <p:cNvSpPr txBox="1"/>
          <p:nvPr/>
        </p:nvSpPr>
        <p:spPr>
          <a:xfrm>
            <a:off x="70104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Market Penetration Analysis</a:t>
            </a:r>
            <a:endParaRPr lang="en-US" sz="1100"/>
          </a:p>
        </p:txBody>
      </p:sp>
      <p:sp>
        <p:nvSpPr>
          <p:cNvPr id="17" name="TextBox 17"/>
          <p:cNvSpPr txBox="1"/>
          <p:nvPr/>
        </p:nvSpPr>
        <p:spPr>
          <a:xfrm>
            <a:off x="508000" y="37973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Presenting a clear graph of revenue growth over the past few years highlights the company's upward trajectory, reinforcing market demand and stakeholder confidence in future profitability.</a:t>
            </a:r>
            <a:endParaRPr lang="en-US" sz="1100"/>
          </a:p>
        </p:txBody>
      </p:sp>
      <p:sp>
        <p:nvSpPr>
          <p:cNvPr id="18" name="TextBox 18"/>
          <p:cNvSpPr txBox="1"/>
          <p:nvPr/>
        </p:nvSpPr>
        <p:spPr>
          <a:xfrm>
            <a:off x="3759200" y="37973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Detailed statistics on customer acquisition rates, including retention and upsell metrics, illustrate the effectiveness of marketing strategies and the strength of customer loyalty in driving sustainable growth.</a:t>
            </a:r>
            <a:endParaRPr lang="en-US" sz="1100"/>
          </a:p>
        </p:txBody>
      </p:sp>
      <p:sp>
        <p:nvSpPr>
          <p:cNvPr id="19" name="TextBox 19"/>
          <p:cNvSpPr txBox="1"/>
          <p:nvPr/>
        </p:nvSpPr>
        <p:spPr>
          <a:xfrm>
            <a:off x="7010400" y="35179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Sharing market share percentages and comparative growth against industry averages demonstrates the company's competitive positioning and potential for further expansion within the target market.</a:t>
            </a:r>
            <a:endParaRPr lang="en-US"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2000" r="12000"/>
          <a:stretch>
            <a:fillRect/>
          </a:stretch>
        </p:blipFill>
        <p:spPr>
          <a:xfrm>
            <a:off x="5410200" y="1016000"/>
            <a:ext cx="3810000" cy="3810000"/>
          </a:xfrm>
          <a:prstGeom prst="roundRect">
            <a:avLst>
              <a:gd name="adj" fmla="val 6000"/>
            </a:avLst>
          </a:prstGeom>
        </p:spPr>
      </p:pic>
      <p:sp>
        <p:nvSpPr>
          <p:cNvPr id="5" name="AutoShape 5"/>
          <p:cNvSpPr/>
          <p:nvPr/>
        </p:nvSpPr>
        <p:spPr>
          <a:xfrm>
            <a:off x="1016000" y="2120900"/>
            <a:ext cx="3810000" cy="2197100"/>
          </a:xfrm>
          <a:prstGeom prst="rect">
            <a:avLst/>
          </a:prstGeom>
          <a:solidFill>
            <a:srgbClr val="000000">
              <a:alpha val="0"/>
            </a:srgbClr>
          </a:solidFill>
        </p:spPr>
      </p:sp>
      <p:sp>
        <p:nvSpPr>
          <p:cNvPr id="6" name="AutoShape 6"/>
          <p:cNvSpPr/>
          <p:nvPr/>
        </p:nvSpPr>
        <p:spPr>
          <a:xfrm>
            <a:off x="5410200" y="1016000"/>
            <a:ext cx="3810000" cy="3810000"/>
          </a:xfrm>
          <a:prstGeom prst="rect">
            <a:avLst/>
          </a:prstGeom>
          <a:solidFill>
            <a:srgbClr val="000000">
              <a:alpha val="0"/>
            </a:srgbClr>
          </a:solidFill>
        </p:spPr>
      </p:sp>
      <p:sp>
        <p:nvSpPr>
          <p:cNvPr id="7" name="AutoShape 7"/>
          <p:cNvSpPr/>
          <p:nvPr/>
        </p:nvSpPr>
        <p:spPr>
          <a:xfrm>
            <a:off x="1016000" y="2095500"/>
            <a:ext cx="635000" cy="25400"/>
          </a:xfrm>
          <a:prstGeom prst="rect">
            <a:avLst/>
          </a:prstGeom>
          <a:solidFill>
            <a:srgbClr val="FFFFFF"/>
          </a:solidFill>
        </p:spPr>
      </p:sp>
      <p:sp>
        <p:nvSpPr>
          <p:cNvPr id="8" name="TextBox 8"/>
          <p:cNvSpPr txBox="1"/>
          <p:nvPr/>
        </p:nvSpPr>
        <p:spPr>
          <a:xfrm>
            <a:off x="1016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Notable Partnerships and Clients</a:t>
            </a:r>
            <a:endParaRPr lang="en-US" sz="1100"/>
          </a:p>
        </p:txBody>
      </p:sp>
      <p:sp>
        <p:nvSpPr>
          <p:cNvPr id="9" name="TextBox 9"/>
          <p:cNvSpPr txBox="1"/>
          <p:nvPr/>
        </p:nvSpPr>
        <p:spPr>
          <a:xfrm>
            <a:off x="1016000" y="2374900"/>
            <a:ext cx="38100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Strategic Collaborations Impact Growth</a:t>
            </a:r>
            <a:endParaRPr lang="en-US" sz="1100"/>
          </a:p>
        </p:txBody>
      </p:sp>
      <p:sp>
        <p:nvSpPr>
          <p:cNvPr id="10" name="TextBox 10"/>
          <p:cNvSpPr txBox="1"/>
          <p:nvPr/>
        </p:nvSpPr>
        <p:spPr>
          <a:xfrm>
            <a:off x="1016000" y="30480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Enhanced service offerings</a:t>
            </a:r>
            <a:endParaRPr lang="en-US" sz="1100"/>
          </a:p>
        </p:txBody>
      </p:sp>
      <p:sp>
        <p:nvSpPr>
          <p:cNvPr id="11" name="TextBox 11"/>
          <p:cNvSpPr txBox="1"/>
          <p:nvPr/>
        </p:nvSpPr>
        <p:spPr>
          <a:xfrm>
            <a:off x="1016000" y="32639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Access to advanced technologies</a:t>
            </a:r>
            <a:endParaRPr lang="en-US" sz="1100"/>
          </a:p>
        </p:txBody>
      </p:sp>
      <p:sp>
        <p:nvSpPr>
          <p:cNvPr id="12" name="TextBox 12"/>
          <p:cNvSpPr txBox="1"/>
          <p:nvPr/>
        </p:nvSpPr>
        <p:spPr>
          <a:xfrm>
            <a:off x="1016000" y="34671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Joint research initiatives</a:t>
            </a:r>
            <a:endParaRPr lang="en-US" sz="1100"/>
          </a:p>
        </p:txBody>
      </p:sp>
      <p:sp>
        <p:nvSpPr>
          <p:cNvPr id="13" name="TextBox 13"/>
          <p:cNvSpPr txBox="1"/>
          <p:nvPr/>
        </p:nvSpPr>
        <p:spPr>
          <a:xfrm>
            <a:off x="1016000" y="36830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Increased brand visibility</a:t>
            </a:r>
            <a:endParaRPr lang="en-US" sz="1100"/>
          </a:p>
        </p:txBody>
      </p:sp>
      <p:sp>
        <p:nvSpPr>
          <p:cNvPr id="14" name="TextBox 14"/>
          <p:cNvSpPr txBox="1"/>
          <p:nvPr/>
        </p:nvSpPr>
        <p:spPr>
          <a:xfrm>
            <a:off x="1016000" y="38989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Diverse client portfolio</a:t>
            </a:r>
            <a:endParaRPr lang="en-US" sz="1100"/>
          </a:p>
        </p:txBody>
      </p:sp>
      <p:sp>
        <p:nvSpPr>
          <p:cNvPr id="15" name="TextBox 15"/>
          <p:cNvSpPr txBox="1"/>
          <p:nvPr/>
        </p:nvSpPr>
        <p:spPr>
          <a:xfrm>
            <a:off x="1016000" y="41148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Strengthened market credibility</a:t>
            </a:r>
            <a:endParaRPr lang="en-US"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txBody>
          <a:bodyPr/>
          <a:p>
            <a:pPr indent="0" algn="ctr">
              <a:lnSpc>
                <a:spcPct val="100000"/>
              </a:lnSpc>
              <a:defRPr/>
            </a:pPr>
            <a:endParaRPr lang="en-US"/>
          </a:p>
        </p:txBody>
      </p:sp>
      <p:sp>
        <p:nvSpPr>
          <p:cNvPr id="5" name="AutoShape 5"/>
          <p:cNvSpPr/>
          <p:nvPr/>
        </p:nvSpPr>
        <p:spPr>
          <a:xfrm>
            <a:off x="1016000" y="2120900"/>
            <a:ext cx="3810000" cy="1930400"/>
          </a:xfrm>
          <a:prstGeom prst="rect">
            <a:avLst/>
          </a:prstGeom>
          <a:solidFill>
            <a:srgbClr val="000000">
              <a:alpha val="0"/>
            </a:srgbClr>
          </a:solidFill>
        </p:spPr>
      </p:sp>
      <p:sp>
        <p:nvSpPr>
          <p:cNvPr id="7" name="AutoShape 7"/>
          <p:cNvSpPr/>
          <p:nvPr/>
        </p:nvSpPr>
        <p:spPr>
          <a:xfrm>
            <a:off x="1016000" y="2200910"/>
            <a:ext cx="635000" cy="25400"/>
          </a:xfrm>
          <a:prstGeom prst="rect">
            <a:avLst/>
          </a:prstGeom>
          <a:solidFill>
            <a:srgbClr val="FFFFFF"/>
          </a:solidFill>
        </p:spPr>
      </p:sp>
      <p:sp>
        <p:nvSpPr>
          <p:cNvPr id="8" name="TextBox 8"/>
          <p:cNvSpPr txBox="1"/>
          <p:nvPr/>
        </p:nvSpPr>
        <p:spPr>
          <a:xfrm>
            <a:off x="1016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Overview</a:t>
            </a:r>
            <a:endParaRPr lang="en-US" sz="1100"/>
          </a:p>
        </p:txBody>
      </p:sp>
      <p:sp>
        <p:nvSpPr>
          <p:cNvPr id="13" name="TextBox 13"/>
          <p:cNvSpPr txBox="1"/>
          <p:nvPr/>
        </p:nvSpPr>
        <p:spPr>
          <a:xfrm>
            <a:off x="1003300" y="3346450"/>
            <a:ext cx="3810000" cy="203200"/>
          </a:xfrm>
          <a:prstGeom prst="rect">
            <a:avLst/>
          </a:prstGeom>
          <a:solidFill>
            <a:srgbClr val="000000">
              <a:alpha val="0"/>
            </a:srgbClr>
          </a:solidFill>
        </p:spPr>
        <p:txBody>
          <a:bodyPr lIns="0" tIns="0" rIns="0" bIns="0" rtlCol="0" anchor="ctr"/>
          <a:lstStyle/>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Problem &amp; </a:t>
            </a:r>
            <a:r>
              <a:rPr lang="en-US" sz="1400">
                <a:solidFill>
                  <a:srgbClr val="FFFFFF"/>
                </a:solidFill>
                <a:latin typeface="苹方-简" panose="020B0400000000000000" charset="-122"/>
                <a:sym typeface="+mn-ea"/>
              </a:rPr>
              <a:t>Solution </a:t>
            </a:r>
            <a:r>
              <a:rPr lang="en-US" sz="1400" b="0">
                <a:solidFill>
                  <a:srgbClr val="FFFFFF"/>
                </a:solidFill>
                <a:latin typeface="苹方-简" panose="020B0400000000000000" charset="-122"/>
              </a:rPr>
              <a:t> </a:t>
            </a:r>
            <a:endParaRPr lang="en-US" sz="1100"/>
          </a:p>
        </p:txBody>
      </p:sp>
      <p:sp>
        <p:nvSpPr>
          <p:cNvPr id="15" name="TextBox 15"/>
          <p:cNvSpPr txBox="1"/>
          <p:nvPr/>
        </p:nvSpPr>
        <p:spPr>
          <a:xfrm>
            <a:off x="1003300" y="3765550"/>
            <a:ext cx="3810000" cy="203200"/>
          </a:xfrm>
          <a:prstGeom prst="rect">
            <a:avLst/>
          </a:prstGeom>
          <a:solidFill>
            <a:srgbClr val="000000">
              <a:alpha val="0"/>
            </a:srgbClr>
          </a:solidFill>
        </p:spPr>
        <p:txBody>
          <a:bodyPr lIns="0" tIns="0" rIns="0" bIns="0" rtlCol="0" anchor="ctr"/>
          <a:lstStyle/>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Market opportunity </a:t>
            </a:r>
            <a:endParaRPr lang="en-US" sz="1100"/>
          </a:p>
        </p:txBody>
      </p:sp>
      <p:pic>
        <p:nvPicPr>
          <p:cNvPr id="16" name="Picture 15" descr="sean-pollock-PhYq704ffdA-unsplash"/>
          <p:cNvPicPr>
            <a:picLocks noChangeAspect="1"/>
          </p:cNvPicPr>
          <p:nvPr/>
        </p:nvPicPr>
        <p:blipFill>
          <a:blip r:embed="rId2"/>
          <a:stretch>
            <a:fillRect/>
          </a:stretch>
        </p:blipFill>
        <p:spPr>
          <a:xfrm>
            <a:off x="5160010" y="1016000"/>
            <a:ext cx="4831715" cy="3221355"/>
          </a:xfrm>
          <a:prstGeom prst="rect">
            <a:avLst/>
          </a:prstGeom>
        </p:spPr>
      </p:pic>
      <p:sp>
        <p:nvSpPr>
          <p:cNvPr id="17" name="TextBox 15"/>
          <p:cNvSpPr txBox="1"/>
          <p:nvPr>
            <p:custDataLst>
              <p:tags r:id="rId3"/>
            </p:custDataLst>
          </p:nvPr>
        </p:nvSpPr>
        <p:spPr>
          <a:xfrm>
            <a:off x="990600" y="416306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a:solidFill>
                  <a:srgbClr val="FFFFFF"/>
                </a:solidFill>
                <a:latin typeface="苹方-简" panose="020B0400000000000000" charset="-122"/>
                <a:sym typeface="+mn-ea"/>
              </a:rPr>
              <a:t>Business Model and Traction</a:t>
            </a:r>
            <a:endParaRPr lang="en-US" sz="1100"/>
          </a:p>
        </p:txBody>
      </p:sp>
      <p:sp>
        <p:nvSpPr>
          <p:cNvPr id="18" name="TextBox 15"/>
          <p:cNvSpPr txBox="1"/>
          <p:nvPr>
            <p:custDataLst>
              <p:tags r:id="rId4"/>
            </p:custDataLst>
          </p:nvPr>
        </p:nvSpPr>
        <p:spPr>
          <a:xfrm>
            <a:off x="990600" y="4560570"/>
            <a:ext cx="3810000" cy="203200"/>
          </a:xfrm>
          <a:prstGeom prst="rect">
            <a:avLst/>
          </a:prstGeom>
          <a:solidFill>
            <a:srgbClr val="000000">
              <a:alpha val="0"/>
            </a:srgbClr>
          </a:solidFill>
        </p:spPr>
        <p:txBody>
          <a:bodyPr lIns="0" tIns="0" rIns="0" bIns="0" rtlCol="0" anchor="ctr"/>
          <a:lstStyle/>
          <a:p>
            <a:pPr marL="285750" indent="-285750" algn="l">
              <a:lnSpc>
                <a:spcPct val="100000"/>
              </a:lnSpc>
              <a:buFont typeface="Arial" panose="020B0604020202020204" pitchFamily="34" charset="0"/>
              <a:buChar char="•"/>
              <a:defRPr/>
            </a:pPr>
            <a:r>
              <a:rPr lang="en-US" sz="1400">
                <a:solidFill>
                  <a:srgbClr val="FFFFFF"/>
                </a:solidFill>
                <a:latin typeface="苹方-简" panose="020B0400000000000000" charset="-122"/>
                <a:sym typeface="+mn-ea"/>
              </a:rPr>
              <a:t>Competitive Landscape</a:t>
            </a:r>
            <a:endParaRPr lang="en-US" sz="1100"/>
          </a:p>
        </p:txBody>
      </p:sp>
      <p:sp>
        <p:nvSpPr>
          <p:cNvPr id="19" name="TextBox 15"/>
          <p:cNvSpPr txBox="1"/>
          <p:nvPr>
            <p:custDataLst>
              <p:tags r:id="rId5"/>
            </p:custDataLst>
          </p:nvPr>
        </p:nvSpPr>
        <p:spPr>
          <a:xfrm>
            <a:off x="990600" y="495808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a:solidFill>
                  <a:srgbClr val="FFFFFF"/>
                </a:solidFill>
                <a:latin typeface="苹方-简" panose="020B0400000000000000" charset="-122"/>
                <a:sym typeface="+mn-ea"/>
              </a:rPr>
              <a:t>Marketing and Sales Strategy</a:t>
            </a:r>
            <a:endParaRPr lang="en-US" sz="1400">
              <a:solidFill>
                <a:srgbClr val="FFFFFF"/>
              </a:solidFill>
              <a:latin typeface="苹方-简" panose="020B0400000000000000" charset="-122"/>
              <a:sym typeface="+mn-ea"/>
            </a:endParaRPr>
          </a:p>
        </p:txBody>
      </p:sp>
      <p:sp>
        <p:nvSpPr>
          <p:cNvPr id="21" name="TextBox 11"/>
          <p:cNvSpPr txBox="1"/>
          <p:nvPr>
            <p:custDataLst>
              <p:tags r:id="rId6"/>
            </p:custDataLst>
          </p:nvPr>
        </p:nvSpPr>
        <p:spPr>
          <a:xfrm>
            <a:off x="990600" y="289433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a:solidFill>
                  <a:schemeClr val="bg1"/>
                </a:solidFill>
              </a:rPr>
              <a:t>Product introduction</a:t>
            </a:r>
            <a:endParaRPr lang="en-US" sz="14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Competitive Landscape</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4</a:t>
            </a:r>
            <a:endParaRPr lang="en-US"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a:stretch>
            <a:fillRect/>
          </a:stretch>
        </p:blipFill>
        <p:spPr>
          <a:xfrm>
            <a:off x="1016000" y="1016000"/>
            <a:ext cx="3810000" cy="3810000"/>
          </a:xfrm>
          <a:prstGeom prst="roundRect">
            <a:avLst>
              <a:gd name="adj" fmla="val 6000"/>
            </a:avLst>
          </a:prstGeom>
        </p:spPr>
      </p:pic>
      <p:sp>
        <p:nvSpPr>
          <p:cNvPr id="5" name="AutoShape 5"/>
          <p:cNvSpPr/>
          <p:nvPr/>
        </p:nvSpPr>
        <p:spPr>
          <a:xfrm>
            <a:off x="5410200" y="2374900"/>
            <a:ext cx="3810000" cy="14351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10200" y="2222500"/>
            <a:ext cx="635000" cy="25400"/>
          </a:xfrm>
          <a:prstGeom prst="rect">
            <a:avLst/>
          </a:prstGeom>
          <a:solidFill>
            <a:srgbClr val="FFFFFF"/>
          </a:solidFill>
        </p:spPr>
      </p:sp>
      <p:sp>
        <p:nvSpPr>
          <p:cNvPr id="8" name="TextBox 8"/>
          <p:cNvSpPr txBox="1"/>
          <p:nvPr/>
        </p:nvSpPr>
        <p:spPr>
          <a:xfrm>
            <a:off x="5410200" y="1270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Identifying Main Competitors</a:t>
            </a:r>
            <a:endParaRPr lang="en-US" sz="1100"/>
          </a:p>
        </p:txBody>
      </p:sp>
      <p:sp>
        <p:nvSpPr>
          <p:cNvPr id="9" name="TextBox 9"/>
          <p:cNvSpPr txBox="1"/>
          <p:nvPr/>
        </p:nvSpPr>
        <p:spPr>
          <a:xfrm>
            <a:off x="5410200" y="23749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Comprehensive Competitor Analysis</a:t>
            </a:r>
            <a:endParaRPr lang="en-US" sz="1100"/>
          </a:p>
        </p:txBody>
      </p:sp>
      <p:sp>
        <p:nvSpPr>
          <p:cNvPr id="10" name="TextBox 10"/>
          <p:cNvSpPr txBox="1"/>
          <p:nvPr/>
        </p:nvSpPr>
        <p:spPr>
          <a:xfrm>
            <a:off x="5410200" y="27432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Conduct a systematic evaluation of competitors by analyzing their market strategies, product offerings, and customer engagement practices to identify gaps and opportunities for differentiation in your own business approach.</a:t>
            </a:r>
            <a:endParaRPr lang="en-US"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a:stretch>
            <a:fillRect/>
          </a:stretch>
        </p:blipFill>
        <p:spPr>
          <a:xfrm>
            <a:off x="1016000" y="1016000"/>
            <a:ext cx="3810000" cy="3810000"/>
          </a:xfrm>
          <a:prstGeom prst="roundRect">
            <a:avLst>
              <a:gd name="adj" fmla="val 6000"/>
            </a:avLst>
          </a:prstGeom>
        </p:spPr>
      </p:pic>
      <p:sp>
        <p:nvSpPr>
          <p:cNvPr id="5" name="AutoShape 5"/>
          <p:cNvSpPr/>
          <p:nvPr/>
        </p:nvSpPr>
        <p:spPr>
          <a:xfrm>
            <a:off x="5461000" y="2120900"/>
            <a:ext cx="3810000" cy="17145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61000" y="2095500"/>
            <a:ext cx="635000" cy="25400"/>
          </a:xfrm>
          <a:prstGeom prst="rect">
            <a:avLst/>
          </a:prstGeom>
          <a:solidFill>
            <a:srgbClr val="FFFFFF"/>
          </a:solidFill>
        </p:spPr>
      </p:sp>
      <p:sp>
        <p:nvSpPr>
          <p:cNvPr id="8" name="TextBox 8"/>
          <p:cNvSpPr txBox="1"/>
          <p:nvPr/>
        </p:nvSpPr>
        <p:spPr>
          <a:xfrm>
            <a:off x="5461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Competitive Comparison</a:t>
            </a:r>
            <a:endParaRPr lang="en-US" sz="1100"/>
          </a:p>
        </p:txBody>
      </p:sp>
      <p:sp>
        <p:nvSpPr>
          <p:cNvPr id="9" name="TextBox 9"/>
          <p:cNvSpPr txBox="1"/>
          <p:nvPr/>
        </p:nvSpPr>
        <p:spPr>
          <a:xfrm>
            <a:off x="5461000" y="23749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Thorough Competitor Evaluation</a:t>
            </a:r>
            <a:endParaRPr lang="en-US" sz="1100"/>
          </a:p>
        </p:txBody>
      </p:sp>
      <p:sp>
        <p:nvSpPr>
          <p:cNvPr id="10" name="TextBox 10"/>
          <p:cNvSpPr txBox="1"/>
          <p:nvPr/>
        </p:nvSpPr>
        <p:spPr>
          <a:xfrm>
            <a:off x="5461000" y="27686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Conduct an in-depth analysis of both direct and indirect competitors, focusing on their product features, pricing strategies, customer service quality, and market positioning to identify areas for differentiation and strategic advantage.</a:t>
            </a:r>
            <a:endParaRPr lang="en-US"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381000" y="1181100"/>
            <a:ext cx="2997200" cy="4356100"/>
          </a:xfrm>
          <a:prstGeom prst="rect">
            <a:avLst/>
          </a:prstGeom>
          <a:solidFill>
            <a:srgbClr val="3F52DC">
              <a:alpha val="69804"/>
            </a:srgbClr>
          </a:solidFill>
        </p:spPr>
      </p:sp>
      <p:sp>
        <p:nvSpPr>
          <p:cNvPr id="5" name="AutoShape 5"/>
          <p:cNvSpPr/>
          <p:nvPr/>
        </p:nvSpPr>
        <p:spPr>
          <a:xfrm>
            <a:off x="3632200" y="1181100"/>
            <a:ext cx="2997200" cy="4356100"/>
          </a:xfrm>
          <a:prstGeom prst="rect">
            <a:avLst/>
          </a:prstGeom>
          <a:solidFill>
            <a:srgbClr val="5651E1">
              <a:alpha val="69804"/>
            </a:srgbClr>
          </a:solidFill>
        </p:spPr>
      </p:sp>
      <p:sp>
        <p:nvSpPr>
          <p:cNvPr id="6" name="AutoShape 6"/>
          <p:cNvSpPr/>
          <p:nvPr/>
        </p:nvSpPr>
        <p:spPr>
          <a:xfrm>
            <a:off x="6883400" y="1181100"/>
            <a:ext cx="2997200" cy="4356100"/>
          </a:xfrm>
          <a:prstGeom prst="rect">
            <a:avLst/>
          </a:prstGeom>
          <a:solidFill>
            <a:srgbClr val="3F52DC">
              <a:alpha val="69804"/>
            </a:srgbClr>
          </a:solidFill>
        </p:spPr>
      </p:sp>
      <p:sp>
        <p:nvSpPr>
          <p:cNvPr id="7" name="AutoShape 7"/>
          <p:cNvSpPr/>
          <p:nvPr/>
        </p:nvSpPr>
        <p:spPr>
          <a:xfrm>
            <a:off x="381000" y="5676900"/>
            <a:ext cx="2997200" cy="0"/>
          </a:xfrm>
          <a:prstGeom prst="rect">
            <a:avLst/>
          </a:prstGeom>
          <a:solidFill>
            <a:srgbClr val="000000"/>
          </a:solidFill>
        </p:spPr>
      </p:sp>
      <p:sp>
        <p:nvSpPr>
          <p:cNvPr id="8" name="AutoShape 8"/>
          <p:cNvSpPr/>
          <p:nvPr/>
        </p:nvSpPr>
        <p:spPr>
          <a:xfrm>
            <a:off x="3632200" y="5676900"/>
            <a:ext cx="2997200" cy="0"/>
          </a:xfrm>
          <a:prstGeom prst="rect">
            <a:avLst/>
          </a:prstGeom>
          <a:solidFill>
            <a:srgbClr val="000000"/>
          </a:solidFill>
        </p:spPr>
      </p:sp>
      <p:sp>
        <p:nvSpPr>
          <p:cNvPr id="9" name="AutoShape 9"/>
          <p:cNvSpPr/>
          <p:nvPr/>
        </p:nvSpPr>
        <p:spPr>
          <a:xfrm>
            <a:off x="6883400" y="5676900"/>
            <a:ext cx="2997200" cy="0"/>
          </a:xfrm>
          <a:prstGeom prst="rect">
            <a:avLst/>
          </a:prstGeom>
          <a:solidFill>
            <a:srgbClr val="000000"/>
          </a:solidFill>
        </p:spPr>
      </p:sp>
      <p:pic>
        <p:nvPicPr>
          <p:cNvPr id="10" name="Picture 10"/>
          <p:cNvPicPr>
            <a:picLocks noChangeAspect="1"/>
          </p:cNvPicPr>
          <p:nvPr/>
        </p:nvPicPr>
        <p:blipFill>
          <a:blip r:embed="rId2"/>
          <a:srcRect t="31000" b="31000"/>
          <a:stretch>
            <a:fillRect/>
          </a:stretch>
        </p:blipFill>
        <p:spPr>
          <a:xfrm>
            <a:off x="381000" y="1181100"/>
            <a:ext cx="2997200" cy="1676400"/>
          </a:xfrm>
          <a:prstGeom prst="rect">
            <a:avLst/>
          </a:prstGeom>
        </p:spPr>
      </p:pic>
      <p:pic>
        <p:nvPicPr>
          <p:cNvPr id="11" name="Picture 11"/>
          <p:cNvPicPr>
            <a:picLocks noChangeAspect="1"/>
          </p:cNvPicPr>
          <p:nvPr/>
        </p:nvPicPr>
        <p:blipFill>
          <a:blip r:embed="rId3"/>
          <a:srcRect t="1000" b="1000"/>
          <a:stretch>
            <a:fillRect/>
          </a:stretch>
        </p:blipFill>
        <p:spPr>
          <a:xfrm>
            <a:off x="3632200" y="1181100"/>
            <a:ext cx="2997200" cy="1676400"/>
          </a:xfrm>
          <a:prstGeom prst="rect">
            <a:avLst/>
          </a:prstGeom>
        </p:spPr>
      </p:pic>
      <p:pic>
        <p:nvPicPr>
          <p:cNvPr id="12" name="Picture 12"/>
          <p:cNvPicPr>
            <a:picLocks noChangeAspect="1"/>
          </p:cNvPicPr>
          <p:nvPr/>
        </p:nvPicPr>
        <p:blipFill>
          <a:blip r:embed="rId4"/>
          <a:srcRect t="1000" b="1000"/>
          <a:stretch>
            <a:fillRect/>
          </a:stretch>
        </p:blipFill>
        <p:spPr>
          <a:xfrm>
            <a:off x="6883400" y="1181100"/>
            <a:ext cx="2997200" cy="1676400"/>
          </a:xfrm>
          <a:prstGeom prst="rect">
            <a:avLst/>
          </a:prstGeom>
        </p:spPr>
      </p:pic>
      <p:sp>
        <p:nvSpPr>
          <p:cNvPr id="13" name="TextBox 13"/>
          <p:cNvSpPr txBox="1"/>
          <p:nvPr/>
        </p:nvSpPr>
        <p:spPr>
          <a:xfrm>
            <a:off x="381000" y="508000"/>
            <a:ext cx="9499600" cy="4191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C3E6FF"/>
                </a:solidFill>
                <a:latin typeface="苹方-简" panose="020B0400000000000000" charset="-122"/>
              </a:rPr>
              <a:t>Highlighting Our Competitive Advantage</a:t>
            </a:r>
            <a:endParaRPr lang="en-US" sz="1100"/>
          </a:p>
        </p:txBody>
      </p:sp>
      <p:sp>
        <p:nvSpPr>
          <p:cNvPr id="14" name="TextBox 14"/>
          <p:cNvSpPr txBox="1"/>
          <p:nvPr/>
        </p:nvSpPr>
        <p:spPr>
          <a:xfrm>
            <a:off x="5080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Distinctive Market Positioning</a:t>
            </a:r>
            <a:endParaRPr lang="en-US" sz="1100"/>
          </a:p>
        </p:txBody>
      </p:sp>
      <p:sp>
        <p:nvSpPr>
          <p:cNvPr id="15" name="TextBox 15"/>
          <p:cNvSpPr txBox="1"/>
          <p:nvPr/>
        </p:nvSpPr>
        <p:spPr>
          <a:xfrm>
            <a:off x="37592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Advanced Technological Integration</a:t>
            </a:r>
            <a:endParaRPr lang="en-US" sz="1100"/>
          </a:p>
        </p:txBody>
      </p:sp>
      <p:sp>
        <p:nvSpPr>
          <p:cNvPr id="16" name="TextBox 16"/>
          <p:cNvSpPr txBox="1"/>
          <p:nvPr/>
        </p:nvSpPr>
        <p:spPr>
          <a:xfrm>
            <a:off x="70104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Proactive Customer Engagement</a:t>
            </a:r>
            <a:endParaRPr lang="en-US" sz="1100"/>
          </a:p>
        </p:txBody>
      </p:sp>
      <p:sp>
        <p:nvSpPr>
          <p:cNvPr id="17" name="TextBox 17"/>
          <p:cNvSpPr txBox="1"/>
          <p:nvPr/>
        </p:nvSpPr>
        <p:spPr>
          <a:xfrm>
            <a:off x="508000" y="37973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Our unique market positioning is reinforced by a deep understanding of customer preferences, enabling us to tailor our offerings and create a compelling brand narrative that resonates with consumers.</a:t>
            </a:r>
            <a:endParaRPr lang="en-US" sz="1100"/>
          </a:p>
        </p:txBody>
      </p:sp>
      <p:sp>
        <p:nvSpPr>
          <p:cNvPr id="18" name="TextBox 18"/>
          <p:cNvSpPr txBox="1"/>
          <p:nvPr/>
        </p:nvSpPr>
        <p:spPr>
          <a:xfrm>
            <a:off x="3759200" y="37973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We leverage cutting-edge technology to enhance product functionality and user experience, ensuring our solutions remain relevant and appealing to a tech-savvy audience seeking innovation and efficiency.</a:t>
            </a:r>
            <a:endParaRPr lang="en-US" sz="1100"/>
          </a:p>
        </p:txBody>
      </p:sp>
      <p:sp>
        <p:nvSpPr>
          <p:cNvPr id="19" name="TextBox 19"/>
          <p:cNvSpPr txBox="1"/>
          <p:nvPr/>
        </p:nvSpPr>
        <p:spPr>
          <a:xfrm>
            <a:off x="7010400" y="37973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Our commitment to proactive customer engagement fosters loyalty and trust, as we prioritize personalized communication and support, setting us apart from competitors who adopt a more transactional approach.</a:t>
            </a:r>
            <a:endParaRPr lang="en-US"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Marketing and Sales Strategy</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5</a:t>
            </a:r>
            <a:endParaRPr lang="en-US"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6000" r="6000"/>
          <a:stretch>
            <a:fillRect/>
          </a:stretch>
        </p:blipFill>
        <p:spPr>
          <a:xfrm>
            <a:off x="0" y="0"/>
            <a:ext cx="10388600" cy="6616700"/>
          </a:xfrm>
          <a:prstGeom prst="rect">
            <a:avLst/>
          </a:prstGeom>
        </p:spPr>
      </p:pic>
      <p:sp>
        <p:nvSpPr>
          <p:cNvPr id="3" name="AutoShape 3"/>
          <p:cNvSpPr/>
          <p:nvPr/>
        </p:nvSpPr>
        <p:spPr>
          <a:xfrm>
            <a:off x="0" y="0"/>
            <a:ext cx="10388600" cy="6616700"/>
          </a:xfrm>
          <a:prstGeom prst="rect">
            <a:avLst/>
          </a:prstGeom>
          <a:solidFill>
            <a:srgbClr val="000000">
              <a:alpha val="0"/>
            </a:srgbClr>
          </a:solidFill>
        </p:spPr>
      </p:sp>
      <p:pic>
        <p:nvPicPr>
          <p:cNvPr id="4" name="Picture 4"/>
          <p:cNvPicPr>
            <a:picLocks noChangeAspect="1"/>
          </p:cNvPicPr>
          <p:nvPr/>
        </p:nvPicPr>
        <p:blipFill>
          <a:blip r:embed="rId2"/>
          <a:srcRect t="6000" b="6000"/>
          <a:stretch>
            <a:fillRect/>
          </a:stretch>
        </p:blipFill>
        <p:spPr>
          <a:xfrm>
            <a:off x="381000" y="508000"/>
            <a:ext cx="3454400" cy="5473700"/>
          </a:xfrm>
          <a:prstGeom prst="rect">
            <a:avLst/>
          </a:prstGeom>
        </p:spPr>
      </p:pic>
      <p:sp>
        <p:nvSpPr>
          <p:cNvPr id="5" name="AutoShape 5"/>
          <p:cNvSpPr/>
          <p:nvPr/>
        </p:nvSpPr>
        <p:spPr>
          <a:xfrm>
            <a:off x="4445000" y="1155700"/>
            <a:ext cx="5181600" cy="1511300"/>
          </a:xfrm>
          <a:prstGeom prst="rect">
            <a:avLst/>
          </a:prstGeom>
          <a:solidFill>
            <a:srgbClr val="3F52DC">
              <a:alpha val="69804"/>
            </a:srgbClr>
          </a:solidFill>
          <a:ln w="12700">
            <a:solidFill>
              <a:srgbClr val="FFFFFF">
                <a:alpha val="0"/>
              </a:srgbClr>
            </a:solidFill>
          </a:ln>
        </p:spPr>
      </p:sp>
      <p:sp>
        <p:nvSpPr>
          <p:cNvPr id="6" name="AutoShape 6"/>
          <p:cNvSpPr/>
          <p:nvPr/>
        </p:nvSpPr>
        <p:spPr>
          <a:xfrm>
            <a:off x="4445000" y="2870200"/>
            <a:ext cx="5181600" cy="1511300"/>
          </a:xfrm>
          <a:prstGeom prst="rect">
            <a:avLst/>
          </a:prstGeom>
          <a:solidFill>
            <a:srgbClr val="5651E1">
              <a:alpha val="69804"/>
            </a:srgbClr>
          </a:solidFill>
          <a:ln w="12700">
            <a:solidFill>
              <a:srgbClr val="FFFFFF">
                <a:alpha val="0"/>
              </a:srgbClr>
            </a:solidFill>
          </a:ln>
        </p:spPr>
      </p:sp>
      <p:sp>
        <p:nvSpPr>
          <p:cNvPr id="7" name="AutoShape 7"/>
          <p:cNvSpPr/>
          <p:nvPr/>
        </p:nvSpPr>
        <p:spPr>
          <a:xfrm>
            <a:off x="4445000" y="4597400"/>
            <a:ext cx="5181600" cy="1511300"/>
          </a:xfrm>
          <a:prstGeom prst="rect">
            <a:avLst/>
          </a:prstGeom>
          <a:solidFill>
            <a:srgbClr val="3F52DC">
              <a:alpha val="69804"/>
            </a:srgbClr>
          </a:solidFill>
          <a:ln w="12700">
            <a:solidFill>
              <a:srgbClr val="FFFFFF">
                <a:alpha val="0"/>
              </a:srgbClr>
            </a:solidFill>
          </a:ln>
        </p:spPr>
      </p:sp>
      <p:sp>
        <p:nvSpPr>
          <p:cNvPr id="8" name="AutoShape 8"/>
          <p:cNvSpPr/>
          <p:nvPr/>
        </p:nvSpPr>
        <p:spPr>
          <a:xfrm>
            <a:off x="381000" y="508000"/>
            <a:ext cx="3454400" cy="5473700"/>
          </a:xfrm>
          <a:prstGeom prst="rect">
            <a:avLst/>
          </a:prstGeom>
          <a:solidFill>
            <a:srgbClr val="000000">
              <a:alpha val="0"/>
            </a:srgbClr>
          </a:solidFill>
        </p:spPr>
      </p:sp>
      <p:sp>
        <p:nvSpPr>
          <p:cNvPr id="9" name="AutoShape 9"/>
          <p:cNvSpPr/>
          <p:nvPr/>
        </p:nvSpPr>
        <p:spPr>
          <a:xfrm>
            <a:off x="4445000" y="1295400"/>
            <a:ext cx="0" cy="1193800"/>
          </a:xfrm>
          <a:prstGeom prst="rect">
            <a:avLst/>
          </a:prstGeom>
          <a:solidFill>
            <a:srgbClr val="000000"/>
          </a:solidFill>
        </p:spPr>
      </p:sp>
      <p:sp>
        <p:nvSpPr>
          <p:cNvPr id="10" name="AutoShape 10"/>
          <p:cNvSpPr/>
          <p:nvPr/>
        </p:nvSpPr>
        <p:spPr>
          <a:xfrm>
            <a:off x="4445000" y="3022600"/>
            <a:ext cx="0" cy="1193800"/>
          </a:xfrm>
          <a:prstGeom prst="rect">
            <a:avLst/>
          </a:prstGeom>
          <a:solidFill>
            <a:srgbClr val="000000"/>
          </a:solidFill>
        </p:spPr>
      </p:sp>
      <p:sp>
        <p:nvSpPr>
          <p:cNvPr id="11" name="AutoShape 11"/>
          <p:cNvSpPr/>
          <p:nvPr/>
        </p:nvSpPr>
        <p:spPr>
          <a:xfrm>
            <a:off x="4445000" y="4749800"/>
            <a:ext cx="0" cy="1193800"/>
          </a:xfrm>
          <a:prstGeom prst="rect">
            <a:avLst/>
          </a:prstGeom>
          <a:solidFill>
            <a:srgbClr val="000000"/>
          </a:solidFill>
        </p:spPr>
      </p:sp>
      <p:sp>
        <p:nvSpPr>
          <p:cNvPr id="12" name="AutoShape 12"/>
          <p:cNvSpPr/>
          <p:nvPr/>
        </p:nvSpPr>
        <p:spPr>
          <a:xfrm>
            <a:off x="381000" y="0"/>
            <a:ext cx="0" cy="0"/>
          </a:xfrm>
          <a:prstGeom prst="rect">
            <a:avLst/>
          </a:prstGeom>
          <a:solidFill>
            <a:srgbClr val="000000">
              <a:alpha val="0"/>
            </a:srgbClr>
          </a:solidFill>
        </p:spPr>
      </p:sp>
      <p:sp>
        <p:nvSpPr>
          <p:cNvPr id="13" name="TextBox 13"/>
          <p:cNvSpPr txBox="1"/>
          <p:nvPr/>
        </p:nvSpPr>
        <p:spPr>
          <a:xfrm>
            <a:off x="4445000" y="508000"/>
            <a:ext cx="5181600" cy="393700"/>
          </a:xfrm>
          <a:prstGeom prst="rect">
            <a:avLst/>
          </a:prstGeom>
          <a:solidFill>
            <a:srgbClr val="000000">
              <a:alpha val="0"/>
            </a:srgbClr>
          </a:solidFill>
        </p:spPr>
        <p:txBody>
          <a:bodyPr lIns="0" tIns="0" rIns="0" bIns="0" rtlCol="0" anchor="ctr"/>
          <a:lstStyle/>
          <a:p>
            <a:pPr indent="0" algn="l">
              <a:lnSpc>
                <a:spcPct val="100000"/>
              </a:lnSpc>
              <a:defRPr/>
            </a:pPr>
            <a:r>
              <a:rPr lang="en-US" sz="2600" b="1">
                <a:solidFill>
                  <a:srgbClr val="C3E6FF"/>
                </a:solidFill>
                <a:latin typeface="苹方-简" panose="020B0400000000000000" charset="-122"/>
              </a:rPr>
              <a:t>Go-to-Market Strategy</a:t>
            </a:r>
            <a:endParaRPr lang="en-US" sz="1100"/>
          </a:p>
        </p:txBody>
      </p:sp>
      <p:sp>
        <p:nvSpPr>
          <p:cNvPr id="14" name="TextBox 14"/>
          <p:cNvSpPr txBox="1"/>
          <p:nvPr/>
        </p:nvSpPr>
        <p:spPr>
          <a:xfrm>
            <a:off x="4711700" y="14224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Target Market Analysis</a:t>
            </a:r>
            <a:endParaRPr lang="en-US" sz="1100"/>
          </a:p>
        </p:txBody>
      </p:sp>
      <p:sp>
        <p:nvSpPr>
          <p:cNvPr id="15" name="TextBox 15"/>
          <p:cNvSpPr txBox="1"/>
          <p:nvPr/>
        </p:nvSpPr>
        <p:spPr>
          <a:xfrm>
            <a:off x="4711700" y="31369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Value Proposition Development</a:t>
            </a:r>
            <a:endParaRPr lang="en-US" sz="1100"/>
          </a:p>
        </p:txBody>
      </p:sp>
      <p:sp>
        <p:nvSpPr>
          <p:cNvPr id="16" name="TextBox 16"/>
          <p:cNvSpPr txBox="1"/>
          <p:nvPr/>
        </p:nvSpPr>
        <p:spPr>
          <a:xfrm>
            <a:off x="4711700" y="48641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Marketing Channel Selection</a:t>
            </a:r>
            <a:endParaRPr lang="en-US" sz="1100"/>
          </a:p>
        </p:txBody>
      </p:sp>
      <p:sp>
        <p:nvSpPr>
          <p:cNvPr id="17" name="TextBox 17"/>
          <p:cNvSpPr txBox="1"/>
          <p:nvPr/>
        </p:nvSpPr>
        <p:spPr>
          <a:xfrm>
            <a:off x="4711700" y="17653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Identify key demographics</a:t>
            </a:r>
            <a:endParaRPr lang="en-US" sz="1100"/>
          </a:p>
        </p:txBody>
      </p:sp>
      <p:sp>
        <p:nvSpPr>
          <p:cNvPr id="18" name="TextBox 18"/>
          <p:cNvSpPr txBox="1"/>
          <p:nvPr/>
        </p:nvSpPr>
        <p:spPr>
          <a:xfrm>
            <a:off x="4711700" y="19812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Assess psychographic profiles</a:t>
            </a:r>
            <a:endParaRPr lang="en-US" sz="1100"/>
          </a:p>
        </p:txBody>
      </p:sp>
      <p:sp>
        <p:nvSpPr>
          <p:cNvPr id="19" name="TextBox 19"/>
          <p:cNvSpPr txBox="1"/>
          <p:nvPr/>
        </p:nvSpPr>
        <p:spPr>
          <a:xfrm>
            <a:off x="4711700" y="21844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Segment geographic landscapes</a:t>
            </a:r>
            <a:endParaRPr lang="en-US" sz="1100"/>
          </a:p>
        </p:txBody>
      </p:sp>
      <p:sp>
        <p:nvSpPr>
          <p:cNvPr id="20" name="TextBox 20"/>
          <p:cNvSpPr txBox="1"/>
          <p:nvPr/>
        </p:nvSpPr>
        <p:spPr>
          <a:xfrm>
            <a:off x="4711700" y="34798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Highlight unique product benefits</a:t>
            </a:r>
            <a:endParaRPr lang="en-US" sz="1100"/>
          </a:p>
        </p:txBody>
      </p:sp>
      <p:sp>
        <p:nvSpPr>
          <p:cNvPr id="21" name="TextBox 21"/>
          <p:cNvSpPr txBox="1"/>
          <p:nvPr/>
        </p:nvSpPr>
        <p:spPr>
          <a:xfrm>
            <a:off x="4711700" y="36957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Address customer pain points</a:t>
            </a:r>
            <a:endParaRPr lang="en-US" sz="1100"/>
          </a:p>
        </p:txBody>
      </p:sp>
      <p:sp>
        <p:nvSpPr>
          <p:cNvPr id="22" name="TextBox 22"/>
          <p:cNvSpPr txBox="1"/>
          <p:nvPr/>
        </p:nvSpPr>
        <p:spPr>
          <a:xfrm>
            <a:off x="4711700" y="39116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Differentiate from competitors</a:t>
            </a:r>
            <a:endParaRPr lang="en-US" sz="1100"/>
          </a:p>
        </p:txBody>
      </p:sp>
      <p:sp>
        <p:nvSpPr>
          <p:cNvPr id="23" name="TextBox 23"/>
          <p:cNvSpPr txBox="1"/>
          <p:nvPr/>
        </p:nvSpPr>
        <p:spPr>
          <a:xfrm>
            <a:off x="4711700" y="52070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Utilize multi-channel approach</a:t>
            </a:r>
            <a:endParaRPr lang="en-US" sz="1100"/>
          </a:p>
        </p:txBody>
      </p:sp>
      <p:sp>
        <p:nvSpPr>
          <p:cNvPr id="24" name="TextBox 24"/>
          <p:cNvSpPr txBox="1"/>
          <p:nvPr/>
        </p:nvSpPr>
        <p:spPr>
          <a:xfrm>
            <a:off x="4711700" y="54229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Incorporate digital and offline tactics</a:t>
            </a:r>
            <a:endParaRPr lang="en-US" sz="1100"/>
          </a:p>
        </p:txBody>
      </p:sp>
      <p:sp>
        <p:nvSpPr>
          <p:cNvPr id="25" name="TextBox 25"/>
          <p:cNvSpPr txBox="1"/>
          <p:nvPr/>
        </p:nvSpPr>
        <p:spPr>
          <a:xfrm>
            <a:off x="4711700" y="5638800"/>
            <a:ext cx="46482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Drive customer engagement effectively</a:t>
            </a:r>
            <a:endParaRPr lang="en-US"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3000" r="13000"/>
          <a:stretch>
            <a:fillRect/>
          </a:stretch>
        </p:blipFill>
        <p:spPr>
          <a:xfrm>
            <a:off x="0" y="0"/>
            <a:ext cx="10388600" cy="7835900"/>
          </a:xfrm>
          <a:prstGeom prst="rect">
            <a:avLst/>
          </a:prstGeom>
        </p:spPr>
      </p:pic>
      <p:sp>
        <p:nvSpPr>
          <p:cNvPr id="3" name="AutoShape 3"/>
          <p:cNvSpPr/>
          <p:nvPr/>
        </p:nvSpPr>
        <p:spPr>
          <a:xfrm>
            <a:off x="0" y="0"/>
            <a:ext cx="10388600" cy="7835900"/>
          </a:xfrm>
          <a:prstGeom prst="rect">
            <a:avLst/>
          </a:prstGeom>
          <a:solidFill>
            <a:srgbClr val="000000">
              <a:alpha val="0"/>
            </a:srgbClr>
          </a:solidFill>
        </p:spPr>
      </p:sp>
      <p:sp>
        <p:nvSpPr>
          <p:cNvPr id="4" name="AutoShape 4"/>
          <p:cNvSpPr/>
          <p:nvPr/>
        </p:nvSpPr>
        <p:spPr>
          <a:xfrm>
            <a:off x="774700" y="2349500"/>
            <a:ext cx="4216400" cy="4876800"/>
          </a:xfrm>
          <a:prstGeom prst="roundRect">
            <a:avLst>
              <a:gd name="adj" fmla="val 3614"/>
            </a:avLst>
          </a:prstGeom>
          <a:solidFill>
            <a:srgbClr val="3F52DC">
              <a:alpha val="69804"/>
            </a:srgbClr>
          </a:solidFill>
          <a:ln w="25400">
            <a:solidFill>
              <a:srgbClr val="000000">
                <a:alpha val="0"/>
              </a:srgbClr>
            </a:solidFill>
          </a:ln>
        </p:spPr>
      </p:sp>
      <p:sp>
        <p:nvSpPr>
          <p:cNvPr id="5" name="AutoShape 5"/>
          <p:cNvSpPr/>
          <p:nvPr/>
        </p:nvSpPr>
        <p:spPr>
          <a:xfrm>
            <a:off x="5384800" y="2120900"/>
            <a:ext cx="4216400" cy="5334000"/>
          </a:xfrm>
          <a:prstGeom prst="roundRect">
            <a:avLst>
              <a:gd name="adj" fmla="val 3614"/>
            </a:avLst>
          </a:prstGeom>
          <a:solidFill>
            <a:srgbClr val="3F52DC">
              <a:alpha val="69804"/>
            </a:srgbClr>
          </a:solidFill>
          <a:ln w="25400">
            <a:solidFill>
              <a:srgbClr val="000000">
                <a:alpha val="0"/>
              </a:srgbClr>
            </a:solidFill>
          </a:ln>
        </p:spPr>
      </p:sp>
      <p:sp>
        <p:nvSpPr>
          <p:cNvPr id="6" name="TextBox 6"/>
          <p:cNvSpPr txBox="1"/>
          <p:nvPr/>
        </p:nvSpPr>
        <p:spPr>
          <a:xfrm>
            <a:off x="508000" y="762000"/>
            <a:ext cx="9372600" cy="8509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Customer Acquisition and Retention Plans</a:t>
            </a:r>
            <a:endParaRPr lang="en-US" sz="1100"/>
          </a:p>
        </p:txBody>
      </p:sp>
      <p:sp>
        <p:nvSpPr>
          <p:cNvPr id="7" name="TextBox 7"/>
          <p:cNvSpPr txBox="1"/>
          <p:nvPr/>
        </p:nvSpPr>
        <p:spPr>
          <a:xfrm>
            <a:off x="1422400" y="2882900"/>
            <a:ext cx="2921000" cy="9144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Strategic Market Engagement</a:t>
            </a:r>
            <a:endParaRPr lang="en-US" sz="1100"/>
          </a:p>
        </p:txBody>
      </p:sp>
      <p:sp>
        <p:nvSpPr>
          <p:cNvPr id="8" name="TextBox 8"/>
          <p:cNvSpPr txBox="1"/>
          <p:nvPr/>
        </p:nvSpPr>
        <p:spPr>
          <a:xfrm>
            <a:off x="6019800" y="2654300"/>
            <a:ext cx="2921000" cy="13843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Loyalty and Retention Initiatives</a:t>
            </a:r>
            <a:endParaRPr lang="en-US" sz="1100"/>
          </a:p>
        </p:txBody>
      </p:sp>
      <p:sp>
        <p:nvSpPr>
          <p:cNvPr id="9" name="TextBox 9"/>
          <p:cNvSpPr txBox="1"/>
          <p:nvPr/>
        </p:nvSpPr>
        <p:spPr>
          <a:xfrm>
            <a:off x="1054100" y="39370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Implementing targeted marketing strategies that leverage data analytics to identify and engage potential customers effectively. This includes personalized outreach and tailored content that addresses specific pain points, enhancing the likelihood of conversion and fostering a deeper connection with the brand.</a:t>
            </a:r>
            <a:endParaRPr lang="en-US" sz="1100"/>
          </a:p>
        </p:txBody>
      </p:sp>
      <p:sp>
        <p:nvSpPr>
          <p:cNvPr id="10" name="TextBox 10"/>
          <p:cNvSpPr txBox="1"/>
          <p:nvPr/>
        </p:nvSpPr>
        <p:spPr>
          <a:xfrm>
            <a:off x="5664200" y="41656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Establishing comprehensive loyalty programs that reward repeat customers, coupled with regular feedback mechanisms to assess satisfaction levels. This proactive approach not only encourages ongoing patronage but also provides valuable insights for continuous improvement in service delivery and customer experience.</a:t>
            </a:r>
            <a:endParaRPr lang="en-US"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378200"/>
          </a:xfrm>
          <a:prstGeom prst="rect">
            <a:avLst/>
          </a:prstGeom>
          <a:solidFill>
            <a:srgbClr val="000000">
              <a:alpha val="0"/>
            </a:srgbClr>
          </a:solidFill>
        </p:spPr>
      </p:sp>
      <p:sp>
        <p:nvSpPr>
          <p:cNvPr id="5" name="AutoShape 5"/>
          <p:cNvSpPr/>
          <p:nvPr/>
        </p:nvSpPr>
        <p:spPr>
          <a:xfrm>
            <a:off x="3784600" y="1689100"/>
            <a:ext cx="2806700" cy="3378200"/>
          </a:xfrm>
          <a:prstGeom prst="rect">
            <a:avLst/>
          </a:prstGeom>
          <a:solidFill>
            <a:srgbClr val="000000">
              <a:alpha val="0"/>
            </a:srgbClr>
          </a:solidFill>
        </p:spPr>
      </p:sp>
      <p:sp>
        <p:nvSpPr>
          <p:cNvPr id="6" name="AutoShape 6"/>
          <p:cNvSpPr/>
          <p:nvPr/>
        </p:nvSpPr>
        <p:spPr>
          <a:xfrm>
            <a:off x="7061200" y="1689100"/>
            <a:ext cx="2806700" cy="33782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01</a:t>
            </a:r>
            <a:endParaRPr lang="en-US" sz="1100"/>
          </a:p>
        </p:txBody>
      </p:sp>
      <p:sp>
        <p:nvSpPr>
          <p:cNvPr id="11" name="TextBox 11"/>
          <p:cNvSpPr txBox="1"/>
          <p:nvPr/>
        </p:nvSpPr>
        <p:spPr>
          <a:xfrm>
            <a:off x="48006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Marketing Channels and Sales Tactics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Integrated Marketing Approach</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Data-Driven Decision Making</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Customer-Centric Engagement</a:t>
            </a:r>
            <a:endParaRPr lang="en-US" sz="1100"/>
          </a:p>
        </p:txBody>
      </p:sp>
      <p:sp>
        <p:nvSpPr>
          <p:cNvPr id="17" name="TextBox 17"/>
          <p:cNvSpPr txBox="1"/>
          <p:nvPr/>
        </p:nvSpPr>
        <p:spPr>
          <a:xfrm>
            <a:off x="5080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Employ a cohesive strategy that combines traditional and digital marketing channels to enhance brand visibility and engagement across diverse customer segments, ensuring a comprehensive reach.</a:t>
            </a:r>
            <a:endParaRPr lang="en-US" sz="1100"/>
          </a:p>
        </p:txBody>
      </p:sp>
      <p:sp>
        <p:nvSpPr>
          <p:cNvPr id="18" name="TextBox 18"/>
          <p:cNvSpPr txBox="1"/>
          <p:nvPr/>
        </p:nvSpPr>
        <p:spPr>
          <a:xfrm>
            <a:off x="37846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Utilize analytics to assess the effectiveness of marketing channels and sales tactics, allowing for real-time adjustments and optimization of campaigns based on customer behavior and preferences.</a:t>
            </a:r>
            <a:endParaRPr lang="en-US" sz="1100"/>
          </a:p>
        </p:txBody>
      </p:sp>
      <p:sp>
        <p:nvSpPr>
          <p:cNvPr id="19" name="TextBox 19"/>
          <p:cNvSpPr txBox="1"/>
          <p:nvPr/>
        </p:nvSpPr>
        <p:spPr>
          <a:xfrm>
            <a:off x="70612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Focus on building relationships through personalized communication and targeted outreach, ensuring that marketing efforts resonate with the specific needs and interests of potential clients.</a:t>
            </a:r>
            <a:endParaRPr lang="en-US"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Conclusion and Q&amp;A</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6</a:t>
            </a:r>
            <a:endParaRPr lang="en-US"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a:stretch>
            <a:fillRect/>
          </a:stretch>
        </p:blipFill>
        <p:spPr>
          <a:xfrm>
            <a:off x="1016000" y="1016000"/>
            <a:ext cx="3810000" cy="3810000"/>
          </a:xfrm>
          <a:prstGeom prst="roundRect">
            <a:avLst>
              <a:gd name="adj" fmla="val 6000"/>
            </a:avLst>
          </a:prstGeom>
        </p:spPr>
      </p:pic>
      <p:sp>
        <p:nvSpPr>
          <p:cNvPr id="5" name="AutoShape 5"/>
          <p:cNvSpPr/>
          <p:nvPr/>
        </p:nvSpPr>
        <p:spPr>
          <a:xfrm>
            <a:off x="5461000" y="1689100"/>
            <a:ext cx="3810000" cy="19304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61000" y="1663700"/>
            <a:ext cx="635000" cy="25400"/>
          </a:xfrm>
          <a:prstGeom prst="rect">
            <a:avLst/>
          </a:prstGeom>
          <a:solidFill>
            <a:srgbClr val="FFFFFF"/>
          </a:solidFill>
        </p:spPr>
      </p:sp>
      <p:sp>
        <p:nvSpPr>
          <p:cNvPr id="8" name="TextBox 8"/>
          <p:cNvSpPr txBox="1"/>
          <p:nvPr/>
        </p:nvSpPr>
        <p:spPr>
          <a:xfrm>
            <a:off x="5461000" y="1016000"/>
            <a:ext cx="3810000" cy="4191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Summary of Key Points</a:t>
            </a:r>
            <a:endParaRPr lang="en-US" sz="1100"/>
          </a:p>
        </p:txBody>
      </p:sp>
      <p:sp>
        <p:nvSpPr>
          <p:cNvPr id="9" name="TextBox 9"/>
          <p:cNvSpPr txBox="1"/>
          <p:nvPr/>
        </p:nvSpPr>
        <p:spPr>
          <a:xfrm>
            <a:off x="5461000" y="19431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Key Takeaways Recap</a:t>
            </a:r>
            <a:endParaRPr lang="en-US" sz="1100"/>
          </a:p>
        </p:txBody>
      </p:sp>
      <p:sp>
        <p:nvSpPr>
          <p:cNvPr id="10" name="TextBox 10"/>
          <p:cNvSpPr txBox="1"/>
          <p:nvPr/>
        </p:nvSpPr>
        <p:spPr>
          <a:xfrm>
            <a:off x="5461000" y="23495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Presentation purpose clarified</a:t>
            </a:r>
            <a:endParaRPr lang="en-US" sz="1100"/>
          </a:p>
        </p:txBody>
      </p:sp>
      <p:sp>
        <p:nvSpPr>
          <p:cNvPr id="11" name="TextBox 11"/>
          <p:cNvSpPr txBox="1"/>
          <p:nvPr/>
        </p:nvSpPr>
        <p:spPr>
          <a:xfrm>
            <a:off x="5461000" y="25527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Problem and solution outlined</a:t>
            </a:r>
            <a:endParaRPr lang="en-US" sz="1100"/>
          </a:p>
        </p:txBody>
      </p:sp>
      <p:sp>
        <p:nvSpPr>
          <p:cNvPr id="12" name="TextBox 12"/>
          <p:cNvSpPr txBox="1"/>
          <p:nvPr/>
        </p:nvSpPr>
        <p:spPr>
          <a:xfrm>
            <a:off x="5461000" y="27686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Market opportunity highlighted</a:t>
            </a:r>
            <a:endParaRPr lang="en-US" sz="1100"/>
          </a:p>
        </p:txBody>
      </p:sp>
      <p:sp>
        <p:nvSpPr>
          <p:cNvPr id="13" name="TextBox 13"/>
          <p:cNvSpPr txBox="1"/>
          <p:nvPr/>
        </p:nvSpPr>
        <p:spPr>
          <a:xfrm>
            <a:off x="5461000" y="29845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Business model explained</a:t>
            </a:r>
            <a:endParaRPr lang="en-US" sz="1100"/>
          </a:p>
        </p:txBody>
      </p:sp>
      <p:sp>
        <p:nvSpPr>
          <p:cNvPr id="14" name="TextBox 14"/>
          <p:cNvSpPr txBox="1"/>
          <p:nvPr/>
        </p:nvSpPr>
        <p:spPr>
          <a:xfrm>
            <a:off x="5461000" y="32004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Competitive advantages emphasized</a:t>
            </a:r>
            <a:endParaRPr lang="en-US" sz="1100"/>
          </a:p>
        </p:txBody>
      </p:sp>
      <p:sp>
        <p:nvSpPr>
          <p:cNvPr id="15" name="TextBox 15"/>
          <p:cNvSpPr txBox="1"/>
          <p:nvPr/>
        </p:nvSpPr>
        <p:spPr>
          <a:xfrm>
            <a:off x="5461000" y="3416300"/>
            <a:ext cx="3810000" cy="2032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Funding request detailed</a:t>
            </a:r>
            <a:endParaRPr lang="en-US"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Product introduction</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1</a:t>
            </a:r>
            <a:endParaRPr lang="en-US"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20000" r="20000"/>
          <a:stretch>
            <a:fillRect/>
          </a:stretch>
        </p:blipFill>
        <p:spPr>
          <a:xfrm>
            <a:off x="1016000" y="1016000"/>
            <a:ext cx="3810000" cy="3810000"/>
          </a:xfrm>
          <a:prstGeom prst="roundRect">
            <a:avLst>
              <a:gd name="adj" fmla="val 6000"/>
            </a:avLst>
          </a:prstGeom>
        </p:spPr>
      </p:pic>
      <p:sp>
        <p:nvSpPr>
          <p:cNvPr id="5" name="AutoShape 5"/>
          <p:cNvSpPr/>
          <p:nvPr/>
        </p:nvSpPr>
        <p:spPr>
          <a:xfrm>
            <a:off x="5410200" y="2374900"/>
            <a:ext cx="3810000" cy="14351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10200" y="2222500"/>
            <a:ext cx="635000" cy="25400"/>
          </a:xfrm>
          <a:prstGeom prst="rect">
            <a:avLst/>
          </a:prstGeom>
          <a:solidFill>
            <a:srgbClr val="FFFFFF"/>
          </a:solidFill>
        </p:spPr>
      </p:sp>
      <p:sp>
        <p:nvSpPr>
          <p:cNvPr id="8" name="TextBox 8"/>
          <p:cNvSpPr txBox="1"/>
          <p:nvPr/>
        </p:nvSpPr>
        <p:spPr>
          <a:xfrm>
            <a:off x="5410200" y="1270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Reinforcing the Value Proposition</a:t>
            </a:r>
            <a:endParaRPr lang="en-US" sz="1100"/>
          </a:p>
        </p:txBody>
      </p:sp>
      <p:sp>
        <p:nvSpPr>
          <p:cNvPr id="9" name="TextBox 9"/>
          <p:cNvSpPr txBox="1"/>
          <p:nvPr/>
        </p:nvSpPr>
        <p:spPr>
          <a:xfrm>
            <a:off x="5410200" y="23749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Effective Communication Techniques</a:t>
            </a:r>
            <a:endParaRPr lang="en-US" sz="1100"/>
          </a:p>
        </p:txBody>
      </p:sp>
      <p:sp>
        <p:nvSpPr>
          <p:cNvPr id="10" name="TextBox 10"/>
          <p:cNvSpPr txBox="1"/>
          <p:nvPr/>
        </p:nvSpPr>
        <p:spPr>
          <a:xfrm>
            <a:off x="5410200" y="27432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Utilize storytelling and relatable scenarios to illustrate the value proposition, making it more memorable and impactful for the audience, thereby enhancing their emotional connection to the product or service.</a:t>
            </a:r>
            <a:endParaRPr lang="en-US"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a:stretch>
            <a:fillRect/>
          </a:stretch>
        </p:blipFill>
        <p:spPr>
          <a:xfrm>
            <a:off x="5410200" y="1016000"/>
            <a:ext cx="3810000" cy="3810000"/>
          </a:xfrm>
          <a:prstGeom prst="roundRect">
            <a:avLst>
              <a:gd name="adj" fmla="val 6000"/>
            </a:avLst>
          </a:prstGeom>
        </p:spPr>
      </p:pic>
      <p:sp>
        <p:nvSpPr>
          <p:cNvPr id="5" name="AutoShape 5"/>
          <p:cNvSpPr/>
          <p:nvPr/>
        </p:nvSpPr>
        <p:spPr>
          <a:xfrm>
            <a:off x="1016000" y="1689100"/>
            <a:ext cx="3810000" cy="1714500"/>
          </a:xfrm>
          <a:prstGeom prst="rect">
            <a:avLst/>
          </a:prstGeom>
          <a:solidFill>
            <a:srgbClr val="000000">
              <a:alpha val="0"/>
            </a:srgbClr>
          </a:solidFill>
        </p:spPr>
      </p:sp>
      <p:sp>
        <p:nvSpPr>
          <p:cNvPr id="6" name="AutoShape 6"/>
          <p:cNvSpPr/>
          <p:nvPr/>
        </p:nvSpPr>
        <p:spPr>
          <a:xfrm>
            <a:off x="5410200" y="1016000"/>
            <a:ext cx="3810000" cy="3810000"/>
          </a:xfrm>
          <a:prstGeom prst="rect">
            <a:avLst/>
          </a:prstGeom>
          <a:solidFill>
            <a:srgbClr val="000000">
              <a:alpha val="0"/>
            </a:srgbClr>
          </a:solidFill>
        </p:spPr>
      </p:sp>
      <p:sp>
        <p:nvSpPr>
          <p:cNvPr id="7" name="AutoShape 7"/>
          <p:cNvSpPr/>
          <p:nvPr/>
        </p:nvSpPr>
        <p:spPr>
          <a:xfrm>
            <a:off x="1016000" y="1663700"/>
            <a:ext cx="635000" cy="25400"/>
          </a:xfrm>
          <a:prstGeom prst="rect">
            <a:avLst/>
          </a:prstGeom>
          <a:solidFill>
            <a:srgbClr val="FFFFFF"/>
          </a:solidFill>
        </p:spPr>
      </p:sp>
      <p:sp>
        <p:nvSpPr>
          <p:cNvPr id="8" name="TextBox 8"/>
          <p:cNvSpPr txBox="1"/>
          <p:nvPr/>
        </p:nvSpPr>
        <p:spPr>
          <a:xfrm>
            <a:off x="1016000" y="1016000"/>
            <a:ext cx="3810000" cy="4191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Call to Action</a:t>
            </a:r>
            <a:endParaRPr lang="en-US" sz="1100"/>
          </a:p>
        </p:txBody>
      </p:sp>
      <p:sp>
        <p:nvSpPr>
          <p:cNvPr id="9" name="TextBox 9"/>
          <p:cNvSpPr txBox="1"/>
          <p:nvPr/>
        </p:nvSpPr>
        <p:spPr>
          <a:xfrm>
            <a:off x="1016000" y="19431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panose="020B0400000000000000" charset="-122"/>
              </a:rPr>
              <a:t>Clear Next Steps</a:t>
            </a:r>
            <a:endParaRPr lang="en-US" sz="1100"/>
          </a:p>
        </p:txBody>
      </p:sp>
      <p:sp>
        <p:nvSpPr>
          <p:cNvPr id="10" name="TextBox 10"/>
          <p:cNvSpPr txBox="1"/>
          <p:nvPr/>
        </p:nvSpPr>
        <p:spPr>
          <a:xfrm>
            <a:off x="1016000" y="23495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Clearly articulate the specific actions you want the audience to take post-presentation, such as scheduling a follow-up meeting or signing up for a trial, to eliminate ambiguity and facilitate immediate engagement.</a:t>
            </a:r>
            <a:endParaRPr lang="en-US"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2578100"/>
          </a:xfrm>
          <a:prstGeom prst="rect">
            <a:avLst/>
          </a:prstGeom>
          <a:solidFill>
            <a:srgbClr val="000000">
              <a:alpha val="0"/>
            </a:srgbClr>
          </a:solidFill>
        </p:spPr>
      </p:sp>
      <p:sp>
        <p:nvSpPr>
          <p:cNvPr id="5" name="AutoShape 5"/>
          <p:cNvSpPr/>
          <p:nvPr/>
        </p:nvSpPr>
        <p:spPr>
          <a:xfrm>
            <a:off x="3784600" y="1689100"/>
            <a:ext cx="2806700" cy="2578100"/>
          </a:xfrm>
          <a:prstGeom prst="rect">
            <a:avLst/>
          </a:prstGeom>
          <a:solidFill>
            <a:srgbClr val="000000">
              <a:alpha val="0"/>
            </a:srgbClr>
          </a:solidFill>
        </p:spPr>
      </p:sp>
      <p:sp>
        <p:nvSpPr>
          <p:cNvPr id="6" name="AutoShape 6"/>
          <p:cNvSpPr/>
          <p:nvPr/>
        </p:nvSpPr>
        <p:spPr>
          <a:xfrm>
            <a:off x="7061200" y="1689100"/>
            <a:ext cx="2806700" cy="25781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01</a:t>
            </a:r>
            <a:endParaRPr lang="en-US" sz="1100"/>
          </a:p>
        </p:txBody>
      </p:sp>
      <p:sp>
        <p:nvSpPr>
          <p:cNvPr id="11" name="TextBox 11"/>
          <p:cNvSpPr txBox="1"/>
          <p:nvPr/>
        </p:nvSpPr>
        <p:spPr>
          <a:xfrm>
            <a:off x="48006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Preparing for Audience Questions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Understanding Audience Needs</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Anticipating Potential Inquiries</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Practicing Effective Responses</a:t>
            </a:r>
            <a:endParaRPr lang="en-US" sz="1100"/>
          </a:p>
        </p:txBody>
      </p:sp>
      <p:sp>
        <p:nvSpPr>
          <p:cNvPr id="17" name="TextBox 17"/>
          <p:cNvSpPr txBox="1"/>
          <p:nvPr/>
        </p:nvSpPr>
        <p:spPr>
          <a:xfrm>
            <a:off x="762000" y="3467100"/>
            <a:ext cx="23876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Research audience backgrounds</a:t>
            </a:r>
            <a:endParaRPr lang="en-US" sz="1100"/>
          </a:p>
        </p:txBody>
      </p:sp>
      <p:sp>
        <p:nvSpPr>
          <p:cNvPr id="18" name="TextBox 18"/>
          <p:cNvSpPr txBox="1"/>
          <p:nvPr/>
        </p:nvSpPr>
        <p:spPr>
          <a:xfrm>
            <a:off x="1155700" y="3733800"/>
            <a:ext cx="15748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Identify key interests</a:t>
            </a:r>
            <a:endParaRPr lang="en-US" sz="1100"/>
          </a:p>
        </p:txBody>
      </p:sp>
      <p:sp>
        <p:nvSpPr>
          <p:cNvPr id="19" name="TextBox 19"/>
          <p:cNvSpPr txBox="1"/>
          <p:nvPr/>
        </p:nvSpPr>
        <p:spPr>
          <a:xfrm>
            <a:off x="889000" y="4000500"/>
            <a:ext cx="21336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Tailor responses accordingly</a:t>
            </a:r>
            <a:endParaRPr lang="en-US" sz="1100"/>
          </a:p>
        </p:txBody>
      </p:sp>
      <p:sp>
        <p:nvSpPr>
          <p:cNvPr id="20" name="TextBox 20"/>
          <p:cNvSpPr txBox="1"/>
          <p:nvPr/>
        </p:nvSpPr>
        <p:spPr>
          <a:xfrm>
            <a:off x="4114800" y="3467100"/>
            <a:ext cx="22606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Categorize common questions</a:t>
            </a:r>
            <a:endParaRPr lang="en-US" sz="1100"/>
          </a:p>
        </p:txBody>
      </p:sp>
      <p:sp>
        <p:nvSpPr>
          <p:cNvPr id="21" name="TextBox 21"/>
          <p:cNvSpPr txBox="1"/>
          <p:nvPr/>
        </p:nvSpPr>
        <p:spPr>
          <a:xfrm>
            <a:off x="4406900" y="3733800"/>
            <a:ext cx="16256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Prepare clear answers</a:t>
            </a:r>
            <a:endParaRPr lang="en-US" sz="1100"/>
          </a:p>
        </p:txBody>
      </p:sp>
      <p:sp>
        <p:nvSpPr>
          <p:cNvPr id="22" name="TextBox 22"/>
          <p:cNvSpPr txBox="1"/>
          <p:nvPr/>
        </p:nvSpPr>
        <p:spPr>
          <a:xfrm>
            <a:off x="4140200" y="4000500"/>
            <a:ext cx="21971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Address concerns proactively</a:t>
            </a:r>
            <a:endParaRPr lang="en-US" sz="1100"/>
          </a:p>
        </p:txBody>
      </p:sp>
      <p:sp>
        <p:nvSpPr>
          <p:cNvPr id="23" name="TextBox 23"/>
          <p:cNvSpPr txBox="1"/>
          <p:nvPr/>
        </p:nvSpPr>
        <p:spPr>
          <a:xfrm>
            <a:off x="7416800" y="3467100"/>
            <a:ext cx="21971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Conduct mock Q&amp;A sessions</a:t>
            </a:r>
            <a:endParaRPr lang="en-US" sz="1100"/>
          </a:p>
        </p:txBody>
      </p:sp>
      <p:sp>
        <p:nvSpPr>
          <p:cNvPr id="24" name="TextBox 24"/>
          <p:cNvSpPr txBox="1"/>
          <p:nvPr/>
        </p:nvSpPr>
        <p:spPr>
          <a:xfrm>
            <a:off x="7302500" y="3733800"/>
            <a:ext cx="24384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Focus on clarity and conciseness</a:t>
            </a:r>
            <a:endParaRPr lang="en-US" sz="1100"/>
          </a:p>
        </p:txBody>
      </p:sp>
      <p:sp>
        <p:nvSpPr>
          <p:cNvPr id="25" name="TextBox 25"/>
          <p:cNvSpPr txBox="1"/>
          <p:nvPr/>
        </p:nvSpPr>
        <p:spPr>
          <a:xfrm>
            <a:off x="7378700" y="4000500"/>
            <a:ext cx="2286000" cy="2667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Engage with audience actively</a:t>
            </a:r>
            <a:endParaRPr lang="en-US"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016000" y="3022600"/>
            <a:ext cx="5816600" cy="3556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TextBox 7"/>
          <p:cNvSpPr txBox="1"/>
          <p:nvPr/>
        </p:nvSpPr>
        <p:spPr>
          <a:xfrm>
            <a:off x="1016000" y="1905000"/>
            <a:ext cx="5816600" cy="914400"/>
          </a:xfrm>
          <a:prstGeom prst="rect">
            <a:avLst/>
          </a:prstGeom>
          <a:solidFill>
            <a:srgbClr val="000000">
              <a:alpha val="0"/>
            </a:srgbClr>
          </a:solidFill>
        </p:spPr>
        <p:txBody>
          <a:bodyPr lIns="0" tIns="0" rIns="0" bIns="0" rtlCol="0" anchor="ctr"/>
          <a:lstStyle/>
          <a:p>
            <a:pPr indent="0" algn="l">
              <a:lnSpc>
                <a:spcPct val="100000"/>
              </a:lnSpc>
              <a:defRPr/>
            </a:pPr>
            <a:r>
              <a:rPr lang="en-US" sz="6000" b="1">
                <a:solidFill>
                  <a:srgbClr val="8FD1FF"/>
                </a:solidFill>
                <a:latin typeface="苹方-简" panose="020B0400000000000000" charset="-122"/>
              </a:rPr>
              <a:t>Thank You</a:t>
            </a:r>
            <a:endParaRPr lang="en-US" sz="1100"/>
          </a:p>
        </p:txBody>
      </p:sp>
      <p:sp>
        <p:nvSpPr>
          <p:cNvPr id="8" name="TextBox 8"/>
          <p:cNvSpPr txBox="1"/>
          <p:nvPr/>
        </p:nvSpPr>
        <p:spPr>
          <a:xfrm>
            <a:off x="1016000" y="3022600"/>
            <a:ext cx="5816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panose="020B0400000000000000" charset="-122"/>
              </a:rPr>
              <a:t>Contact:popai@example.com</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016000" y="2120900"/>
            <a:ext cx="3810000" cy="2197100"/>
          </a:xfrm>
          <a:prstGeom prst="rect">
            <a:avLst/>
          </a:prstGeom>
          <a:solidFill>
            <a:srgbClr val="000000">
              <a:alpha val="0"/>
            </a:srgbClr>
          </a:solidFill>
        </p:spPr>
      </p:sp>
      <p:sp>
        <p:nvSpPr>
          <p:cNvPr id="16" name="TextBox 13"/>
          <p:cNvSpPr txBox="1"/>
          <p:nvPr>
            <p:custDataLst>
              <p:tags r:id="rId2"/>
            </p:custDataLst>
          </p:nvPr>
        </p:nvSpPr>
        <p:spPr>
          <a:xfrm>
            <a:off x="88900" y="146050"/>
            <a:ext cx="6426200" cy="1974850"/>
          </a:xfrm>
          <a:prstGeom prst="rect">
            <a:avLst/>
          </a:prstGeom>
          <a:solidFill>
            <a:srgbClr val="000000">
              <a:alpha val="0"/>
            </a:srgbClr>
          </a:solidFill>
        </p:spPr>
        <p:txBody>
          <a:bodyPr lIns="0" tIns="0" rIns="0" bIns="0" rtlCol="0" anchor="ctr"/>
          <a:p>
            <a:pPr indent="1016000" algn="just">
              <a:lnSpc>
                <a:spcPct val="100000"/>
              </a:lnSpc>
              <a:defRPr/>
            </a:pPr>
            <a:r>
              <a:rPr lang="en-US" sz="3600" b="1">
                <a:solidFill>
                  <a:srgbClr val="C3E6FF"/>
                </a:solidFill>
                <a:latin typeface="苹方-简" panose="020B0400000000000000" charset="-122"/>
                <a:sym typeface="+mn-ea"/>
              </a:rPr>
              <a:t>Product Introduction</a:t>
            </a:r>
            <a:endParaRPr lang="en-US" sz="3600" b="1">
              <a:solidFill>
                <a:srgbClr val="C3E6FF"/>
              </a:solidFill>
              <a:latin typeface="苹方-简" panose="020B0400000000000000" charset="-122"/>
              <a:sym typeface="+mn-ea"/>
            </a:endParaRPr>
          </a:p>
        </p:txBody>
      </p:sp>
      <p:pic>
        <p:nvPicPr>
          <p:cNvPr id="17" name="Picture 16" descr="samsung-memory-63976YzkHqM-unsplash"/>
          <p:cNvPicPr>
            <a:picLocks noChangeAspect="1"/>
          </p:cNvPicPr>
          <p:nvPr/>
        </p:nvPicPr>
        <p:blipFill>
          <a:blip r:embed="rId3"/>
          <a:stretch>
            <a:fillRect/>
          </a:stretch>
        </p:blipFill>
        <p:spPr>
          <a:xfrm>
            <a:off x="6870700" y="946150"/>
            <a:ext cx="2912110" cy="4368800"/>
          </a:xfrm>
          <a:prstGeom prst="rect">
            <a:avLst/>
          </a:prstGeom>
        </p:spPr>
      </p:pic>
      <p:sp>
        <p:nvSpPr>
          <p:cNvPr id="18" name="TextBox 10"/>
          <p:cNvSpPr txBox="1"/>
          <p:nvPr>
            <p:custDataLst>
              <p:tags r:id="rId4"/>
            </p:custDataLst>
          </p:nvPr>
        </p:nvSpPr>
        <p:spPr>
          <a:xfrm>
            <a:off x="1079500" y="193675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P</a:t>
            </a:r>
            <a:r>
              <a:rPr lang="en-US" sz="1400" b="0">
                <a:solidFill>
                  <a:srgbClr val="FFFFFF"/>
                </a:solidFill>
                <a:latin typeface="苹方-简" panose="020B0400000000000000" charset="-122"/>
              </a:rPr>
              <a:t>roduct Name</a:t>
            </a:r>
            <a:endParaRPr lang="en-US" sz="1400" b="0">
              <a:solidFill>
                <a:srgbClr val="FFFFFF"/>
              </a:solidFill>
              <a:latin typeface="苹方-简" panose="020B0400000000000000" charset="-122"/>
            </a:endParaRPr>
          </a:p>
        </p:txBody>
      </p:sp>
      <p:sp>
        <p:nvSpPr>
          <p:cNvPr id="19" name="TextBox 10"/>
          <p:cNvSpPr txBox="1"/>
          <p:nvPr>
            <p:custDataLst>
              <p:tags r:id="rId5"/>
            </p:custDataLst>
          </p:nvPr>
        </p:nvSpPr>
        <p:spPr>
          <a:xfrm>
            <a:off x="1079500" y="292100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Key features</a:t>
            </a:r>
            <a:endParaRPr lang="en-US" sz="1400" b="0">
              <a:solidFill>
                <a:srgbClr val="FFFFFF"/>
              </a:solidFill>
              <a:latin typeface="苹方-简" panose="020B0400000000000000" charset="-122"/>
            </a:endParaRPr>
          </a:p>
        </p:txBody>
      </p:sp>
      <p:sp>
        <p:nvSpPr>
          <p:cNvPr id="20" name="TextBox 10"/>
          <p:cNvSpPr txBox="1"/>
          <p:nvPr>
            <p:custDataLst>
              <p:tags r:id="rId6"/>
            </p:custDataLst>
          </p:nvPr>
        </p:nvSpPr>
        <p:spPr>
          <a:xfrm>
            <a:off x="1079500" y="339725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Audience Fit</a:t>
            </a:r>
            <a:endParaRPr lang="en-US" sz="1400" b="0">
              <a:solidFill>
                <a:srgbClr val="FFFFFF"/>
              </a:solidFill>
              <a:latin typeface="苹方-简" panose="020B0400000000000000" charset="-122"/>
            </a:endParaRPr>
          </a:p>
        </p:txBody>
      </p:sp>
      <p:sp>
        <p:nvSpPr>
          <p:cNvPr id="21" name="TextBox 10"/>
          <p:cNvSpPr txBox="1"/>
          <p:nvPr>
            <p:custDataLst>
              <p:tags r:id="rId7"/>
            </p:custDataLst>
          </p:nvPr>
        </p:nvSpPr>
        <p:spPr>
          <a:xfrm>
            <a:off x="1079500" y="2470150"/>
            <a:ext cx="3810000" cy="203200"/>
          </a:xfrm>
          <a:prstGeom prst="rect">
            <a:avLst/>
          </a:prstGeom>
          <a:solidFill>
            <a:srgbClr val="000000">
              <a:alpha val="0"/>
            </a:srgbClr>
          </a:solidFill>
        </p:spPr>
        <p:txBody>
          <a:bodyPr lIns="0" tIns="0" rIns="0" bIns="0" rtlCol="0" anchor="ctr"/>
          <a:p>
            <a:pPr marL="285750" indent="-285750" algn="l">
              <a:lnSpc>
                <a:spcPct val="100000"/>
              </a:lnSpc>
              <a:buFont typeface="Arial" panose="020B0604020202020204" pitchFamily="34" charset="0"/>
              <a:buChar char="•"/>
              <a:defRPr/>
            </a:pPr>
            <a:r>
              <a:rPr lang="en-US" sz="1400" b="0">
                <a:solidFill>
                  <a:srgbClr val="FFFFFF"/>
                </a:solidFill>
                <a:latin typeface="苹方-简" panose="020B0400000000000000" charset="-122"/>
              </a:rPr>
              <a:t>P</a:t>
            </a:r>
            <a:r>
              <a:rPr lang="en-US" sz="1400" b="0">
                <a:solidFill>
                  <a:srgbClr val="FFFFFF"/>
                </a:solidFill>
                <a:latin typeface="苹方-简" panose="020B0400000000000000" charset="-122"/>
              </a:rPr>
              <a:t>roduct Statement</a:t>
            </a:r>
            <a:endParaRPr lang="en-US" sz="1400" b="0">
              <a:solidFill>
                <a:srgbClr val="FFFFFF"/>
              </a:solidFill>
              <a:latin typeface="苹方-简" panose="020B04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1"/>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panose="020B0400000000000000" charset="-122"/>
              </a:rPr>
              <a:t>The Problem and Solution</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panose="020B0400000000000000" charset="-122"/>
              </a:rPr>
              <a:t>Section 2</a:t>
            </a:r>
            <a:endParaRPr lang="en-US"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5" name="AutoShape 5"/>
          <p:cNvSpPr/>
          <p:nvPr/>
        </p:nvSpPr>
        <p:spPr>
          <a:xfrm>
            <a:off x="5410200" y="1943100"/>
            <a:ext cx="3810000" cy="1219200"/>
          </a:xfrm>
          <a:prstGeom prst="rect">
            <a:avLst/>
          </a:prstGeom>
          <a:solidFill>
            <a:srgbClr val="000000">
              <a:alpha val="0"/>
            </a:srgbClr>
          </a:solidFill>
        </p:spPr>
      </p:sp>
      <p:sp>
        <p:nvSpPr>
          <p:cNvPr id="7" name="AutoShape 7"/>
          <p:cNvSpPr/>
          <p:nvPr/>
        </p:nvSpPr>
        <p:spPr>
          <a:xfrm>
            <a:off x="5410200" y="1790700"/>
            <a:ext cx="635000" cy="25400"/>
          </a:xfrm>
          <a:prstGeom prst="rect">
            <a:avLst/>
          </a:prstGeom>
          <a:solidFill>
            <a:srgbClr val="FFFFFF"/>
          </a:solidFill>
        </p:spPr>
      </p:sp>
      <p:sp>
        <p:nvSpPr>
          <p:cNvPr id="8" name="TextBox 8"/>
          <p:cNvSpPr txBox="1"/>
          <p:nvPr/>
        </p:nvSpPr>
        <p:spPr>
          <a:xfrm>
            <a:off x="5410200" y="1270000"/>
            <a:ext cx="3810000" cy="4191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panose="020B0400000000000000" charset="-122"/>
              </a:rPr>
              <a:t>Defining the Problem</a:t>
            </a:r>
            <a:endParaRPr lang="en-US" sz="1100"/>
          </a:p>
        </p:txBody>
      </p:sp>
      <p:sp>
        <p:nvSpPr>
          <p:cNvPr id="9" name="TextBox 9"/>
          <p:cNvSpPr txBox="1"/>
          <p:nvPr/>
        </p:nvSpPr>
        <p:spPr>
          <a:xfrm>
            <a:off x="5410200" y="19431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Core Issue Identification</a:t>
            </a:r>
            <a:endParaRPr lang="en-US" sz="1100"/>
          </a:p>
        </p:txBody>
      </p:sp>
      <p:sp>
        <p:nvSpPr>
          <p:cNvPr id="10" name="TextBox 10"/>
          <p:cNvSpPr txBox="1"/>
          <p:nvPr/>
        </p:nvSpPr>
        <p:spPr>
          <a:xfrm>
            <a:off x="5410200" y="23114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panose="020B0400000000000000" charset="-122"/>
              </a:rPr>
              <a:t>Thoroughly analyze industry dynamics to pinpoint specific challenges faced by target clientele, ensuring a clear understanding of operational inefficiencies and market gaps that necessitate urgent solutions.</a:t>
            </a:r>
            <a:endParaRPr lang="en-US" sz="1100"/>
          </a:p>
        </p:txBody>
      </p:sp>
      <p:pic>
        <p:nvPicPr>
          <p:cNvPr id="11" name="Picture 10" descr="vladimir-visotsky-1jKuk_t8wzQ-unsplash"/>
          <p:cNvPicPr>
            <a:picLocks noChangeAspect="1"/>
          </p:cNvPicPr>
          <p:nvPr/>
        </p:nvPicPr>
        <p:blipFill>
          <a:blip r:embed="rId2"/>
          <a:stretch>
            <a:fillRect/>
          </a:stretch>
        </p:blipFill>
        <p:spPr>
          <a:xfrm>
            <a:off x="469900" y="1250950"/>
            <a:ext cx="4472305" cy="25158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t="1000" b="1000"/>
          <a:stretch>
            <a:fillRect/>
          </a:stretch>
        </p:blipFill>
        <p:spPr>
          <a:xfrm>
            <a:off x="254000" y="1384300"/>
            <a:ext cx="3124200" cy="3835400"/>
          </a:xfrm>
          <a:prstGeom prst="roundRect">
            <a:avLst>
              <a:gd name="adj" fmla="val 6504"/>
            </a:avLst>
          </a:prstGeom>
        </p:spPr>
      </p:pic>
      <p:pic>
        <p:nvPicPr>
          <p:cNvPr id="5" name="Picture 5"/>
          <p:cNvPicPr>
            <a:picLocks noChangeAspect="1"/>
          </p:cNvPicPr>
          <p:nvPr/>
        </p:nvPicPr>
        <p:blipFill>
          <a:blip r:embed="rId2"/>
          <a:srcRect t="1000" b="1000"/>
          <a:stretch>
            <a:fillRect/>
          </a:stretch>
        </p:blipFill>
        <p:spPr>
          <a:xfrm>
            <a:off x="3632200" y="1384300"/>
            <a:ext cx="3124200" cy="3835400"/>
          </a:xfrm>
          <a:prstGeom prst="roundRect">
            <a:avLst>
              <a:gd name="adj" fmla="val 6504"/>
            </a:avLst>
          </a:prstGeom>
        </p:spPr>
      </p:pic>
      <p:pic>
        <p:nvPicPr>
          <p:cNvPr id="6" name="Picture 6"/>
          <p:cNvPicPr>
            <a:picLocks noChangeAspect="1"/>
          </p:cNvPicPr>
          <p:nvPr/>
        </p:nvPicPr>
        <p:blipFill>
          <a:blip r:embed="rId2"/>
          <a:srcRect t="1000" b="1000"/>
          <a:stretch>
            <a:fillRect/>
          </a:stretch>
        </p:blipFill>
        <p:spPr>
          <a:xfrm>
            <a:off x="7010400" y="1384300"/>
            <a:ext cx="3124200" cy="3835400"/>
          </a:xfrm>
          <a:prstGeom prst="roundRect">
            <a:avLst>
              <a:gd name="adj" fmla="val 6504"/>
            </a:avLst>
          </a:prstGeom>
        </p:spPr>
      </p:pic>
      <p:sp>
        <p:nvSpPr>
          <p:cNvPr id="7" name="AutoShape 7"/>
          <p:cNvSpPr/>
          <p:nvPr/>
        </p:nvSpPr>
        <p:spPr>
          <a:xfrm>
            <a:off x="254000" y="1587500"/>
            <a:ext cx="0" cy="711200"/>
          </a:xfrm>
          <a:prstGeom prst="rect">
            <a:avLst/>
          </a:prstGeom>
          <a:solidFill>
            <a:srgbClr val="000000"/>
          </a:solidFill>
        </p:spPr>
      </p:sp>
      <p:sp>
        <p:nvSpPr>
          <p:cNvPr id="8" name="AutoShape 8"/>
          <p:cNvSpPr/>
          <p:nvPr/>
        </p:nvSpPr>
        <p:spPr>
          <a:xfrm>
            <a:off x="3632200" y="1587500"/>
            <a:ext cx="0" cy="711200"/>
          </a:xfrm>
          <a:prstGeom prst="rect">
            <a:avLst/>
          </a:prstGeom>
          <a:solidFill>
            <a:srgbClr val="000000"/>
          </a:solidFill>
        </p:spPr>
      </p:sp>
      <p:sp>
        <p:nvSpPr>
          <p:cNvPr id="9" name="AutoShape 9"/>
          <p:cNvSpPr/>
          <p:nvPr/>
        </p:nvSpPr>
        <p:spPr>
          <a:xfrm>
            <a:off x="7010400" y="1587500"/>
            <a:ext cx="0" cy="711200"/>
          </a:xfrm>
          <a:prstGeom prst="rect">
            <a:avLst/>
          </a:prstGeom>
          <a:solidFill>
            <a:srgbClr val="000000"/>
          </a:solidFill>
        </p:spPr>
      </p:sp>
      <p:sp>
        <p:nvSpPr>
          <p:cNvPr id="10" name="TextBox 10"/>
          <p:cNvSpPr txBox="1"/>
          <p:nvPr/>
        </p:nvSpPr>
        <p:spPr>
          <a:xfrm>
            <a:off x="7620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01</a:t>
            </a:r>
            <a:endParaRPr lang="en-US" sz="1100"/>
          </a:p>
        </p:txBody>
      </p:sp>
      <p:sp>
        <p:nvSpPr>
          <p:cNvPr id="11" name="TextBox 11"/>
          <p:cNvSpPr txBox="1"/>
          <p:nvPr/>
        </p:nvSpPr>
        <p:spPr>
          <a:xfrm>
            <a:off x="41402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02</a:t>
            </a:r>
            <a:endParaRPr lang="en-US" sz="1100"/>
          </a:p>
        </p:txBody>
      </p:sp>
      <p:sp>
        <p:nvSpPr>
          <p:cNvPr id="12" name="TextBox 12"/>
          <p:cNvSpPr txBox="1"/>
          <p:nvPr/>
        </p:nvSpPr>
        <p:spPr>
          <a:xfrm>
            <a:off x="75184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panose="020B0400000000000000" charset="-122"/>
              </a:rPr>
              <a:t>03</a:t>
            </a:r>
            <a:endParaRPr lang="en-US" sz="1100"/>
          </a:p>
        </p:txBody>
      </p:sp>
      <p:sp>
        <p:nvSpPr>
          <p:cNvPr id="13" name="TextBox 13"/>
          <p:cNvSpPr txBox="1"/>
          <p:nvPr/>
        </p:nvSpPr>
        <p:spPr>
          <a:xfrm>
            <a:off x="254000" y="508000"/>
            <a:ext cx="9880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Supporting Data and Testimonials</a:t>
            </a:r>
            <a:endParaRPr lang="en-US" sz="1100"/>
          </a:p>
        </p:txBody>
      </p:sp>
      <p:sp>
        <p:nvSpPr>
          <p:cNvPr id="14" name="TextBox 14"/>
          <p:cNvSpPr txBox="1"/>
          <p:nvPr/>
        </p:nvSpPr>
        <p:spPr>
          <a:xfrm>
            <a:off x="7620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Robust Supporting Data</a:t>
            </a:r>
            <a:endParaRPr lang="en-US" sz="1100"/>
          </a:p>
        </p:txBody>
      </p:sp>
      <p:sp>
        <p:nvSpPr>
          <p:cNvPr id="15" name="TextBox 15"/>
          <p:cNvSpPr txBox="1"/>
          <p:nvPr/>
        </p:nvSpPr>
        <p:spPr>
          <a:xfrm>
            <a:off x="41402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Credible Client Testimonials</a:t>
            </a:r>
            <a:endParaRPr lang="en-US" sz="1100"/>
          </a:p>
        </p:txBody>
      </p:sp>
      <p:sp>
        <p:nvSpPr>
          <p:cNvPr id="16" name="TextBox 16"/>
          <p:cNvSpPr txBox="1"/>
          <p:nvPr/>
        </p:nvSpPr>
        <p:spPr>
          <a:xfrm>
            <a:off x="75184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panose="020B0400000000000000" charset="-122"/>
              </a:rPr>
              <a:t>Compelling Narrative Creation</a:t>
            </a:r>
            <a:endParaRPr lang="en-US" sz="1100"/>
          </a:p>
        </p:txBody>
      </p:sp>
      <p:sp>
        <p:nvSpPr>
          <p:cNvPr id="17" name="TextBox 17"/>
          <p:cNvSpPr txBox="1"/>
          <p:nvPr/>
        </p:nvSpPr>
        <p:spPr>
          <a:xfrm>
            <a:off x="762000" y="31877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70% of companies face inefficiencies</a:t>
            </a:r>
            <a:endParaRPr lang="en-US" sz="1100"/>
          </a:p>
        </p:txBody>
      </p:sp>
      <p:sp>
        <p:nvSpPr>
          <p:cNvPr id="18" name="TextBox 18"/>
          <p:cNvSpPr txBox="1"/>
          <p:nvPr/>
        </p:nvSpPr>
        <p:spPr>
          <a:xfrm>
            <a:off x="762000" y="37338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30% performance increase with solutions</a:t>
            </a:r>
            <a:endParaRPr lang="en-US" sz="1100"/>
          </a:p>
        </p:txBody>
      </p:sp>
      <p:sp>
        <p:nvSpPr>
          <p:cNvPr id="19" name="TextBox 19"/>
          <p:cNvSpPr txBox="1"/>
          <p:nvPr/>
        </p:nvSpPr>
        <p:spPr>
          <a:xfrm>
            <a:off x="762000" y="42926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65% more competitive with technology</a:t>
            </a:r>
            <a:endParaRPr lang="en-US" sz="1100"/>
          </a:p>
        </p:txBody>
      </p:sp>
      <p:sp>
        <p:nvSpPr>
          <p:cNvPr id="20" name="TextBox 20"/>
          <p:cNvSpPr txBox="1"/>
          <p:nvPr/>
        </p:nvSpPr>
        <p:spPr>
          <a:xfrm>
            <a:off x="4140200" y="31877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Logistics firm reduced delays by 50%</a:t>
            </a:r>
            <a:endParaRPr lang="en-US" sz="1100"/>
          </a:p>
        </p:txBody>
      </p:sp>
      <p:sp>
        <p:nvSpPr>
          <p:cNvPr id="21" name="TextBox 21"/>
          <p:cNvSpPr txBox="1"/>
          <p:nvPr/>
        </p:nvSpPr>
        <p:spPr>
          <a:xfrm>
            <a:off x="4140200" y="37338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Manufacturer improved inventory turnover by 35%</a:t>
            </a:r>
            <a:endParaRPr lang="en-US" sz="1100"/>
          </a:p>
        </p:txBody>
      </p:sp>
      <p:sp>
        <p:nvSpPr>
          <p:cNvPr id="22" name="TextBox 22"/>
          <p:cNvSpPr txBox="1"/>
          <p:nvPr/>
        </p:nvSpPr>
        <p:spPr>
          <a:xfrm>
            <a:off x="4140200" y="42926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Positive user experiences validate solutions</a:t>
            </a:r>
            <a:endParaRPr lang="en-US" sz="1100"/>
          </a:p>
        </p:txBody>
      </p:sp>
      <p:sp>
        <p:nvSpPr>
          <p:cNvPr id="23" name="TextBox 23"/>
          <p:cNvSpPr txBox="1"/>
          <p:nvPr/>
        </p:nvSpPr>
        <p:spPr>
          <a:xfrm>
            <a:off x="7518400" y="31877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Data highlights urgency of issues</a:t>
            </a:r>
            <a:endParaRPr lang="en-US" sz="1100"/>
          </a:p>
        </p:txBody>
      </p:sp>
      <p:sp>
        <p:nvSpPr>
          <p:cNvPr id="24" name="TextBox 24"/>
          <p:cNvSpPr txBox="1"/>
          <p:nvPr/>
        </p:nvSpPr>
        <p:spPr>
          <a:xfrm>
            <a:off x="7518400" y="37338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Testimonials reinforce trust in solutions</a:t>
            </a:r>
            <a:endParaRPr lang="en-US" sz="1100"/>
          </a:p>
        </p:txBody>
      </p:sp>
      <p:sp>
        <p:nvSpPr>
          <p:cNvPr id="25" name="TextBox 25"/>
          <p:cNvSpPr txBox="1"/>
          <p:nvPr/>
        </p:nvSpPr>
        <p:spPr>
          <a:xfrm>
            <a:off x="7518400" y="4292600"/>
            <a:ext cx="2108200" cy="419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panose="020B0400000000000000" charset="-122"/>
              </a:rPr>
              <a:t>Empirical evidence supports proposed offerings</a:t>
            </a:r>
            <a:endParaRPr lang="en-US"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1000" r="11000"/>
          <a:stretch>
            <a:fillRect/>
          </a:stretch>
        </p:blipFill>
        <p:spPr>
          <a:xfrm>
            <a:off x="0" y="0"/>
            <a:ext cx="10388600" cy="7416800"/>
          </a:xfrm>
          <a:prstGeom prst="rect">
            <a:avLst/>
          </a:prstGeom>
        </p:spPr>
      </p:pic>
      <p:sp>
        <p:nvSpPr>
          <p:cNvPr id="3" name="AutoShape 3"/>
          <p:cNvSpPr/>
          <p:nvPr/>
        </p:nvSpPr>
        <p:spPr>
          <a:xfrm>
            <a:off x="0" y="0"/>
            <a:ext cx="10388600" cy="7416800"/>
          </a:xfrm>
          <a:prstGeom prst="rect">
            <a:avLst/>
          </a:prstGeom>
          <a:solidFill>
            <a:srgbClr val="000000">
              <a:alpha val="0"/>
            </a:srgbClr>
          </a:solidFill>
        </p:spPr>
      </p:sp>
      <p:sp>
        <p:nvSpPr>
          <p:cNvPr id="4" name="AutoShape 4"/>
          <p:cNvSpPr/>
          <p:nvPr/>
        </p:nvSpPr>
        <p:spPr>
          <a:xfrm>
            <a:off x="774700" y="1689100"/>
            <a:ext cx="4216400" cy="5334000"/>
          </a:xfrm>
          <a:prstGeom prst="roundRect">
            <a:avLst>
              <a:gd name="adj" fmla="val 3614"/>
            </a:avLst>
          </a:prstGeom>
          <a:solidFill>
            <a:srgbClr val="3F52DC">
              <a:alpha val="69804"/>
            </a:srgbClr>
          </a:solidFill>
          <a:ln w="25400">
            <a:solidFill>
              <a:srgbClr val="000000">
                <a:alpha val="0"/>
              </a:srgbClr>
            </a:solidFill>
          </a:ln>
        </p:spPr>
      </p:sp>
      <p:sp>
        <p:nvSpPr>
          <p:cNvPr id="5" name="AutoShape 5"/>
          <p:cNvSpPr/>
          <p:nvPr/>
        </p:nvSpPr>
        <p:spPr>
          <a:xfrm>
            <a:off x="5384800" y="1917700"/>
            <a:ext cx="4216400" cy="4876800"/>
          </a:xfrm>
          <a:prstGeom prst="roundRect">
            <a:avLst>
              <a:gd name="adj" fmla="val 3614"/>
            </a:avLst>
          </a:prstGeom>
          <a:solidFill>
            <a:srgbClr val="3F52DC">
              <a:alpha val="69804"/>
            </a:srgbClr>
          </a:solidFill>
          <a:ln w="25400">
            <a:solidFill>
              <a:srgbClr val="000000">
                <a:alpha val="0"/>
              </a:srgbClr>
            </a:solidFill>
          </a:ln>
        </p:spPr>
      </p:sp>
      <p:sp>
        <p:nvSpPr>
          <p:cNvPr id="6" name="TextBox 6"/>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Introducing Our Solution</a:t>
            </a:r>
            <a:endParaRPr lang="en-US" sz="1100"/>
          </a:p>
        </p:txBody>
      </p:sp>
      <p:sp>
        <p:nvSpPr>
          <p:cNvPr id="7" name="TextBox 7"/>
          <p:cNvSpPr txBox="1"/>
          <p:nvPr/>
        </p:nvSpPr>
        <p:spPr>
          <a:xfrm>
            <a:off x="1422400" y="2222500"/>
            <a:ext cx="2921000" cy="13843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Innovative Technology Integration</a:t>
            </a:r>
            <a:endParaRPr lang="en-US" sz="1100"/>
          </a:p>
        </p:txBody>
      </p:sp>
      <p:sp>
        <p:nvSpPr>
          <p:cNvPr id="8" name="TextBox 8"/>
          <p:cNvSpPr txBox="1"/>
          <p:nvPr/>
        </p:nvSpPr>
        <p:spPr>
          <a:xfrm>
            <a:off x="6019800" y="2451100"/>
            <a:ext cx="2921000" cy="9144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panose="020B0400000000000000" charset="-122"/>
              </a:rPr>
              <a:t>Customer-Centric Adaptability</a:t>
            </a:r>
            <a:endParaRPr lang="en-US" sz="1100"/>
          </a:p>
        </p:txBody>
      </p:sp>
      <p:sp>
        <p:nvSpPr>
          <p:cNvPr id="9" name="TextBox 9"/>
          <p:cNvSpPr txBox="1"/>
          <p:nvPr/>
        </p:nvSpPr>
        <p:spPr>
          <a:xfrm>
            <a:off x="1054100" y="37338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Our solution leverages state-of-the-art technology to streamline operations, ensuring that clients can efficiently manage their workflows. By automating routine tasks, we empower users to focus on strategic initiatives, ultimately driving productivity and enhancing overall business performance in a competitive landscape.</a:t>
            </a:r>
            <a:endParaRPr lang="en-US" sz="1100"/>
          </a:p>
        </p:txBody>
      </p:sp>
      <p:sp>
        <p:nvSpPr>
          <p:cNvPr id="10" name="TextBox 10"/>
          <p:cNvSpPr txBox="1"/>
          <p:nvPr/>
        </p:nvSpPr>
        <p:spPr>
          <a:xfrm>
            <a:off x="5664200" y="35052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panose="020B0400000000000000" charset="-122"/>
              </a:rPr>
              <a:t>Designed with flexibility in mind, our solution evolves alongside market demands. This adaptability allows businesses to scale operations seamlessly, ensuring that they remain responsive to changing needs while maximizing resource allocation and minimizing operational costs for sustained growth and success.</a:t>
            </a:r>
            <a:endParaRPr lang="en-US"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111500"/>
          </a:xfrm>
          <a:prstGeom prst="rect">
            <a:avLst/>
          </a:prstGeom>
          <a:solidFill>
            <a:srgbClr val="000000">
              <a:alpha val="0"/>
            </a:srgbClr>
          </a:solidFill>
        </p:spPr>
      </p:sp>
      <p:sp>
        <p:nvSpPr>
          <p:cNvPr id="5" name="AutoShape 5"/>
          <p:cNvSpPr/>
          <p:nvPr/>
        </p:nvSpPr>
        <p:spPr>
          <a:xfrm>
            <a:off x="3784600" y="1689100"/>
            <a:ext cx="2806700" cy="3111500"/>
          </a:xfrm>
          <a:prstGeom prst="rect">
            <a:avLst/>
          </a:prstGeom>
          <a:solidFill>
            <a:srgbClr val="000000">
              <a:alpha val="0"/>
            </a:srgbClr>
          </a:solidFill>
        </p:spPr>
      </p:sp>
      <p:sp>
        <p:nvSpPr>
          <p:cNvPr id="6" name="AutoShape 6"/>
          <p:cNvSpPr/>
          <p:nvPr/>
        </p:nvSpPr>
        <p:spPr>
          <a:xfrm>
            <a:off x="7061200" y="1689100"/>
            <a:ext cx="2806700" cy="33782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01</a:t>
            </a:r>
            <a:endParaRPr lang="en-US" sz="1100"/>
          </a:p>
        </p:txBody>
      </p:sp>
      <p:sp>
        <p:nvSpPr>
          <p:cNvPr id="11" name="TextBox 11"/>
          <p:cNvSpPr txBox="1"/>
          <p:nvPr/>
        </p:nvSpPr>
        <p:spPr>
          <a:xfrm>
            <a:off x="48006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panose="020B0400000000000000" charset="-122"/>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panose="020B0400000000000000" charset="-122"/>
              </a:rPr>
              <a:t>Unique Selling Proposition</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Highlight Distinctive Features</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Engage Target Demographic</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panose="020B0400000000000000" charset="-122"/>
              </a:rPr>
              <a:t>Establish Trust and Credibility</a:t>
            </a:r>
            <a:endParaRPr lang="en-US" sz="1100"/>
          </a:p>
        </p:txBody>
      </p:sp>
      <p:sp>
        <p:nvSpPr>
          <p:cNvPr id="17" name="TextBox 17"/>
          <p:cNvSpPr txBox="1"/>
          <p:nvPr/>
        </p:nvSpPr>
        <p:spPr>
          <a:xfrm>
            <a:off x="5080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Emphasize unique attributes of the product or service that competitors lack, such as innovative technology or exclusive benefits that directly address customer needs and preferences.</a:t>
            </a:r>
            <a:endParaRPr lang="en-US" sz="1100"/>
          </a:p>
        </p:txBody>
      </p:sp>
      <p:sp>
        <p:nvSpPr>
          <p:cNvPr id="18" name="TextBox 18"/>
          <p:cNvSpPr txBox="1"/>
          <p:nvPr/>
        </p:nvSpPr>
        <p:spPr>
          <a:xfrm>
            <a:off x="37846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Tailor the USP to resonate with the specific values and pain points of the target audience, ensuring that the message is relevant and impactful for potential clients.</a:t>
            </a:r>
            <a:endParaRPr lang="en-US" sz="1100"/>
          </a:p>
        </p:txBody>
      </p:sp>
      <p:sp>
        <p:nvSpPr>
          <p:cNvPr id="19" name="TextBox 19"/>
          <p:cNvSpPr txBox="1"/>
          <p:nvPr/>
        </p:nvSpPr>
        <p:spPr>
          <a:xfrm>
            <a:off x="70612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panose="020B0400000000000000" charset="-122"/>
              </a:rPr>
              <a:t>Support the USP with concrete evidence, including testimonials and case studies, to reinforce the brand's reliability and enhance customer confidence in making purchasing decisions.</a:t>
            </a:r>
            <a:endParaRPr lang="en-US" sz="1100"/>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11747</Words>
  <Application>WPS 演示</Application>
  <PresentationFormat>On-screen Show (4:3)</PresentationFormat>
  <Paragraphs>404</Paragraphs>
  <Slides>33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33</vt:i4>
      </vt:variant>
    </vt:vector>
  </HeadingPairs>
  <TitlesOfParts>
    <vt:vector size="46" baseType="lpstr">
      <vt:lpstr>Arial</vt:lpstr>
      <vt:lpstr>宋体</vt:lpstr>
      <vt:lpstr>Wingdings</vt:lpstr>
      <vt:lpstr>Poppins</vt:lpstr>
      <vt:lpstr>苹方-简</vt:lpstr>
      <vt:lpstr>Calibri</vt:lpstr>
      <vt:lpstr>微软雅黑</vt:lpstr>
      <vt:lpstr>Arial Unicode MS</vt:lpstr>
      <vt:lpstr>Poppins Black</vt:lpstr>
      <vt:lpstr>Poppins ExtraBold</vt:lpstr>
      <vt:lpstr>Playbill</vt:lpstr>
      <vt:lpstr>Poppins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水雨滴</cp:lastModifiedBy>
  <cp:revision>4</cp:revision>
  <dcterms:created xsi:type="dcterms:W3CDTF">2024-12-05T06:53:00Z</dcterms:created>
  <dcterms:modified xsi:type="dcterms:W3CDTF">2024-12-09T05:29:10Z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FB44E47B193904BC8E4A5167BB7D9341_42</vt:lpwstr>
  </property>
  <property fmtid="{D5CDD505-2E9C-101B-9397-08002B2CF9AE}" pid="3" name="KSOProductBuildVer">
    <vt:lpwstr>2052-12.1.0.19302</vt:lpwstr>
  </property>
</Properties>
</file>